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2899" autoAdjust="0"/>
  </p:normalViewPr>
  <p:slideViewPr>
    <p:cSldViewPr snapToGrid="0" snapToObjects="1">
      <p:cViewPr varScale="1">
        <p:scale>
          <a:sx n="143" d="100"/>
          <a:sy n="143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yanmurelli:Downloads:gc_BKL01_CHEM._3511_TR9K_1139_1_fullgc_2013-11-21-07-59-0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yanmurelli:Documents:Microsoft%20User%20Data:Office%202008%20AutoRecovery:gc_BKL01_CHEM._3511_TR9K_1139_1_fullgc_2013-11-21-07-59-06%20(version%20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plotArea>
      <c:layout/>
      <c:barChart>
        <c:barDir val="col"/>
        <c:grouping val="stacked"/>
        <c:ser>
          <c:idx val="0"/>
          <c:order val="0"/>
          <c:dPt>
            <c:idx val="2"/>
            <c:spPr>
              <a:solidFill>
                <a:schemeClr val="accent1"/>
              </a:solidFill>
            </c:spPr>
          </c:dPt>
          <c:dPt>
            <c:idx val="3"/>
            <c:spPr>
              <a:solidFill>
                <a:srgbClr val="4F81BD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Pt>
            <c:idx val="5"/>
            <c:spPr>
              <a:solidFill>
                <a:srgbClr val="008000"/>
              </a:solidFill>
            </c:spPr>
          </c:dPt>
          <c:dPt>
            <c:idx val="6"/>
            <c:spPr>
              <a:solidFill>
                <a:schemeClr val="tx1"/>
              </a:solidFill>
            </c:spPr>
          </c:dPt>
          <c:dPt>
            <c:idx val="7"/>
            <c:spPr>
              <a:solidFill>
                <a:srgbClr val="000000"/>
              </a:solidFill>
            </c:spPr>
          </c:dPt>
          <c:dPt>
            <c:idx val="8"/>
            <c:spPr>
              <a:solidFill>
                <a:srgbClr val="000000"/>
              </a:solidFill>
            </c:spPr>
          </c:dPt>
          <c:dPt>
            <c:idx val="9"/>
            <c:spPr>
              <a:solidFill>
                <a:srgbClr val="000000"/>
              </a:solidFill>
            </c:spPr>
          </c:dPt>
          <c:cat>
            <c:strRef>
              <c:f>Sheet1!$A$2:$A$11</c:f>
              <c:strCache>
                <c:ptCount val="10"/>
                <c:pt idx="0">
                  <c:v>90 - 100</c:v>
                </c:pt>
                <c:pt idx="1">
                  <c:v>80 - 89</c:v>
                </c:pt>
                <c:pt idx="2">
                  <c:v>70 - 79</c:v>
                </c:pt>
                <c:pt idx="3">
                  <c:v>60 - 69</c:v>
                </c:pt>
                <c:pt idx="4">
                  <c:v>50 - 59</c:v>
                </c:pt>
                <c:pt idx="5">
                  <c:v>40 - 49</c:v>
                </c:pt>
                <c:pt idx="6">
                  <c:v>30 - 39</c:v>
                </c:pt>
                <c:pt idx="7">
                  <c:v>20 - 29</c:v>
                </c:pt>
                <c:pt idx="8">
                  <c:v>19-Oct</c:v>
                </c:pt>
                <c:pt idx="9">
                  <c:v>0 - 9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10.0</c:v>
                </c:pt>
                <c:pt idx="1">
                  <c:v>18.0</c:v>
                </c:pt>
                <c:pt idx="2">
                  <c:v>27.0</c:v>
                </c:pt>
                <c:pt idx="3">
                  <c:v>31.0</c:v>
                </c:pt>
                <c:pt idx="4">
                  <c:v>22.0</c:v>
                </c:pt>
                <c:pt idx="5">
                  <c:v>18.0</c:v>
                </c:pt>
                <c:pt idx="6">
                  <c:v>26.0</c:v>
                </c:pt>
                <c:pt idx="7">
                  <c:v>20.0</c:v>
                </c:pt>
                <c:pt idx="8">
                  <c:v>14.0</c:v>
                </c:pt>
                <c:pt idx="9">
                  <c:v>4.0</c:v>
                </c:pt>
              </c:numCache>
            </c:numRef>
          </c:val>
        </c:ser>
        <c:overlap val="100"/>
        <c:axId val="212910264"/>
        <c:axId val="212913400"/>
      </c:barChart>
      <c:catAx>
        <c:axId val="212910264"/>
        <c:scaling>
          <c:orientation val="minMax"/>
        </c:scaling>
        <c:axPos val="b"/>
        <c:tickLblPos val="nextTo"/>
        <c:crossAx val="212913400"/>
        <c:crosses val="autoZero"/>
        <c:auto val="1"/>
        <c:lblAlgn val="ctr"/>
        <c:lblOffset val="100"/>
      </c:catAx>
      <c:valAx>
        <c:axId val="212913400"/>
        <c:scaling>
          <c:orientation val="minMax"/>
        </c:scaling>
        <c:axPos val="l"/>
        <c:majorGridlines/>
        <c:numFmt formatCode="General" sourceLinked="1"/>
        <c:tickLblPos val="nextTo"/>
        <c:crossAx val="21291026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9645976610006"/>
          <c:y val="0.136529778542249"/>
          <c:w val="0.813304949554542"/>
          <c:h val="0.630722559664588"/>
        </c:manualLayout>
      </c:layout>
      <c:barChart>
        <c:barDir val="col"/>
        <c:grouping val="stacked"/>
        <c:ser>
          <c:idx val="0"/>
          <c:order val="0"/>
          <c:spPr>
            <a:ln>
              <a:noFill/>
            </a:ln>
          </c:spPr>
          <c:dPt>
            <c:idx val="0"/>
            <c:spPr>
              <a:solidFill>
                <a:srgbClr val="800000"/>
              </a:solidFill>
              <a:ln>
                <a:noFill/>
              </a:ln>
            </c:spPr>
          </c:dPt>
          <c:dPt>
            <c:idx val="1"/>
            <c:spPr>
              <a:solidFill>
                <a:srgbClr val="800000"/>
              </a:solidFill>
              <a:ln>
                <a:noFill/>
              </a:ln>
            </c:spPr>
          </c:dPt>
          <c:dPt>
            <c:idx val="2"/>
            <c:spPr>
              <a:solidFill>
                <a:srgbClr val="3366FF"/>
              </a:solidFill>
              <a:ln>
                <a:noFill/>
              </a:ln>
            </c:spPr>
          </c:dPt>
          <c:dPt>
            <c:idx val="3"/>
            <c:spPr>
              <a:solidFill>
                <a:srgbClr val="3366FF"/>
              </a:solidFill>
              <a:ln>
                <a:noFill/>
              </a:ln>
            </c:spPr>
          </c:dPt>
          <c:dPt>
            <c:idx val="4"/>
            <c:spPr>
              <a:solidFill>
                <a:srgbClr val="008000"/>
              </a:solidFill>
              <a:ln>
                <a:noFill/>
              </a:ln>
            </c:spPr>
          </c:dPt>
          <c:dPt>
            <c:idx val="5"/>
            <c:spPr>
              <a:solidFill>
                <a:srgbClr val="008000"/>
              </a:solidFill>
              <a:ln>
                <a:noFill/>
              </a:ln>
            </c:spPr>
          </c:dPt>
          <c:dPt>
            <c:idx val="6"/>
            <c:spPr>
              <a:solidFill>
                <a:schemeClr val="tx1"/>
              </a:solidFill>
              <a:ln>
                <a:noFill/>
              </a:ln>
            </c:spPr>
          </c:dPt>
          <c:dPt>
            <c:idx val="7"/>
            <c:spPr>
              <a:solidFill>
                <a:schemeClr val="tx1"/>
              </a:solidFill>
              <a:ln>
                <a:noFill/>
              </a:ln>
            </c:spPr>
          </c:dPt>
          <c:cat>
            <c:strRef>
              <c:f>Sheet1!$A$23:$A$30</c:f>
              <c:strCache>
                <c:ptCount val="8"/>
                <c:pt idx="0">
                  <c:v>90s </c:v>
                </c:pt>
                <c:pt idx="1">
                  <c:v>80s </c:v>
                </c:pt>
                <c:pt idx="2">
                  <c:v>70s </c:v>
                </c:pt>
                <c:pt idx="3">
                  <c:v>60s </c:v>
                </c:pt>
                <c:pt idx="4">
                  <c:v>50s </c:v>
                </c:pt>
                <c:pt idx="5">
                  <c:v>40s </c:v>
                </c:pt>
                <c:pt idx="6">
                  <c:v>30s </c:v>
                </c:pt>
                <c:pt idx="7">
                  <c:v>   &lt;30</c:v>
                </c:pt>
              </c:strCache>
            </c:strRef>
          </c:cat>
          <c:val>
            <c:numRef>
              <c:f>Sheet1!$B$23:$B$30</c:f>
              <c:numCache>
                <c:formatCode>General</c:formatCode>
                <c:ptCount val="8"/>
                <c:pt idx="0">
                  <c:v>6.0</c:v>
                </c:pt>
                <c:pt idx="1">
                  <c:v>12.0</c:v>
                </c:pt>
                <c:pt idx="2">
                  <c:v>37.0</c:v>
                </c:pt>
                <c:pt idx="3">
                  <c:v>43.0</c:v>
                </c:pt>
                <c:pt idx="4">
                  <c:v>35.0</c:v>
                </c:pt>
                <c:pt idx="5">
                  <c:v>35.0</c:v>
                </c:pt>
                <c:pt idx="6">
                  <c:v>28.0</c:v>
                </c:pt>
                <c:pt idx="7">
                  <c:v>13.0</c:v>
                </c:pt>
              </c:numCache>
            </c:numRef>
          </c:val>
        </c:ser>
        <c:overlap val="100"/>
        <c:axId val="277960216"/>
        <c:axId val="215783528"/>
      </c:barChart>
      <c:catAx>
        <c:axId val="277960216"/>
        <c:scaling>
          <c:orientation val="minMax"/>
        </c:scaling>
        <c:axPos val="b"/>
        <c:tickLblPos val="nextTo"/>
        <c:crossAx val="215783528"/>
        <c:crosses val="autoZero"/>
        <c:auto val="1"/>
        <c:lblAlgn val="ctr"/>
        <c:lblOffset val="100"/>
      </c:catAx>
      <c:valAx>
        <c:axId val="215783528"/>
        <c:scaling>
          <c:orientation val="minMax"/>
        </c:scaling>
        <c:axPos val="l"/>
        <c:majorGridlines/>
        <c:numFmt formatCode="General" sourceLinked="1"/>
        <c:tickLblPos val="nextTo"/>
        <c:crossAx val="27796021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D4EB-F70D-504A-8A2B-2DB5842155A9}" type="datetimeFigureOut">
              <a:rPr lang="en-US" smtClean="0"/>
              <a:pPr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14916-42AC-D146-B388-D480ECA33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99847" y="923576"/>
            <a:ext cx="5434906" cy="2397747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6548" y="0"/>
            <a:ext cx="5344334" cy="923576"/>
          </a:xfrm>
        </p:spPr>
        <p:txBody>
          <a:bodyPr/>
          <a:lstStyle/>
          <a:p>
            <a:r>
              <a:rPr lang="en-US" dirty="0" smtClean="0"/>
              <a:t>Exam Breakdown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8445" y="1069434"/>
          <a:ext cx="5017710" cy="2077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4850" y="1887036"/>
            <a:ext cx="119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Students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01813" y="15859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~A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2942" y="989505"/>
            <a:ext cx="42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~B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55133" y="1369735"/>
            <a:ext cx="42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~C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4806" y="1739067"/>
            <a:ext cx="40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~F</a:t>
            </a:r>
            <a:endParaRPr lang="en-US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79825" y="6193246"/>
          <a:ext cx="7557649" cy="305548"/>
        </p:xfrm>
        <a:graphic>
          <a:graphicData uri="http://schemas.openxmlformats.org/drawingml/2006/table">
            <a:tbl>
              <a:tblPr/>
              <a:tblGrid>
                <a:gridCol w="258529"/>
                <a:gridCol w="248584"/>
                <a:gridCol w="248584"/>
                <a:gridCol w="218755"/>
                <a:gridCol w="208811"/>
                <a:gridCol w="208811"/>
                <a:gridCol w="228697"/>
                <a:gridCol w="228697"/>
                <a:gridCol w="228697"/>
                <a:gridCol w="218755"/>
                <a:gridCol w="216376"/>
                <a:gridCol w="257546"/>
                <a:gridCol w="257546"/>
                <a:gridCol w="239784"/>
                <a:gridCol w="204261"/>
                <a:gridCol w="275308"/>
                <a:gridCol w="230904"/>
                <a:gridCol w="239784"/>
                <a:gridCol w="222023"/>
                <a:gridCol w="195380"/>
                <a:gridCol w="213141"/>
                <a:gridCol w="248666"/>
                <a:gridCol w="275308"/>
                <a:gridCol w="213141"/>
                <a:gridCol w="230904"/>
                <a:gridCol w="239784"/>
                <a:gridCol w="257546"/>
                <a:gridCol w="248666"/>
                <a:gridCol w="257546"/>
                <a:gridCol w="257546"/>
                <a:gridCol w="248665"/>
                <a:gridCol w="230904"/>
              </a:tblGrid>
              <a:tr h="305548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900000"/>
                          </a:solidFill>
                          <a:latin typeface="Verdana"/>
                        </a:rPr>
                        <a:t>86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900000"/>
                          </a:solidFill>
                          <a:latin typeface="Verdana"/>
                        </a:rPr>
                        <a:t>84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900000"/>
                          </a:solidFill>
                          <a:latin typeface="Verdana"/>
                        </a:rPr>
                        <a:t>80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74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72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66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65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65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3366FF"/>
                          </a:solidFill>
                          <a:latin typeface="Verdana"/>
                        </a:rPr>
                        <a:t>65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3366FF"/>
                          </a:solidFill>
                          <a:latin typeface="Verdana"/>
                        </a:rPr>
                        <a:t>63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6411"/>
                          </a:solidFill>
                          <a:latin typeface="Verdana"/>
                        </a:rPr>
                        <a:t>57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6411"/>
                          </a:solidFill>
                          <a:latin typeface="Verdana"/>
                        </a:rPr>
                        <a:t>52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6411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6411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6411"/>
                          </a:solidFill>
                          <a:latin typeface="Verdana"/>
                        </a:rPr>
                        <a:t>50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6411"/>
                          </a:solidFill>
                          <a:latin typeface="Verdana"/>
                        </a:rPr>
                        <a:t>49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6411"/>
                          </a:solidFill>
                          <a:latin typeface="Verdana"/>
                        </a:rPr>
                        <a:t>47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6411"/>
                          </a:solidFill>
                          <a:latin typeface="Verdana"/>
                        </a:rPr>
                        <a:t>42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6411"/>
                          </a:solidFill>
                          <a:latin typeface="Verdana"/>
                        </a:rPr>
                        <a:t>42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6411"/>
                          </a:solidFill>
                          <a:latin typeface="Verdana"/>
                        </a:rPr>
                        <a:t>41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Verdana"/>
                        </a:rPr>
                        <a:t>39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Verdana"/>
                        </a:rPr>
                        <a:t>39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Verdana"/>
                        </a:rPr>
                        <a:t>37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Verdana"/>
                        </a:rPr>
                        <a:t>36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Verdana"/>
                        </a:rPr>
                        <a:t>36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Verdana"/>
                        </a:rPr>
                        <a:t>36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Verdana"/>
                        </a:rPr>
                        <a:t>34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Verdana"/>
                        </a:rPr>
                        <a:t>33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Verdana"/>
                        </a:rPr>
                        <a:t>30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Verdana"/>
                        </a:rPr>
                        <a:t>29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latin typeface="Verdana"/>
                        </a:rPr>
                        <a:t>27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latin typeface="Verdana"/>
                        </a:rPr>
                        <a:t>16</a:t>
                      </a:r>
                    </a:p>
                  </a:txBody>
                  <a:tcPr marL="7927" marR="7927" marT="79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6390" y="5855806"/>
            <a:ext cx="44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Grades of students who got 50-60 on Exam 1</a:t>
            </a:r>
            <a:endParaRPr lang="en-US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6364068" y="5117142"/>
            <a:ext cx="210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 1 – Oct. 8</a:t>
            </a:r>
          </a:p>
          <a:p>
            <a:r>
              <a:rPr lang="en-US" dirty="0" smtClean="0"/>
              <a:t>Exam 2 – Nov. 19</a:t>
            </a:r>
          </a:p>
          <a:p>
            <a:r>
              <a:rPr lang="en-US" dirty="0" smtClean="0"/>
              <a:t>Final Exam – Dec. 20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51823" y="1010672"/>
            <a:ext cx="1374332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Median – 55</a:t>
            </a:r>
          </a:p>
          <a:p>
            <a:r>
              <a:rPr lang="en-US" b="1" dirty="0" smtClean="0"/>
              <a:t>High – 96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89003" y="1181113"/>
            <a:ext cx="154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Regrade</a:t>
            </a:r>
            <a:r>
              <a:rPr lang="en-US" u="sng" dirty="0" smtClean="0"/>
              <a:t> Policy</a:t>
            </a:r>
            <a:endParaRPr lang="en-US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5996215" y="1623432"/>
            <a:ext cx="28393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i="1" u="sng" dirty="0" smtClean="0"/>
              <a:t>Blatant Errors</a:t>
            </a:r>
            <a:r>
              <a:rPr lang="en-US" sz="1400" i="1" dirty="0" smtClean="0"/>
              <a:t> (</a:t>
            </a:r>
            <a:r>
              <a:rPr lang="en-US" sz="1400" i="1" dirty="0" err="1" smtClean="0"/>
              <a:t>ie</a:t>
            </a:r>
            <a:r>
              <a:rPr lang="en-US" sz="1400" i="1" dirty="0" smtClean="0"/>
              <a:t> adding mistake, 100% correct answer marked wrong), bring directly to your recitation instructor, who can bring them to me.  Your full exam </a:t>
            </a:r>
            <a:r>
              <a:rPr lang="en-US" sz="1400" i="1" u="sng" dirty="0" smtClean="0"/>
              <a:t>will not </a:t>
            </a:r>
            <a:r>
              <a:rPr lang="en-US" sz="1400" i="1" dirty="0" smtClean="0"/>
              <a:t>be </a:t>
            </a:r>
            <a:r>
              <a:rPr lang="en-US" sz="1400" i="1" u="sng" dirty="0" err="1" smtClean="0"/>
              <a:t>regraded</a:t>
            </a:r>
            <a:r>
              <a:rPr lang="en-US" sz="1400" i="1" dirty="0" smtClean="0"/>
              <a:t>.</a:t>
            </a:r>
          </a:p>
          <a:p>
            <a:pPr marL="342900" indent="-342900">
              <a:buAutoNum type="arabicPeriod"/>
            </a:pPr>
            <a:endParaRPr lang="en-US" sz="1400" i="1" dirty="0" smtClean="0"/>
          </a:p>
          <a:p>
            <a:pPr marL="342900" indent="-342900">
              <a:buAutoNum type="arabicPeriod"/>
            </a:pPr>
            <a:r>
              <a:rPr lang="en-US" sz="1400" i="1" u="sng" dirty="0" smtClean="0"/>
              <a:t>Questionable Grades</a:t>
            </a:r>
            <a:r>
              <a:rPr lang="en-US" sz="1400" i="1" dirty="0" smtClean="0"/>
              <a:t> (</a:t>
            </a:r>
            <a:r>
              <a:rPr lang="en-US" sz="1400" dirty="0" err="1" smtClean="0"/>
              <a:t>ie</a:t>
            </a:r>
            <a:r>
              <a:rPr lang="en-US" sz="1400" dirty="0" smtClean="0"/>
              <a:t>, I got X off on question Y, shouldn’t I have gotten more points?!?), fill out </a:t>
            </a:r>
            <a:r>
              <a:rPr lang="en-US" sz="1400" dirty="0" err="1" smtClean="0"/>
              <a:t>regrade</a:t>
            </a:r>
            <a:r>
              <a:rPr lang="en-US" sz="1400" dirty="0" smtClean="0"/>
              <a:t> request form and bring to chemistry office to have it put in my mailbox.  Your full exam </a:t>
            </a:r>
            <a:r>
              <a:rPr lang="en-US" sz="1400" u="sng" dirty="0" smtClean="0"/>
              <a:t>will</a:t>
            </a:r>
            <a:r>
              <a:rPr lang="en-US" sz="1400" dirty="0" smtClean="0"/>
              <a:t> be </a:t>
            </a:r>
            <a:r>
              <a:rPr lang="en-US" sz="1400" dirty="0" err="1" smtClean="0"/>
              <a:t>regraded</a:t>
            </a:r>
            <a:r>
              <a:rPr lang="en-US" sz="1400" dirty="0" smtClean="0"/>
              <a:t>.</a:t>
            </a:r>
            <a:endParaRPr lang="en-US" sz="1400" i="1" u="sng" dirty="0"/>
          </a:p>
        </p:txBody>
      </p:sp>
      <p:graphicFrame>
        <p:nvGraphicFramePr>
          <p:cNvPr id="15" name="Chart 14"/>
          <p:cNvGraphicFramePr/>
          <p:nvPr/>
        </p:nvGraphicFramePr>
        <p:xfrm>
          <a:off x="1579453" y="3905821"/>
          <a:ext cx="2817102" cy="148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 rot="16200000">
            <a:off x="1080694" y="4354446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# Students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1416683" y="3799338"/>
            <a:ext cx="3094816" cy="159480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101813" y="3614672"/>
            <a:ext cx="242661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Exam 1 for comparison</a:t>
            </a:r>
            <a:endParaRPr lang="en-US" b="1" i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173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Exam Breakdown</vt:lpstr>
    </vt:vector>
  </TitlesOfParts>
  <Company>Brooklyn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Breakdown</dc:title>
  <dc:creator>Ryan</dc:creator>
  <cp:lastModifiedBy>Ryan</cp:lastModifiedBy>
  <cp:revision>7</cp:revision>
  <dcterms:created xsi:type="dcterms:W3CDTF">2013-11-21T13:44:55Z</dcterms:created>
  <dcterms:modified xsi:type="dcterms:W3CDTF">2013-11-21T14:02:08Z</dcterms:modified>
</cp:coreProperties>
</file>