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0" r:id="rId4"/>
    <p:sldId id="278" r:id="rId5"/>
    <p:sldId id="283" r:id="rId6"/>
    <p:sldId id="284" r:id="rId7"/>
    <p:sldId id="285" r:id="rId8"/>
    <p:sldId id="286" r:id="rId9"/>
    <p:sldId id="288" r:id="rId10"/>
    <p:sldId id="289" r:id="rId11"/>
    <p:sldId id="287" r:id="rId12"/>
    <p:sldId id="291" r:id="rId13"/>
    <p:sldId id="290" r:id="rId14"/>
    <p:sldId id="292" r:id="rId15"/>
    <p:sldId id="294" r:id="rId16"/>
    <p:sldId id="295" r:id="rId17"/>
    <p:sldId id="296" r:id="rId18"/>
    <p:sldId id="297" r:id="rId19"/>
    <p:sldId id="298" r:id="rId20"/>
    <p:sldId id="303" r:id="rId21"/>
    <p:sldId id="304" r:id="rId22"/>
    <p:sldId id="305" r:id="rId23"/>
    <p:sldId id="307" r:id="rId24"/>
    <p:sldId id="299" r:id="rId25"/>
    <p:sldId id="300" r:id="rId26"/>
    <p:sldId id="301" r:id="rId27"/>
    <p:sldId id="302" r:id="rId28"/>
    <p:sldId id="265" r:id="rId29"/>
    <p:sldId id="309" r:id="rId30"/>
    <p:sldId id="258" r:id="rId31"/>
    <p:sldId id="279" r:id="rId32"/>
    <p:sldId id="280" r:id="rId33"/>
    <p:sldId id="281" r:id="rId34"/>
    <p:sldId id="282" r:id="rId35"/>
    <p:sldId id="262" r:id="rId36"/>
    <p:sldId id="261" r:id="rId37"/>
    <p:sldId id="260" r:id="rId38"/>
    <p:sldId id="310" r:id="rId39"/>
    <p:sldId id="272" r:id="rId40"/>
    <p:sldId id="269" r:id="rId41"/>
    <p:sldId id="271" r:id="rId42"/>
    <p:sldId id="312" r:id="rId43"/>
    <p:sldId id="273" r:id="rId44"/>
    <p:sldId id="308" r:id="rId45"/>
    <p:sldId id="314" r:id="rId46"/>
    <p:sldId id="31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7251-3C8D-4391-9F7F-447CC6036258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47BEC-E010-4445-8ECF-9AF1D2D91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Quantum_state" TargetMode="External"/><Relationship Id="rId2" Type="http://schemas.openxmlformats.org/officeDocument/2006/relationships/hyperlink" Target="http://en.wikipedia.org/wiki/Quantum_mechan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emperature" TargetMode="External"/><Relationship Id="rId5" Type="http://schemas.openxmlformats.org/officeDocument/2006/relationships/hyperlink" Target="http://en.wikipedia.org/wiki/Absolute_zero" TargetMode="External"/><Relationship Id="rId4" Type="http://schemas.openxmlformats.org/officeDocument/2006/relationships/hyperlink" Target="http://en.wikipedia.org/wiki/Ferm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543800" cy="2838450"/>
          </a:xfrm>
        </p:spPr>
        <p:txBody>
          <a:bodyPr>
            <a:normAutofit/>
          </a:bodyPr>
          <a:lstStyle/>
          <a:p>
            <a:r>
              <a:rPr lang="en-US" b="1" dirty="0" smtClean="0"/>
              <a:t>Semiconductor </a:t>
            </a:r>
            <a:r>
              <a:rPr lang="en-US" b="1" dirty="0" smtClean="0"/>
              <a:t>Devices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C00000"/>
                </a:solidFill>
              </a:rPr>
              <a:t>-- not only to understand what were invented, but also be able create your own --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Kai Shum</a:t>
            </a:r>
          </a:p>
          <a:p>
            <a:r>
              <a:rPr lang="en-US" dirty="0" smtClean="0"/>
              <a:t>2011-12-02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15000" y="38862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Doped Semiconductors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862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86000"/>
            <a:ext cx="3429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609600" y="3352800"/>
            <a:ext cx="5029200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5000" y="2286000"/>
            <a:ext cx="3429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05400" y="3733800"/>
            <a:ext cx="5029200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5000" y="3886200"/>
            <a:ext cx="34290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048000"/>
            <a:ext cx="3429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18288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N-type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17526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P-type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Fermi-Energy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05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Fermi energy</a:t>
            </a:r>
            <a:r>
              <a:rPr lang="en-US" dirty="0" smtClean="0"/>
              <a:t> is a concept in </a:t>
            </a:r>
            <a:r>
              <a:rPr lang="en-US" dirty="0" smtClean="0">
                <a:hlinkClick r:id="rId2" tooltip="Quantum mechanics"/>
              </a:rPr>
              <a:t>quantum mechanics</a:t>
            </a:r>
            <a:r>
              <a:rPr lang="en-US" dirty="0" smtClean="0"/>
              <a:t> usually referring to the energy of the highest occupied </a:t>
            </a:r>
            <a:r>
              <a:rPr lang="en-US" dirty="0" smtClean="0">
                <a:hlinkClick r:id="rId3" tooltip="Quantum state"/>
              </a:rPr>
              <a:t>quantum state</a:t>
            </a:r>
            <a:r>
              <a:rPr lang="en-US" dirty="0" smtClean="0"/>
              <a:t> in a system of </a:t>
            </a:r>
            <a:r>
              <a:rPr lang="en-US" dirty="0" smtClean="0">
                <a:hlinkClick r:id="rId4" tooltip="Fermion"/>
              </a:rPr>
              <a:t>fermions</a:t>
            </a:r>
            <a:r>
              <a:rPr lang="en-US" dirty="0" smtClean="0"/>
              <a:t> at </a:t>
            </a:r>
            <a:r>
              <a:rPr lang="en-US" dirty="0" smtClean="0">
                <a:hlinkClick r:id="rId5" tooltip="Absolute zero"/>
              </a:rPr>
              <a:t>absolute zero</a:t>
            </a:r>
            <a:r>
              <a:rPr lang="en-US" dirty="0" smtClean="0"/>
              <a:t> </a:t>
            </a:r>
            <a:r>
              <a:rPr lang="en-US" dirty="0" smtClean="0">
                <a:hlinkClick r:id="rId6" tooltip="Temperature"/>
              </a:rPr>
              <a:t>temperature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44958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http://en.wikipedia.org/wiki/Fermi_energy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962401"/>
            <a:ext cx="6019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See a nice description on Wiki: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1371600"/>
          </a:xfrm>
        </p:spPr>
        <p:txBody>
          <a:bodyPr/>
          <a:lstStyle/>
          <a:p>
            <a:r>
              <a:rPr lang="en-US" dirty="0" smtClean="0"/>
              <a:t>Contacts are terminals used to accept external potentials and to a complete circuit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19400"/>
            <a:ext cx="2879233" cy="34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 of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ohmic contact</a:t>
            </a:r>
          </a:p>
          <a:p>
            <a:r>
              <a:rPr lang="en-US" dirty="0" smtClean="0"/>
              <a:t>Schottky contact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Schottky contact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1356360"/>
            <a:ext cx="7315199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Schottky contact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3786188" cy="462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Ohmic contact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447800"/>
            <a:ext cx="5100637" cy="2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81400"/>
            <a:ext cx="4643437" cy="264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Biased contacts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48038"/>
            <a:ext cx="4394508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6993"/>
            <a:ext cx="4071937" cy="335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048000" y="34290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ohm contact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28775"/>
            <a:ext cx="7620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Schottky contact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33061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42488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How?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 tell you how to understand  the operation principles for devices already invented</a:t>
            </a:r>
          </a:p>
          <a:p>
            <a:r>
              <a:rPr lang="en-US" dirty="0" smtClean="0"/>
              <a:t>Not only understanding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But also to </a:t>
            </a:r>
            <a:r>
              <a:rPr lang="en-US" b="1" dirty="0" smtClean="0">
                <a:solidFill>
                  <a:srgbClr val="C00000"/>
                </a:solidFill>
              </a:rPr>
              <a:t>teach you how to invent your own devices by exploring new physical processes in semiconductors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 Junction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423639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458" y="2057400"/>
            <a:ext cx="427494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 junction, 0, +, and - biased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199"/>
            <a:ext cx="3886200" cy="50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carriers in pn junction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934200" cy="387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I-V curve of pn diode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MOS (or MIS)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594084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3352800" cy="431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MOS, negatively biased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5600" cy="48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 positively biased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287213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2480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action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8072438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762000"/>
            <a:ext cx="5715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CCD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Summary for invented devices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1" y="990600"/>
          <a:ext cx="8534400" cy="578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199"/>
                <a:gridCol w="1981200"/>
                <a:gridCol w="3429001"/>
              </a:tblGrid>
              <a:tr h="4860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Key Structure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Comment</a:t>
                      </a:r>
                      <a:endParaRPr lang="en-US" sz="2000" dirty="0"/>
                    </a:p>
                  </a:txBody>
                  <a:tcPr/>
                </a:tc>
              </a:tr>
              <a:tr h="4860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pn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Basic unit</a:t>
                      </a:r>
                      <a:endParaRPr lang="en-US" sz="1800" dirty="0"/>
                    </a:p>
                  </a:txBody>
                  <a:tcPr/>
                </a:tc>
              </a:tr>
              <a:tr h="5595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Bipolar Junction Transistor (BJT)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pn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units</a:t>
                      </a:r>
                      <a:endParaRPr lang="en-US" sz="1800" dirty="0"/>
                    </a:p>
                  </a:txBody>
                  <a:tcPr/>
                </a:tc>
              </a:tr>
              <a:tr h="7993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Electric</a:t>
                      </a:r>
                      <a:r>
                        <a:rPr lang="en-US" sz="1800" baseline="0" dirty="0" smtClean="0"/>
                        <a:t>-field Effect Transistor</a:t>
                      </a:r>
                    </a:p>
                    <a:p>
                      <a:r>
                        <a:rPr lang="en-US" sz="1800" baseline="0" dirty="0" smtClean="0"/>
                        <a:t>(MOSFET)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MOS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Basic unit – e-to-e</a:t>
                      </a:r>
                      <a:endParaRPr lang="en-US" sz="1800" dirty="0"/>
                    </a:p>
                  </a:txBody>
                  <a:tcPr/>
                </a:tc>
              </a:tr>
              <a:tr h="5595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Light-emitting Diode (LED)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pn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Positively biased</a:t>
                      </a:r>
                      <a:endParaRPr lang="en-US" sz="1800" dirty="0"/>
                    </a:p>
                  </a:txBody>
                  <a:tcPr/>
                </a:tc>
              </a:tr>
              <a:tr h="4860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Laser Diode (LD)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pn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Positively biased</a:t>
                      </a:r>
                      <a:endParaRPr lang="en-US" sz="1800" dirty="0"/>
                    </a:p>
                  </a:txBody>
                  <a:tcPr/>
                </a:tc>
              </a:tr>
              <a:tr h="4860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Modulator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pn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Negatively biased</a:t>
                      </a:r>
                      <a:endParaRPr lang="en-US" sz="1800" dirty="0"/>
                    </a:p>
                  </a:txBody>
                  <a:tcPr/>
                </a:tc>
              </a:tr>
              <a:tr h="62907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Electro-absorption</a:t>
                      </a:r>
                      <a:r>
                        <a:rPr lang="en-US" sz="1800" baseline="0" dirty="0" smtClean="0"/>
                        <a:t> Modulated Laser (EML)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pn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unit</a:t>
                      </a:r>
                      <a:r>
                        <a:rPr lang="en-US" sz="1800" baseline="0" dirty="0" smtClean="0"/>
                        <a:t> p-biased and 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baseline="0" dirty="0" smtClean="0"/>
                        <a:t> unit n-biased</a:t>
                      </a:r>
                      <a:endParaRPr lang="en-US" sz="1800" dirty="0"/>
                    </a:p>
                  </a:txBody>
                  <a:tcPr/>
                </a:tc>
              </a:tr>
              <a:tr h="5595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Charge-Coupled</a:t>
                      </a:r>
                      <a:r>
                        <a:rPr lang="en-US" sz="1800" baseline="0" dirty="0" smtClean="0"/>
                        <a:t> Device (CCD)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MOS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Basic unit – o-to-e</a:t>
                      </a:r>
                      <a:endParaRPr lang="en-US" sz="1800" dirty="0"/>
                    </a:p>
                  </a:txBody>
                  <a:tcPr/>
                </a:tc>
              </a:tr>
              <a:tr h="5595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Solar Cell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pn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Generating</a:t>
                      </a:r>
                      <a:r>
                        <a:rPr lang="en-US" sz="1800" baseline="0" dirty="0" smtClean="0"/>
                        <a:t> photo-voltage, photo-current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2119313"/>
            <a:ext cx="5057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143000" y="2514600"/>
            <a:ext cx="838200" cy="10668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2119313"/>
            <a:ext cx="5057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209800" y="3657600"/>
            <a:ext cx="228600" cy="228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2119313"/>
            <a:ext cx="5057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209800" y="3657600"/>
            <a:ext cx="228600" cy="228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5057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438400" y="3581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2119313"/>
            <a:ext cx="5057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209800" y="3657600"/>
            <a:ext cx="228600" cy="228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200400" y="3657600"/>
            <a:ext cx="228600" cy="228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2119313"/>
            <a:ext cx="5057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2119313"/>
            <a:ext cx="5057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2119313"/>
            <a:ext cx="5057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62707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387245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0"/>
            <a:ext cx="4343400" cy="32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Basic device units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09800"/>
            <a:ext cx="4876800" cy="2057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PN </a:t>
            </a:r>
            <a:r>
              <a:rPr lang="en-US" sz="4000" b="1" dirty="0" smtClean="0"/>
              <a:t>J</a:t>
            </a:r>
            <a:r>
              <a:rPr lang="en-US" sz="4000" b="1" dirty="0" smtClean="0"/>
              <a:t>unction</a:t>
            </a:r>
          </a:p>
          <a:p>
            <a:r>
              <a:rPr lang="en-US" sz="4000" b="1" dirty="0" smtClean="0"/>
              <a:t>MOS (or MIS)</a:t>
            </a:r>
            <a:endParaRPr lang="en-US" sz="40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color CCD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498661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Inventor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0874"/>
            <a:ext cx="4838700" cy="4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487" y="1447800"/>
            <a:ext cx="4100513" cy="285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Solar cells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543800" cy="5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Intra-band &amp; inter-band tunneling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617" y="2057400"/>
            <a:ext cx="405665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59486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tunneling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87090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be continued on modulators, EMLs, LEDs, LDs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few basic concepts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 level</a:t>
            </a:r>
          </a:p>
          <a:p>
            <a:r>
              <a:rPr lang="en-US" dirty="0" smtClean="0"/>
              <a:t>Contacts</a:t>
            </a:r>
          </a:p>
          <a:p>
            <a:r>
              <a:rPr lang="en-US" dirty="0" smtClean="0"/>
              <a:t>Build-in electric field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 level is a reference potential energy level that detects the single particle electron occupation probability in a semiconductor or dissimilar semiconductors in physical contact </a:t>
            </a:r>
            <a:r>
              <a:rPr lang="en-US" dirty="0" smtClean="0">
                <a:solidFill>
                  <a:srgbClr val="C00000"/>
                </a:solidFill>
              </a:rPr>
              <a:t>at equilibrium (e obey Fermi-D distribution)</a:t>
            </a:r>
          </a:p>
          <a:p>
            <a:r>
              <a:rPr lang="en-US" dirty="0" smtClean="0"/>
              <a:t>Example, at the exact Fermi energy level, the probability for an electron to occupy at this energy level is 50%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1: Intrinsic Semiconductor at 0 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33600" y="2286000"/>
            <a:ext cx="5029200" cy="2514600"/>
            <a:chOff x="914400" y="2057400"/>
            <a:chExt cx="5029200" cy="2514600"/>
          </a:xfrm>
        </p:grpSpPr>
        <p:sp>
          <p:nvSpPr>
            <p:cNvPr id="3" name="Rectangle 2"/>
            <p:cNvSpPr/>
            <p:nvPr/>
          </p:nvSpPr>
          <p:spPr>
            <a:xfrm>
              <a:off x="1524000" y="3657600"/>
              <a:ext cx="34290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0" y="2057400"/>
              <a:ext cx="34290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14400" y="3276600"/>
              <a:ext cx="5029200" cy="0"/>
            </a:xfrm>
            <a:prstGeom prst="line">
              <a:avLst/>
            </a:prstGeom>
            <a:ln w="349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2: Intrinsic Semiconductor at 300 K</a:t>
            </a:r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2133600" y="2286000"/>
            <a:ext cx="5029200" cy="2514600"/>
            <a:chOff x="914400" y="2057400"/>
            <a:chExt cx="5029200" cy="2514600"/>
          </a:xfrm>
        </p:grpSpPr>
        <p:sp>
          <p:nvSpPr>
            <p:cNvPr id="3" name="Rectangle 2"/>
            <p:cNvSpPr/>
            <p:nvPr/>
          </p:nvSpPr>
          <p:spPr>
            <a:xfrm>
              <a:off x="1524000" y="3657600"/>
              <a:ext cx="34290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0" y="2057400"/>
              <a:ext cx="34290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14400" y="3276600"/>
              <a:ext cx="5029200" cy="0"/>
            </a:xfrm>
            <a:prstGeom prst="line">
              <a:avLst/>
            </a:prstGeom>
            <a:ln w="349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4267200" y="30480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648200" y="30480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495800" y="28956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10000" y="30480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19600" y="40386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H="1" flipV="1">
            <a:off x="4724400" y="3886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62400" y="3886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43400" y="3886200"/>
            <a:ext cx="1524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15000" y="38862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Doped Semiconductors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8862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286000"/>
            <a:ext cx="3429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609600" y="3352800"/>
            <a:ext cx="5029200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15000" y="2286000"/>
            <a:ext cx="3429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05400" y="3733800"/>
            <a:ext cx="5029200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5000" y="3886200"/>
            <a:ext cx="34290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048000"/>
            <a:ext cx="3429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18288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N-type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184046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P-type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377</Words>
  <Application>Microsoft Office PowerPoint</Application>
  <PresentationFormat>On-screen Show (4:3)</PresentationFormat>
  <Paragraphs>96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Semiconductor Devices -- not only to understand what were invented, but also be able create your own --</vt:lpstr>
      <vt:lpstr>How?</vt:lpstr>
      <vt:lpstr>Summary for invented devices</vt:lpstr>
      <vt:lpstr>Basic device units</vt:lpstr>
      <vt:lpstr>A few basic concepts</vt:lpstr>
      <vt:lpstr>Fermi level</vt:lpstr>
      <vt:lpstr>Example 1: Intrinsic Semiconductor at 0 K</vt:lpstr>
      <vt:lpstr>Example 2: Intrinsic Semiconductor at 300 K</vt:lpstr>
      <vt:lpstr>Example 1: Doped Semiconductors</vt:lpstr>
      <vt:lpstr>Example 1: Doped Semiconductors</vt:lpstr>
      <vt:lpstr>Fermi-Energy</vt:lpstr>
      <vt:lpstr>Contacts</vt:lpstr>
      <vt:lpstr>Different type of contacts</vt:lpstr>
      <vt:lpstr>Schottky contact</vt:lpstr>
      <vt:lpstr>Schottky contact</vt:lpstr>
      <vt:lpstr>Ohmic contact</vt:lpstr>
      <vt:lpstr>Biased contacts</vt:lpstr>
      <vt:lpstr>Tunneling ohm contact</vt:lpstr>
      <vt:lpstr>Schottky contact</vt:lpstr>
      <vt:lpstr>PN Junction</vt:lpstr>
      <vt:lpstr>Pn junction, 0, +, and - biased</vt:lpstr>
      <vt:lpstr>Majority carriers in pn junction</vt:lpstr>
      <vt:lpstr>I-V curve of pn diode</vt:lpstr>
      <vt:lpstr>MOS (or MIS)</vt:lpstr>
      <vt:lpstr>MOS, negatively biased</vt:lpstr>
      <vt:lpstr>MOS positively biased</vt:lpstr>
      <vt:lpstr>MOSFET action</vt:lpstr>
      <vt:lpstr>Slide 28</vt:lpstr>
      <vt:lpstr>CCD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Fast color CCD</vt:lpstr>
      <vt:lpstr>CCD Inventor</vt:lpstr>
      <vt:lpstr>Solar cells</vt:lpstr>
      <vt:lpstr>Slide 43</vt:lpstr>
      <vt:lpstr>Intra-band &amp; inter-band tunneling</vt:lpstr>
      <vt:lpstr>Resonant tunneling</vt:lpstr>
      <vt:lpstr>To be continued on modulators, EMLs, LEDs, LDs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</dc:creator>
  <cp:lastModifiedBy>Kai</cp:lastModifiedBy>
  <cp:revision>19</cp:revision>
  <dcterms:created xsi:type="dcterms:W3CDTF">2011-11-18T03:22:04Z</dcterms:created>
  <dcterms:modified xsi:type="dcterms:W3CDTF">2011-12-01T22:45:59Z</dcterms:modified>
</cp:coreProperties>
</file>