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0"/>
  </p:notesMasterIdLst>
  <p:handoutMasterIdLst>
    <p:handoutMasterId r:id="rId91"/>
  </p:handoutMasterIdLst>
  <p:sldIdLst>
    <p:sldId id="256" r:id="rId2"/>
    <p:sldId id="257" r:id="rId3"/>
    <p:sldId id="259" r:id="rId4"/>
    <p:sldId id="260" r:id="rId5"/>
    <p:sldId id="319" r:id="rId6"/>
    <p:sldId id="262" r:id="rId7"/>
    <p:sldId id="263" r:id="rId8"/>
    <p:sldId id="287" r:id="rId9"/>
    <p:sldId id="264" r:id="rId10"/>
    <p:sldId id="288" r:id="rId11"/>
    <p:sldId id="291" r:id="rId12"/>
    <p:sldId id="304" r:id="rId13"/>
    <p:sldId id="302" r:id="rId14"/>
    <p:sldId id="292" r:id="rId15"/>
    <p:sldId id="293" r:id="rId16"/>
    <p:sldId id="294" r:id="rId17"/>
    <p:sldId id="295" r:id="rId18"/>
    <p:sldId id="296" r:id="rId19"/>
    <p:sldId id="297" r:id="rId20"/>
    <p:sldId id="298" r:id="rId21"/>
    <p:sldId id="299" r:id="rId22"/>
    <p:sldId id="300" r:id="rId23"/>
    <p:sldId id="305" r:id="rId24"/>
    <p:sldId id="306" r:id="rId25"/>
    <p:sldId id="290" r:id="rId26"/>
    <p:sldId id="307" r:id="rId27"/>
    <p:sldId id="308" r:id="rId28"/>
    <p:sldId id="365" r:id="rId29"/>
    <p:sldId id="366" r:id="rId30"/>
    <p:sldId id="270" r:id="rId31"/>
    <p:sldId id="309" r:id="rId32"/>
    <p:sldId id="310" r:id="rId33"/>
    <p:sldId id="312" r:id="rId34"/>
    <p:sldId id="271" r:id="rId35"/>
    <p:sldId id="272" r:id="rId36"/>
    <p:sldId id="313" r:id="rId37"/>
    <p:sldId id="314" r:id="rId38"/>
    <p:sldId id="316" r:id="rId39"/>
    <p:sldId id="317" r:id="rId40"/>
    <p:sldId id="318" r:id="rId41"/>
    <p:sldId id="367" r:id="rId42"/>
    <p:sldId id="324" r:id="rId43"/>
    <p:sldId id="325" r:id="rId44"/>
    <p:sldId id="326" r:id="rId45"/>
    <p:sldId id="327" r:id="rId46"/>
    <p:sldId id="328" r:id="rId47"/>
    <p:sldId id="329" r:id="rId48"/>
    <p:sldId id="330" r:id="rId49"/>
    <p:sldId id="331" r:id="rId50"/>
    <p:sldId id="332" r:id="rId51"/>
    <p:sldId id="333" r:id="rId52"/>
    <p:sldId id="334" r:id="rId53"/>
    <p:sldId id="335" r:id="rId54"/>
    <p:sldId id="336" r:id="rId55"/>
    <p:sldId id="337" r:id="rId56"/>
    <p:sldId id="338" r:id="rId57"/>
    <p:sldId id="339" r:id="rId58"/>
    <p:sldId id="340" r:id="rId59"/>
    <p:sldId id="341" r:id="rId60"/>
    <p:sldId id="342" r:id="rId61"/>
    <p:sldId id="343" r:id="rId62"/>
    <p:sldId id="344" r:id="rId63"/>
    <p:sldId id="345" r:id="rId64"/>
    <p:sldId id="346" r:id="rId65"/>
    <p:sldId id="273" r:id="rId66"/>
    <p:sldId id="274" r:id="rId67"/>
    <p:sldId id="355" r:id="rId68"/>
    <p:sldId id="275" r:id="rId69"/>
    <p:sldId id="282" r:id="rId70"/>
    <p:sldId id="356" r:id="rId71"/>
    <p:sldId id="357" r:id="rId72"/>
    <p:sldId id="358" r:id="rId73"/>
    <p:sldId id="359" r:id="rId74"/>
    <p:sldId id="283" r:id="rId75"/>
    <p:sldId id="360" r:id="rId76"/>
    <p:sldId id="361" r:id="rId77"/>
    <p:sldId id="284" r:id="rId78"/>
    <p:sldId id="320" r:id="rId79"/>
    <p:sldId id="362" r:id="rId80"/>
    <p:sldId id="285" r:id="rId81"/>
    <p:sldId id="286" r:id="rId82"/>
    <p:sldId id="363" r:id="rId83"/>
    <p:sldId id="347" r:id="rId84"/>
    <p:sldId id="353" r:id="rId85"/>
    <p:sldId id="349" r:id="rId86"/>
    <p:sldId id="350" r:id="rId87"/>
    <p:sldId id="352" r:id="rId88"/>
    <p:sldId id="364" r:id="rId8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15620" autoAdjust="0"/>
    <p:restoredTop sz="94662" autoAdjust="0"/>
  </p:normalViewPr>
  <p:slideViewPr>
    <p:cSldViewPr>
      <p:cViewPr>
        <p:scale>
          <a:sx n="60" d="100"/>
          <a:sy n="60" d="100"/>
        </p:scale>
        <p:origin x="-2022" y="-222"/>
      </p:cViewPr>
      <p:guideLst>
        <p:guide orient="horz" pos="2160"/>
        <p:guide pos="2880"/>
      </p:guideLst>
    </p:cSldViewPr>
  </p:slideViewPr>
  <p:outlineViewPr>
    <p:cViewPr>
      <p:scale>
        <a:sx n="33" d="100"/>
        <a:sy n="33" d="100"/>
      </p:scale>
      <p:origin x="0" y="4872"/>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_rels/viewProps.xml.rels><?xml version="1.0" encoding="UTF-8" standalone="yes"?>
<Relationships xmlns="http://schemas.openxmlformats.org/package/2006/relationships"><Relationship Id="rId8" Type="http://schemas.openxmlformats.org/officeDocument/2006/relationships/slide" Target="slides/slide19.xml"/><Relationship Id="rId13" Type="http://schemas.openxmlformats.org/officeDocument/2006/relationships/slide" Target="slides/slide38.xml"/><Relationship Id="rId3" Type="http://schemas.openxmlformats.org/officeDocument/2006/relationships/slide" Target="slides/slide14.xml"/><Relationship Id="rId7" Type="http://schemas.openxmlformats.org/officeDocument/2006/relationships/slide" Target="slides/slide18.xml"/><Relationship Id="rId12" Type="http://schemas.openxmlformats.org/officeDocument/2006/relationships/slide" Target="slides/slide37.xml"/><Relationship Id="rId17" Type="http://schemas.openxmlformats.org/officeDocument/2006/relationships/slide" Target="slides/slide64.xml"/><Relationship Id="rId2" Type="http://schemas.openxmlformats.org/officeDocument/2006/relationships/slide" Target="slides/slide13.xml"/><Relationship Id="rId16" Type="http://schemas.openxmlformats.org/officeDocument/2006/relationships/slide" Target="slides/slide43.xml"/><Relationship Id="rId1" Type="http://schemas.openxmlformats.org/officeDocument/2006/relationships/slide" Target="slides/slide11.xml"/><Relationship Id="rId6" Type="http://schemas.openxmlformats.org/officeDocument/2006/relationships/slide" Target="slides/slide17.xml"/><Relationship Id="rId11" Type="http://schemas.openxmlformats.org/officeDocument/2006/relationships/slide" Target="slides/slide22.xml"/><Relationship Id="rId5" Type="http://schemas.openxmlformats.org/officeDocument/2006/relationships/slide" Target="slides/slide16.xml"/><Relationship Id="rId15" Type="http://schemas.openxmlformats.org/officeDocument/2006/relationships/slide" Target="slides/slide40.xml"/><Relationship Id="rId10" Type="http://schemas.openxmlformats.org/officeDocument/2006/relationships/slide" Target="slides/slide21.xml"/><Relationship Id="rId4" Type="http://schemas.openxmlformats.org/officeDocument/2006/relationships/slide" Target="slides/slide15.xml"/><Relationship Id="rId9" Type="http://schemas.openxmlformats.org/officeDocument/2006/relationships/slide" Target="slides/slide20.xml"/><Relationship Id="rId14" Type="http://schemas.openxmlformats.org/officeDocument/2006/relationships/slide" Target="slides/slide39.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53EB676-0921-4E3C-80C3-4DDADD439B62}" type="datetimeFigureOut">
              <a:rPr lang="en-US" smtClean="0"/>
              <a:t>3/18/2020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A722B56-5366-4D1A-A2BF-44927989A6E1}" type="slidenum">
              <a:rPr lang="en-US" smtClean="0"/>
              <a:t>‹#›</a:t>
            </a:fld>
            <a:endParaRPr lang="en-US"/>
          </a:p>
        </p:txBody>
      </p:sp>
    </p:spTree>
    <p:extLst>
      <p:ext uri="{BB962C8B-B14F-4D97-AF65-F5344CB8AC3E}">
        <p14:creationId xmlns:p14="http://schemas.microsoft.com/office/powerpoint/2010/main" val="193933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458232C-5AEA-4758-8121-9621161225EB}" type="datetimeFigureOut">
              <a:rPr lang="en-US" smtClean="0"/>
              <a:pPr/>
              <a:t>3/18/2020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5E3F6EE-5095-4598-A610-5C0AED405F2D}" type="slidenum">
              <a:rPr lang="en-US" smtClean="0"/>
              <a:pPr/>
              <a:t>‹#›</a:t>
            </a:fld>
            <a:endParaRPr lang="en-US"/>
          </a:p>
        </p:txBody>
      </p:sp>
    </p:spTree>
    <p:extLst>
      <p:ext uri="{BB962C8B-B14F-4D97-AF65-F5344CB8AC3E}">
        <p14:creationId xmlns:p14="http://schemas.microsoft.com/office/powerpoint/2010/main" val="3248236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5E3F6EE-5095-4598-A610-5C0AED405F2D}"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1219200" y="3886200"/>
            <a:ext cx="6858000" cy="990600"/>
          </a:xfrm>
        </p:spPr>
        <p:txBody>
          <a:bodyPr anchor="t"/>
          <a:lstStyle>
            <a:lvl1pPr algn="r">
              <a:defRPr sz="3200">
                <a:solidFill>
                  <a:schemeClr val="tx1"/>
                </a:solidFill>
              </a:defRPr>
            </a:lvl1pPr>
          </a:lstStyle>
          <a:p>
            <a:r>
              <a:rPr lang="en-US" smtClean="0"/>
              <a:t>Click to edit Master title style</a:t>
            </a:r>
            <a:endParaRPr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0" name="Date Placeholder 27"/>
          <p:cNvSpPr>
            <a:spLocks noGrp="1"/>
          </p:cNvSpPr>
          <p:nvPr>
            <p:ph type="dt" sz="half" idx="10"/>
          </p:nvPr>
        </p:nvSpPr>
        <p:spPr>
          <a:xfrm>
            <a:off x="6400800" y="6354763"/>
            <a:ext cx="2286000" cy="366712"/>
          </a:xfrm>
        </p:spPr>
        <p:txBody>
          <a:bodyPr/>
          <a:lstStyle>
            <a:lvl1pPr>
              <a:defRPr sz="1400"/>
            </a:lvl1pPr>
          </a:lstStyle>
          <a:p>
            <a:pPr>
              <a:defRPr/>
            </a:pPr>
            <a:fld id="{DEEB0A5F-A8C4-4585-9A57-17EA518601F0}" type="datetime1">
              <a:rPr lang="en-US" smtClean="0"/>
              <a:pPr>
                <a:defRPr/>
              </a:pPr>
              <a:t>3/18/2020</a:t>
            </a:fld>
            <a:endParaRPr lang="en-US" sz="1600" dirty="0"/>
          </a:p>
        </p:txBody>
      </p:sp>
      <p:sp>
        <p:nvSpPr>
          <p:cNvPr id="11" name="Footer Placeholder 16"/>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12" name="Slide Number Placeholder 28"/>
          <p:cNvSpPr>
            <a:spLocks noGrp="1"/>
          </p:cNvSpPr>
          <p:nvPr>
            <p:ph type="sldNum" sz="quarter" idx="12"/>
          </p:nvPr>
        </p:nvSpPr>
        <p:spPr>
          <a:xfrm>
            <a:off x="1216025" y="6354763"/>
            <a:ext cx="1219200" cy="366712"/>
          </a:xfrm>
        </p:spPr>
        <p:txBody>
          <a:bodyPr/>
          <a:lstStyle>
            <a:lvl1pPr>
              <a:defRPr/>
            </a:lvl1pPr>
          </a:lstStyle>
          <a:p>
            <a:pPr>
              <a:defRPr/>
            </a:pPr>
            <a:fld id="{EA0FCE27-F907-4DFD-9AF5-5D8EC8D4BE4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67423D-F7EF-4467-AC80-E4E897F54573}" type="datetime1">
              <a:rPr lang="en-US" smtClean="0"/>
              <a:pPr>
                <a:defRPr/>
              </a:pPr>
              <a:t>3/18/2020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5EE6BA-C075-4225-ADC4-EBAD68EC46C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5" name="Isosceles Triangle 4"/>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traight Connector 5"/>
          <p:cNvSpPr>
            <a:spLocks noChangeShapeType="1"/>
          </p:cNvSpPr>
          <p:nvPr/>
        </p:nvSpPr>
        <p:spPr bwMode="auto">
          <a:xfrm rot="5400000">
            <a:off x="3630612" y="3201988"/>
            <a:ext cx="5851525"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C6133BD-7C32-4512-860F-E0C61BCE3521}" type="datetime1">
              <a:rPr lang="en-US" smtClean="0"/>
              <a:pPr>
                <a:defRPr/>
              </a:pPr>
              <a:t>3/18/2020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EA2049F-7FF0-4AF0-9DA2-ACB0B8131BF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219200"/>
            <a:ext cx="822960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336985D-2121-4839-86AE-0D3F38A834F4}" type="datetime1">
              <a:rPr lang="en-US" smtClean="0"/>
              <a:pPr>
                <a:defRPr/>
              </a:pPr>
              <a:t>3/18/2020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705600" y="6324600"/>
            <a:ext cx="1981200" cy="365125"/>
          </a:xfrm>
        </p:spPr>
        <p:txBody>
          <a:bodyPr/>
          <a:lstStyle>
            <a:lvl1pPr algn="r">
              <a:defRPr/>
            </a:lvl1pPr>
          </a:lstStyle>
          <a:p>
            <a:pPr>
              <a:defRPr/>
            </a:pPr>
            <a:fld id="{3F1C7440-5EF0-458C-92B9-16F73D8DD4FD}"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219200" y="2971800"/>
            <a:ext cx="6858000" cy="1066800"/>
          </a:xfrm>
        </p:spPr>
        <p:txBody>
          <a:bodyPr anchor="t"/>
          <a:lstStyle>
            <a:lvl1pPr algn="r">
              <a:buNone/>
              <a:defRPr sz="3200" b="0"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1295400" y="4267200"/>
            <a:ext cx="6781800" cy="1143000"/>
          </a:xfrm>
        </p:spPr>
        <p:txBody>
          <a:bodyPr/>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6" name="Date Placeholder 3"/>
          <p:cNvSpPr>
            <a:spLocks noGrp="1"/>
          </p:cNvSpPr>
          <p:nvPr>
            <p:ph type="dt" sz="half" idx="10"/>
          </p:nvPr>
        </p:nvSpPr>
        <p:spPr>
          <a:xfrm>
            <a:off x="6400800" y="6354763"/>
            <a:ext cx="2286000" cy="366712"/>
          </a:xfrm>
        </p:spPr>
        <p:txBody>
          <a:bodyPr/>
          <a:lstStyle>
            <a:lvl1pPr>
              <a:defRPr/>
            </a:lvl1pPr>
          </a:lstStyle>
          <a:p>
            <a:pPr>
              <a:defRPr/>
            </a:pPr>
            <a:fld id="{00DA3F9F-0349-42D3-A222-80DDCF5ACAB9}" type="datetime1">
              <a:rPr lang="en-US" smtClean="0"/>
              <a:pPr>
                <a:defRPr/>
              </a:pPr>
              <a:t>3/18/2020</a:t>
            </a:fld>
            <a:endParaRPr lang="en-US" dirty="0"/>
          </a:p>
        </p:txBody>
      </p:sp>
      <p:sp>
        <p:nvSpPr>
          <p:cNvPr id="7" name="Footer Placeholder 4"/>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8" name="Slide Number Placeholder 5"/>
          <p:cNvSpPr>
            <a:spLocks noGrp="1"/>
          </p:cNvSpPr>
          <p:nvPr>
            <p:ph type="sldNum" sz="quarter" idx="12"/>
          </p:nvPr>
        </p:nvSpPr>
        <p:spPr>
          <a:xfrm>
            <a:off x="1069975" y="6354763"/>
            <a:ext cx="1520825" cy="366712"/>
          </a:xfrm>
        </p:spPr>
        <p:txBody>
          <a:bodyPr/>
          <a:lstStyle>
            <a:lvl1pPr>
              <a:defRPr/>
            </a:lvl1pPr>
          </a:lstStyle>
          <a:p>
            <a:pPr>
              <a:defRPr/>
            </a:pPr>
            <a:fld id="{493E48E3-5CE2-4663-BC5E-9839F2B31A47}"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219200"/>
            <a:ext cx="4041648"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632198" y="1216152"/>
            <a:ext cx="4041648"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E4B1B0B-9D34-4C17-8188-9531F29E7B27}" type="datetime1">
              <a:rPr lang="en-US" smtClean="0"/>
              <a:pPr>
                <a:defRPr/>
              </a:pPr>
              <a:t>3/18/2020</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87418DC3-5CF5-418F-88C1-3D7042DF948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85875"/>
            <a:ext cx="4040188" cy="685800"/>
          </a:xfrm>
          <a:noFill/>
          <a:ln>
            <a:noFill/>
          </a:ln>
        </p:spPr>
        <p:txBody>
          <a:bodyPr anchor="b">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anchor="b"/>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quarter" idx="2"/>
          </p:nvPr>
        </p:nvSpPr>
        <p:spPr>
          <a:xfrm>
            <a:off x="457200" y="2133600"/>
            <a:ext cx="40386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648200" y="2133600"/>
            <a:ext cx="40386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E88BE84F-B9C0-47E6-AC4F-84AAB4E746C5}" type="datetime1">
              <a:rPr lang="en-US" smtClean="0"/>
              <a:pPr>
                <a:defRPr/>
              </a:pPr>
              <a:t>3/18/2020</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4E17C2EC-B86D-46D9-9E66-F54771A3A06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lstStyle>
          <a:p>
            <a:pPr>
              <a:defRPr/>
            </a:pPr>
            <a:fld id="{EA6368AF-02C0-4F6E-97FB-FD2C969B2004}" type="datetime1">
              <a:rPr lang="en-US" smtClean="0"/>
              <a:pPr>
                <a:defRPr/>
              </a:pPr>
              <a:t>3/18/2020</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a:xfrm>
            <a:off x="6705600" y="6324600"/>
            <a:ext cx="1981200" cy="365125"/>
          </a:xfrm>
        </p:spPr>
        <p:txBody>
          <a:bodyPr/>
          <a:lstStyle>
            <a:lvl1pPr algn="r">
              <a:defRPr/>
            </a:lvl1pPr>
          </a:lstStyle>
          <a:p>
            <a:pPr>
              <a:defRPr/>
            </a:pPr>
            <a:fld id="{B3A5C7D3-9AE6-4D09-BE7B-A1C195DFF180}"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traight Connector 1"/>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4" name="Date Placeholder 1"/>
          <p:cNvSpPr>
            <a:spLocks noGrp="1"/>
          </p:cNvSpPr>
          <p:nvPr>
            <p:ph type="dt" sz="half" idx="10"/>
          </p:nvPr>
        </p:nvSpPr>
        <p:spPr/>
        <p:txBody>
          <a:bodyPr/>
          <a:lstStyle>
            <a:lvl1pPr>
              <a:defRPr/>
            </a:lvl1pPr>
          </a:lstStyle>
          <a:p>
            <a:pPr>
              <a:defRPr/>
            </a:pPr>
            <a:fld id="{23DE7F54-9CF2-4F6E-A18E-61F5F7B88BF2}" type="datetime1">
              <a:rPr lang="en-US" smtClean="0"/>
              <a:pPr>
                <a:defRPr/>
              </a:pPr>
              <a:t>3/18/2020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3"/>
          <p:cNvSpPr>
            <a:spLocks noGrp="1"/>
          </p:cNvSpPr>
          <p:nvPr>
            <p:ph type="sldNum" sz="quarter" idx="12"/>
          </p:nvPr>
        </p:nvSpPr>
        <p:spPr>
          <a:xfrm>
            <a:off x="6705600" y="6324600"/>
            <a:ext cx="1981200" cy="365125"/>
          </a:xfrm>
        </p:spPr>
        <p:txBody>
          <a:bodyPr/>
          <a:lstStyle>
            <a:lvl1pPr algn="r">
              <a:defRPr/>
            </a:lvl1pPr>
          </a:lstStyle>
          <a:p>
            <a:pPr>
              <a:defRPr/>
            </a:pPr>
            <a:fld id="{DE351672-91FA-4F4B-B02B-7CF3104C0B26}"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Straight Connector 5"/>
          <p:cNvSpPr>
            <a:spLocks noChangeShapeType="1"/>
          </p:cNvSpPr>
          <p:nvPr/>
        </p:nvSpPr>
        <p:spPr bwMode="auto">
          <a:xfrm rot="5400000">
            <a:off x="3160712" y="3324226"/>
            <a:ext cx="6035675"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Isosceles Triangle 6"/>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6324600" y="304800"/>
            <a:ext cx="2514600" cy="838200"/>
          </a:xfrm>
        </p:spPr>
        <p:txBody>
          <a:bodyPr>
            <a:noAutofit/>
          </a:bodyPr>
          <a:lstStyle>
            <a:lvl1pPr algn="l">
              <a:buNone/>
              <a:defRPr sz="2000" b="1">
                <a:solidFill>
                  <a:schemeClr val="tx2"/>
                </a:solidFill>
                <a:latin typeface="+mn-lt"/>
                <a:ea typeface="+mn-ea"/>
                <a:cs typeface="+mn-cs"/>
              </a:defRPr>
            </a:lvl1pPr>
          </a:lstStyle>
          <a:p>
            <a:r>
              <a:rPr lang="en-US" smtClean="0"/>
              <a:t>Click to edit Master title style</a:t>
            </a:r>
            <a:endParaRPr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2" name="Content Placeholder 11"/>
          <p:cNvSpPr>
            <a:spLocks noGrp="1"/>
          </p:cNvSpPr>
          <p:nvPr>
            <p:ph sz="quarter" idx="1"/>
          </p:nvPr>
        </p:nvSpPr>
        <p:spPr>
          <a:xfrm>
            <a:off x="304800" y="304800"/>
            <a:ext cx="57150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4"/>
          <p:cNvSpPr>
            <a:spLocks noGrp="1"/>
          </p:cNvSpPr>
          <p:nvPr>
            <p:ph type="dt" sz="half" idx="10"/>
          </p:nvPr>
        </p:nvSpPr>
        <p:spPr/>
        <p:txBody>
          <a:bodyPr/>
          <a:lstStyle>
            <a:lvl1pPr>
              <a:defRPr/>
            </a:lvl1pPr>
          </a:lstStyle>
          <a:p>
            <a:pPr>
              <a:defRPr/>
            </a:pPr>
            <a:fld id="{10563391-E071-4C13-9119-C9C26FEA24D6}" type="datetime1">
              <a:rPr lang="en-US" smtClean="0"/>
              <a:pPr>
                <a:defRPr/>
              </a:pPr>
              <a:t>3/18/2020</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560231D7-8894-48CF-AE35-70700A2C023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Isosceles Triangle 5"/>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normAutofit/>
          </a:bodyPr>
          <a:lstStyle>
            <a:lvl1pPr marL="0" indent="0">
              <a:spcBef>
                <a:spcPts val="600"/>
              </a:spcBef>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457200" y="1219200"/>
            <a:ext cx="8229600" cy="533400"/>
          </a:xfrm>
        </p:spPr>
        <p:txBody>
          <a:bodyPr anchor="ctr"/>
          <a:lstStyle>
            <a:lvl1pPr marL="0" indent="0" algn="l">
              <a:buFontTx/>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8" name="Date Placeholder 4"/>
          <p:cNvSpPr>
            <a:spLocks noGrp="1"/>
          </p:cNvSpPr>
          <p:nvPr>
            <p:ph type="dt" sz="half" idx="10"/>
          </p:nvPr>
        </p:nvSpPr>
        <p:spPr/>
        <p:txBody>
          <a:bodyPr/>
          <a:lstStyle>
            <a:lvl1pPr>
              <a:defRPr/>
            </a:lvl1pPr>
          </a:lstStyle>
          <a:p>
            <a:pPr>
              <a:defRPr/>
            </a:pPr>
            <a:fld id="{238EE1F2-4E3C-4937-A86B-E04AF3516888}" type="datetime1">
              <a:rPr lang="en-US" smtClean="0"/>
              <a:pPr>
                <a:defRPr/>
              </a:pPr>
              <a:t>3/18/2020</a:t>
            </a:fld>
            <a:endParaRPr lang="en-US"/>
          </a:p>
        </p:txBody>
      </p:sp>
      <p:sp>
        <p:nvSpPr>
          <p:cNvPr id="9" name="Footer Placeholder 5"/>
          <p:cNvSpPr>
            <a:spLocks noGrp="1"/>
          </p:cNvSpPr>
          <p:nvPr>
            <p:ph type="ftr" sz="quarter" idx="11"/>
          </p:nvPr>
        </p:nvSpPr>
        <p:spPr/>
        <p:txBody>
          <a:bodyPr/>
          <a:lstStyle>
            <a:lvl1pPr>
              <a:defRPr/>
            </a:lvl1pPr>
          </a:lstStyle>
          <a:p>
            <a:pPr>
              <a:defRPr/>
            </a:pPr>
            <a:endParaRPr lang="en-US"/>
          </a:p>
        </p:txBody>
      </p:sp>
      <p:sp>
        <p:nvSpPr>
          <p:cNvPr id="10" name="Slide Number Placeholder 6"/>
          <p:cNvSpPr>
            <a:spLocks noGrp="1"/>
          </p:cNvSpPr>
          <p:nvPr>
            <p:ph type="sldNum" sz="quarter" idx="12"/>
          </p:nvPr>
        </p:nvSpPr>
        <p:spPr/>
        <p:txBody>
          <a:bodyPr/>
          <a:lstStyle>
            <a:lvl1pPr>
              <a:defRPr/>
            </a:lvl1pPr>
          </a:lstStyle>
          <a:p>
            <a:pPr>
              <a:defRPr/>
            </a:pPr>
            <a:fld id="{9D4F7F6E-8FA6-419B-8C0E-7C03E4D933EF}"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457200" y="152400"/>
            <a:ext cx="8229600" cy="9906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457200" y="1219200"/>
            <a:ext cx="8229600" cy="4910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400800" y="6356350"/>
            <a:ext cx="2289175" cy="365125"/>
          </a:xfrm>
          <a:prstGeom prst="rect">
            <a:avLst/>
          </a:prstGeom>
        </p:spPr>
        <p:txBody>
          <a:bodyPr vert="horz"/>
          <a:lstStyle>
            <a:lvl1pPr algn="l" eaLnBrk="1" fontAlgn="auto" latinLnBrk="0" hangingPunct="1">
              <a:spcBef>
                <a:spcPts val="0"/>
              </a:spcBef>
              <a:spcAft>
                <a:spcPts val="0"/>
              </a:spcAft>
              <a:defRPr kumimoji="0" sz="1400">
                <a:solidFill>
                  <a:schemeClr val="tx2"/>
                </a:solidFill>
                <a:latin typeface="+mn-lt"/>
              </a:defRPr>
            </a:lvl1pPr>
          </a:lstStyle>
          <a:p>
            <a:pPr>
              <a:defRPr/>
            </a:pPr>
            <a:fld id="{ECEA8987-BBCC-4662-8125-2780971B633C}" type="datetime1">
              <a:rPr lang="en-US" smtClean="0"/>
              <a:pPr>
                <a:defRPr/>
              </a:pPr>
              <a:t>3/18/2020</a:t>
            </a:fld>
            <a:endParaRPr lang="en-US" dirty="0"/>
          </a:p>
        </p:txBody>
      </p:sp>
      <p:sp>
        <p:nvSpPr>
          <p:cNvPr id="3" name="Footer Placeholder 2"/>
          <p:cNvSpPr>
            <a:spLocks noGrp="1"/>
          </p:cNvSpPr>
          <p:nvPr>
            <p:ph type="ftr" sz="quarter" idx="3"/>
          </p:nvPr>
        </p:nvSpPr>
        <p:spPr>
          <a:xfrm>
            <a:off x="2898775" y="6356350"/>
            <a:ext cx="3505200" cy="365125"/>
          </a:xfrm>
          <a:prstGeom prst="rect">
            <a:avLst/>
          </a:prstGeom>
        </p:spPr>
        <p:txBody>
          <a:bodyPr vert="horz"/>
          <a:lstStyle>
            <a:lvl1pPr algn="r" eaLnBrk="1" fontAlgn="auto" latinLnBrk="0" hangingPunct="1">
              <a:spcBef>
                <a:spcPts val="0"/>
              </a:spcBef>
              <a:spcAft>
                <a:spcPts val="0"/>
              </a:spcAft>
              <a:defRPr kumimoji="0" sz="1400">
                <a:solidFill>
                  <a:schemeClr val="tx2"/>
                </a:solidFill>
                <a:latin typeface="+mn-lt"/>
              </a:defRPr>
            </a:lvl1pPr>
          </a:lstStyle>
          <a:p>
            <a:pPr>
              <a:defRPr/>
            </a:pPr>
            <a:endParaRPr lang="en-US"/>
          </a:p>
        </p:txBody>
      </p:sp>
      <p:sp>
        <p:nvSpPr>
          <p:cNvPr id="23" name="Slide Number Placeholder 22"/>
          <p:cNvSpPr>
            <a:spLocks noGrp="1"/>
          </p:cNvSpPr>
          <p:nvPr>
            <p:ph type="sldNum" sz="quarter" idx="4"/>
          </p:nvPr>
        </p:nvSpPr>
        <p:spPr>
          <a:xfrm>
            <a:off x="612775" y="6356350"/>
            <a:ext cx="1981200" cy="365125"/>
          </a:xfrm>
          <a:prstGeom prst="rect">
            <a:avLst/>
          </a:prstGeom>
        </p:spPr>
        <p:txBody>
          <a:bodyPr vert="horz"/>
          <a:lstStyle>
            <a:lvl1pPr algn="l" eaLnBrk="1" fontAlgn="auto" latinLnBrk="0" hangingPunct="1">
              <a:spcBef>
                <a:spcPts val="0"/>
              </a:spcBef>
              <a:spcAft>
                <a:spcPts val="0"/>
              </a:spcAft>
              <a:defRPr kumimoji="0" sz="1400">
                <a:solidFill>
                  <a:schemeClr val="tx2"/>
                </a:solidFill>
                <a:latin typeface="+mn-lt"/>
              </a:defRPr>
            </a:lvl1pPr>
          </a:lstStyle>
          <a:p>
            <a:pPr>
              <a:defRPr/>
            </a:pPr>
            <a:fld id="{8554E881-397B-4829-8B89-C6964F3C554E}" type="slidenum">
              <a:rPr lang="en-US"/>
              <a:pPr>
                <a:defRPr/>
              </a:pPr>
              <a:t>‹#›</a:t>
            </a:fld>
            <a:endParaRPr lang="en-US" sz="1600" dirty="0"/>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Isosceles Triangle 9"/>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0" fontAlgn="base" hangingPunct="0">
        <a:spcBef>
          <a:spcPct val="0"/>
        </a:spcBef>
        <a:spcAft>
          <a:spcPct val="0"/>
        </a:spcAft>
        <a:defRPr sz="3200" kern="1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Bookman Old Style" pitchFamily="18" charset="0"/>
        </a:defRPr>
      </a:lvl2pPr>
      <a:lvl3pPr algn="l" rtl="0" eaLnBrk="0" fontAlgn="base" hangingPunct="0">
        <a:spcBef>
          <a:spcPct val="0"/>
        </a:spcBef>
        <a:spcAft>
          <a:spcPct val="0"/>
        </a:spcAft>
        <a:defRPr sz="3200">
          <a:solidFill>
            <a:schemeClr val="tx2"/>
          </a:solidFill>
          <a:latin typeface="Bookman Old Style" pitchFamily="18" charset="0"/>
        </a:defRPr>
      </a:lvl3pPr>
      <a:lvl4pPr algn="l" rtl="0" eaLnBrk="0" fontAlgn="base" hangingPunct="0">
        <a:spcBef>
          <a:spcPct val="0"/>
        </a:spcBef>
        <a:spcAft>
          <a:spcPct val="0"/>
        </a:spcAft>
        <a:defRPr sz="3200">
          <a:solidFill>
            <a:schemeClr val="tx2"/>
          </a:solidFill>
          <a:latin typeface="Bookman Old Style" pitchFamily="18" charset="0"/>
        </a:defRPr>
      </a:lvl4pPr>
      <a:lvl5pPr algn="l" rtl="0" eaLnBrk="0" fontAlgn="base" hangingPunct="0">
        <a:spcBef>
          <a:spcPct val="0"/>
        </a:spcBef>
        <a:spcAft>
          <a:spcPct val="0"/>
        </a:spcAft>
        <a:defRPr sz="3200">
          <a:solidFill>
            <a:schemeClr val="tx2"/>
          </a:solidFill>
          <a:latin typeface="Bookman Old Style" pitchFamily="18"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273050" indent="-273050" algn="l" rtl="0" eaLnBrk="0" fontAlgn="base" hangingPunct="0">
        <a:spcBef>
          <a:spcPts val="600"/>
        </a:spcBef>
        <a:spcAft>
          <a:spcPct val="0"/>
        </a:spcAft>
        <a:buClr>
          <a:schemeClr val="accent1"/>
        </a:buClr>
        <a:buSzPct val="76000"/>
        <a:buFont typeface="Wingdings 3" pitchFamily="18" charset="2"/>
        <a:buChar char=""/>
        <a:defRPr sz="2600" kern="1200">
          <a:solidFill>
            <a:schemeClr val="tx1"/>
          </a:solidFill>
          <a:latin typeface="+mn-lt"/>
          <a:ea typeface="+mn-ea"/>
          <a:cs typeface="+mn-cs"/>
        </a:defRPr>
      </a:lvl1pPr>
      <a:lvl2pPr marL="547688" indent="-273050" algn="l" rtl="0" eaLnBrk="0" fontAlgn="base" hangingPunct="0">
        <a:spcBef>
          <a:spcPts val="500"/>
        </a:spcBef>
        <a:spcAft>
          <a:spcPct val="0"/>
        </a:spcAft>
        <a:buClr>
          <a:schemeClr val="accent2"/>
        </a:buClr>
        <a:buSzPct val="76000"/>
        <a:buFont typeface="Wingdings 3" pitchFamily="18" charset="2"/>
        <a:buChar char=""/>
        <a:defRPr sz="2300" kern="1200">
          <a:solidFill>
            <a:schemeClr val="tx2"/>
          </a:solidFill>
          <a:latin typeface="+mn-lt"/>
          <a:ea typeface="+mn-ea"/>
          <a:cs typeface="+mn-cs"/>
        </a:defRPr>
      </a:lvl2pPr>
      <a:lvl3pPr marL="822325" indent="-228600" algn="l" rtl="0" eaLnBrk="0" fontAlgn="base" hangingPunct="0">
        <a:spcBef>
          <a:spcPts val="500"/>
        </a:spcBef>
        <a:spcAft>
          <a:spcPct val="0"/>
        </a:spcAft>
        <a:buClr>
          <a:srgbClr val="BCBCBC"/>
        </a:buClr>
        <a:buSzPct val="76000"/>
        <a:buFont typeface="Wingdings 3" pitchFamily="18" charset="2"/>
        <a:buChar char=""/>
        <a:defRPr sz="2000" kern="1200">
          <a:solidFill>
            <a:schemeClr val="tx1"/>
          </a:solidFill>
          <a:latin typeface="+mn-lt"/>
          <a:ea typeface="+mn-ea"/>
          <a:cs typeface="+mn-cs"/>
        </a:defRPr>
      </a:lvl3pPr>
      <a:lvl4pPr marL="1096963" indent="-228600" algn="l" rtl="0" eaLnBrk="0" fontAlgn="base" hangingPunct="0">
        <a:spcBef>
          <a:spcPts val="400"/>
        </a:spcBef>
        <a:spcAft>
          <a:spcPct val="0"/>
        </a:spcAft>
        <a:buClr>
          <a:srgbClr val="8BA2B4"/>
        </a:buClr>
        <a:buSzPct val="70000"/>
        <a:buFont typeface="Wingdings" pitchFamily="2" charset="2"/>
        <a:buChar char=""/>
        <a:defRPr kern="1200">
          <a:solidFill>
            <a:schemeClr val="tx1"/>
          </a:solidFill>
          <a:latin typeface="+mn-lt"/>
          <a:ea typeface="+mn-ea"/>
          <a:cs typeface="+mn-cs"/>
        </a:defRPr>
      </a:lvl4pPr>
      <a:lvl5pPr marL="1371600" indent="-228600" algn="l" rtl="0" eaLnBrk="0" fontAlgn="base" hangingPunct="0">
        <a:spcBef>
          <a:spcPts val="300"/>
        </a:spcBef>
        <a:spcAft>
          <a:spcPct val="0"/>
        </a:spcAft>
        <a:buClr>
          <a:schemeClr val="accent2"/>
        </a:buClr>
        <a:buSzPct val="70000"/>
        <a:buFont typeface="Wingdings" pitchFamily="2" charset="2"/>
        <a:buChar char=""/>
        <a:defRPr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2.bin"/><Relationship Id="rId4" Type="http://schemas.openxmlformats.org/officeDocument/2006/relationships/image" Target="../media/image7.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1.wmf"/><Relationship Id="rId5" Type="http://schemas.openxmlformats.org/officeDocument/2006/relationships/oleObject" Target="../embeddings/oleObject4.bin"/><Relationship Id="rId4" Type="http://schemas.openxmlformats.org/officeDocument/2006/relationships/image" Target="../media/image10.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hyperlink" Target="https://image.slidesharecdn.com/thestandardnormalcurve17maynr-130822062347-phpapp01/95/the-standard-normal-curve-its-application-in-biomedical-sciences-26-638.jpg?cb=1377152731" TargetMode="Externa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3.wmf"/><Relationship Id="rId5" Type="http://schemas.openxmlformats.org/officeDocument/2006/relationships/oleObject" Target="../embeddings/oleObject6.bin"/><Relationship Id="rId4" Type="http://schemas.openxmlformats.org/officeDocument/2006/relationships/image" Target="../media/image12.wmf"/></Relationships>
</file>

<file path=ppt/slides/_rels/slide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www.youtube.com/watch?v=BRMDCRPGYB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hyperlink" Target="http://www.youtube.com/watch?v=3s2VdtYw-g0"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eaLnBrk="1" fontAlgn="auto" hangingPunct="1">
              <a:spcAft>
                <a:spcPts val="0"/>
              </a:spcAft>
              <a:defRPr/>
            </a:pPr>
            <a:r>
              <a:rPr lang="en-US" dirty="0" smtClean="0"/>
              <a:t>Information Technology </a:t>
            </a:r>
            <a:br>
              <a:rPr lang="en-US" dirty="0" smtClean="0"/>
            </a:br>
            <a:r>
              <a:rPr lang="en-US" dirty="0" smtClean="0"/>
              <a:t>Project Management</a:t>
            </a:r>
            <a:endParaRPr lang="en-US" dirty="0"/>
          </a:p>
        </p:txBody>
      </p:sp>
      <p:sp>
        <p:nvSpPr>
          <p:cNvPr id="3" name="Subtitle 2"/>
          <p:cNvSpPr>
            <a:spLocks noGrp="1"/>
          </p:cNvSpPr>
          <p:nvPr>
            <p:ph type="subTitle" idx="1"/>
          </p:nvPr>
        </p:nvSpPr>
        <p:spPr/>
        <p:txBody>
          <a:bodyPr>
            <a:normAutofit fontScale="70000" lnSpcReduction="20000"/>
          </a:bodyPr>
          <a:lstStyle/>
          <a:p>
            <a:pPr eaLnBrk="1" fontAlgn="auto" hangingPunct="1">
              <a:spcAft>
                <a:spcPts val="0"/>
              </a:spcAft>
              <a:buFont typeface="Wingdings 3"/>
              <a:buNone/>
              <a:defRPr/>
            </a:pPr>
            <a:r>
              <a:rPr lang="en-US" dirty="0" smtClean="0"/>
              <a:t>By Jack T. Marchewka</a:t>
            </a:r>
          </a:p>
          <a:p>
            <a:pPr eaLnBrk="1" fontAlgn="auto" hangingPunct="1">
              <a:spcAft>
                <a:spcPts val="0"/>
              </a:spcAft>
              <a:buFont typeface="Wingdings 3"/>
              <a:buNone/>
              <a:defRPr/>
            </a:pPr>
            <a:r>
              <a:rPr lang="en-US" dirty="0" smtClean="0"/>
              <a:t>Northern Illinois University</a:t>
            </a:r>
            <a:endParaRPr lang="en-US" dirty="0"/>
          </a:p>
        </p:txBody>
      </p:sp>
      <p:sp>
        <p:nvSpPr>
          <p:cNvPr id="13316" name="Rectangle 3"/>
          <p:cNvSpPr>
            <a:spLocks noChangeArrowheads="1"/>
          </p:cNvSpPr>
          <p:nvPr/>
        </p:nvSpPr>
        <p:spPr bwMode="auto">
          <a:xfrm>
            <a:off x="762000" y="5867400"/>
            <a:ext cx="7848600" cy="862013"/>
          </a:xfrm>
          <a:prstGeom prst="rect">
            <a:avLst/>
          </a:prstGeom>
          <a:noFill/>
          <a:ln w="9525">
            <a:noFill/>
            <a:miter lim="800000"/>
            <a:headEnd/>
            <a:tailEnd/>
          </a:ln>
        </p:spPr>
        <p:txBody>
          <a:bodyPr>
            <a:spAutoFit/>
          </a:bodyPr>
          <a:lstStyle/>
          <a:p>
            <a:r>
              <a:rPr lang="en-US" sz="1000">
                <a:latin typeface="Gill Sans MT" pitchFamily="34" charset="0"/>
              </a:rPr>
              <a:t>Copyright 2009 John Wiley &amp; Sons, Inc. all rights reserved. Reproduction or translation of this work beyond that permitted in Section 117 of the 1976 United States Copyright Act without the express permission of the copyright owner is unlawful. Request for further information should be addressed to the Permissions Department, John Wiley &amp; Sons, Inc. The purchaser may make back-up copies for his/her own use only and not for distribution or resale. The Publisher assumes no responsibility for errors, omissions, or damages caused by the use of these programs or from the use of the information contained herein.</a:t>
            </a:r>
          </a:p>
        </p:txBody>
      </p:sp>
      <p:sp>
        <p:nvSpPr>
          <p:cNvPr id="5" name="Slide Number Placeholder 4"/>
          <p:cNvSpPr>
            <a:spLocks noGrp="1"/>
          </p:cNvSpPr>
          <p:nvPr>
            <p:ph type="sldNum" sz="quarter" idx="12"/>
          </p:nvPr>
        </p:nvSpPr>
        <p:spPr/>
        <p:txBody>
          <a:bodyPr/>
          <a:lstStyle/>
          <a:p>
            <a:pPr>
              <a:defRPr/>
            </a:pPr>
            <a:fld id="{EA0FCE27-F907-4DFD-9AF5-5D8EC8D4BE47}" type="slidenum">
              <a:rPr lang="en-US" smtClean="0"/>
              <a:pPr>
                <a:defRPr/>
              </a:pPr>
              <a:t>1</a:t>
            </a:fld>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dirty="0" smtClean="0"/>
              <a:t>Project Network Diagram</a:t>
            </a:r>
          </a:p>
        </p:txBody>
      </p:sp>
      <p:sp>
        <p:nvSpPr>
          <p:cNvPr id="19459" name="Rectangle 3"/>
          <p:cNvSpPr>
            <a:spLocks noGrp="1" noChangeArrowheads="1"/>
          </p:cNvSpPr>
          <p:nvPr>
            <p:ph type="body" idx="1"/>
          </p:nvPr>
        </p:nvSpPr>
        <p:spPr>
          <a:xfrm>
            <a:off x="457200" y="1219200"/>
            <a:ext cx="8229600" cy="4937125"/>
          </a:xfrm>
        </p:spPr>
        <p:txBody>
          <a:bodyPr/>
          <a:lstStyle/>
          <a:p>
            <a:pPr eaLnBrk="1" hangingPunct="1"/>
            <a:r>
              <a:rPr lang="en-US" sz="2800" dirty="0" smtClean="0"/>
              <a:t>Provides a visual representation of the tasks as well as the logical sequence and dependencies among the tasks</a:t>
            </a:r>
            <a:endParaRPr lang="en-US" sz="2500" dirty="0" smtClean="0"/>
          </a:p>
          <a:p>
            <a:pPr eaLnBrk="1" hangingPunct="1"/>
            <a:r>
              <a:rPr lang="en-US" sz="2500" dirty="0" smtClean="0"/>
              <a:t>Provides information on start/finish dates and what activities may be delayed without affecting the deadline target date</a:t>
            </a:r>
          </a:p>
          <a:p>
            <a:pPr lvl="1" eaLnBrk="1" hangingPunct="1"/>
            <a:r>
              <a:rPr lang="en-US" sz="2500" dirty="0" smtClean="0"/>
              <a:t>Can be used to make decisions regarding scheduling and resource assignments to shorten the time required for those critical activities that will impact the project deadline</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152400"/>
            <a:ext cx="8229600" cy="762000"/>
          </a:xfrm>
        </p:spPr>
        <p:txBody>
          <a:bodyPr/>
          <a:lstStyle/>
          <a:p>
            <a:pPr eaLnBrk="1" hangingPunct="1"/>
            <a:r>
              <a:rPr lang="en-US" dirty="0" smtClean="0"/>
              <a:t>How to Find the Critical Path</a:t>
            </a:r>
          </a:p>
        </p:txBody>
      </p:sp>
      <p:graphicFrame>
        <p:nvGraphicFramePr>
          <p:cNvPr id="67" name="Group 207"/>
          <p:cNvGraphicFramePr>
            <a:graphicFrameLocks noGrp="1"/>
          </p:cNvGraphicFramePr>
          <p:nvPr/>
        </p:nvGraphicFramePr>
        <p:xfrm>
          <a:off x="914400" y="1447800"/>
          <a:ext cx="6781801" cy="3937542"/>
        </p:xfrm>
        <a:graphic>
          <a:graphicData uri="http://schemas.openxmlformats.org/drawingml/2006/table">
            <a:tbl>
              <a:tblPr/>
              <a:tblGrid>
                <a:gridCol w="1143201"/>
                <a:gridCol w="2858002"/>
                <a:gridCol w="2780598"/>
              </a:tblGrid>
              <a:tr h="30035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dirty="0" smtClean="0">
                          <a:ln>
                            <a:noFill/>
                          </a:ln>
                          <a:solidFill>
                            <a:schemeClr val="bg1"/>
                          </a:solidFill>
                          <a:effectLst/>
                          <a:latin typeface="Arial" charset="0"/>
                          <a:ea typeface="ＭＳ Ｐゴシック" pitchFamily="34" charset="-128"/>
                        </a:rPr>
                        <a:t>ACTIVITY</a:t>
                      </a:r>
                    </a:p>
                  </a:txBody>
                  <a:tcPr anchor="ctr" horzOverflow="overflow">
                    <a:lnL cap="flat">
                      <a:noFill/>
                    </a:lnL>
                    <a:lnR>
                      <a:noFill/>
                    </a:lnR>
                    <a:lnT cap="flat">
                      <a:noFill/>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dirty="0" smtClean="0">
                          <a:ln>
                            <a:noFill/>
                          </a:ln>
                          <a:solidFill>
                            <a:schemeClr val="bg1"/>
                          </a:solidFill>
                          <a:effectLst/>
                          <a:latin typeface="Arial" charset="0"/>
                          <a:ea typeface="ＭＳ Ｐゴシック" pitchFamily="34" charset="-128"/>
                        </a:rPr>
                        <a:t>DESCRIPTION</a:t>
                      </a:r>
                    </a:p>
                  </a:txBody>
                  <a:tcPr anchor="ctr" horzOverflow="overflow">
                    <a:lnL>
                      <a:noFill/>
                    </a:lnL>
                    <a:lnR>
                      <a:noFill/>
                    </a:lnR>
                    <a:lnT cap="flat">
                      <a:noFill/>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dirty="0" smtClean="0">
                          <a:ln>
                            <a:noFill/>
                          </a:ln>
                          <a:solidFill>
                            <a:schemeClr val="bg1"/>
                          </a:solidFill>
                          <a:effectLst/>
                          <a:latin typeface="Arial" charset="0"/>
                          <a:ea typeface="ＭＳ Ｐゴシック" pitchFamily="34" charset="-128"/>
                        </a:rPr>
                        <a:t>IMMEDIATE PREDECESSORS</a:t>
                      </a:r>
                    </a:p>
                  </a:txBody>
                  <a:tcPr anchor="ctr" horzOverflow="overflow">
                    <a:lnL>
                      <a:noFill/>
                    </a:lnL>
                    <a:lnR cap="flat">
                      <a:noFill/>
                    </a:lnR>
                    <a:lnT cap="flat">
                      <a:noFill/>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r h="391081">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A</a:t>
                      </a:r>
                    </a:p>
                  </a:txBody>
                  <a:tcPr anchor="ctr" horzOverflow="overflow">
                    <a:lnL cap="flat">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dirty="0" smtClean="0">
                          <a:ln>
                            <a:noFill/>
                          </a:ln>
                          <a:solidFill>
                            <a:schemeClr val="tx1"/>
                          </a:solidFill>
                          <a:effectLst/>
                          <a:latin typeface="Arial" charset="0"/>
                          <a:ea typeface="ＭＳ Ｐゴシック" pitchFamily="34" charset="-128"/>
                        </a:rPr>
                        <a:t>Build internal components</a:t>
                      </a:r>
                    </a:p>
                  </a:txBody>
                  <a:tcPr anchor="ctr"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cs typeface="Arial" charset="0"/>
                        </a:rPr>
                        <a:t>—</a:t>
                      </a:r>
                    </a:p>
                  </a:txBody>
                  <a:tcPr anchor="ctr" horzOverflow="overflow">
                    <a:lnL>
                      <a:noFill/>
                    </a:lnL>
                    <a:lnR cap="flat">
                      <a:noFill/>
                    </a:lnR>
                    <a:lnT w="28575" cap="flat" cmpd="sng" algn="ctr">
                      <a:solidFill>
                        <a:schemeClr val="tx1"/>
                      </a:solidFill>
                      <a:prstDash val="solid"/>
                      <a:round/>
                      <a:headEnd type="none" w="med" len="med"/>
                      <a:tailEnd type="none" w="med" len="med"/>
                    </a:lnT>
                    <a:lnB>
                      <a:noFill/>
                    </a:lnB>
                    <a:lnTlToBr>
                      <a:noFill/>
                    </a:lnTlToBr>
                    <a:lnBlToTr>
                      <a:noFill/>
                    </a:lnBlToTr>
                    <a:noFill/>
                  </a:tcPr>
                </a:tc>
              </a:tr>
              <a:tr h="391081">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B</a:t>
                      </a: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Modify roof and floor</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cs typeface="Arial" charset="0"/>
                        </a:rPr>
                        <a:t>—</a:t>
                      </a:r>
                    </a:p>
                  </a:txBody>
                  <a:tcPr anchor="ctr" horzOverflow="overflow">
                    <a:lnL>
                      <a:noFill/>
                    </a:lnL>
                    <a:lnR cap="flat">
                      <a:noFill/>
                    </a:lnR>
                    <a:lnT>
                      <a:noFill/>
                    </a:lnT>
                    <a:lnB>
                      <a:noFill/>
                    </a:lnB>
                    <a:lnTlToBr>
                      <a:noFill/>
                    </a:lnTlToBr>
                    <a:lnBlToTr>
                      <a:noFill/>
                    </a:lnBlToTr>
                    <a:noFill/>
                  </a:tcPr>
                </a:tc>
              </a:tr>
              <a:tr h="391081">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dirty="0" smtClean="0">
                          <a:ln>
                            <a:noFill/>
                          </a:ln>
                          <a:solidFill>
                            <a:schemeClr val="tx1"/>
                          </a:solidFill>
                          <a:effectLst/>
                          <a:latin typeface="Arial" charset="0"/>
                          <a:ea typeface="ＭＳ Ｐゴシック" pitchFamily="34" charset="-128"/>
                        </a:rPr>
                        <a:t>C</a:t>
                      </a: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dirty="0" smtClean="0">
                          <a:ln>
                            <a:noFill/>
                          </a:ln>
                          <a:solidFill>
                            <a:schemeClr val="tx1"/>
                          </a:solidFill>
                          <a:effectLst/>
                          <a:latin typeface="Arial" charset="0"/>
                          <a:ea typeface="ＭＳ Ｐゴシック" pitchFamily="34" charset="-128"/>
                        </a:rPr>
                        <a:t>Construct collection stack</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A</a:t>
                      </a:r>
                    </a:p>
                  </a:txBody>
                  <a:tcPr anchor="ctr" horzOverflow="overflow">
                    <a:lnL>
                      <a:noFill/>
                    </a:lnL>
                    <a:lnR cap="flat">
                      <a:noFill/>
                    </a:lnR>
                    <a:lnT>
                      <a:noFill/>
                    </a:lnT>
                    <a:lnB>
                      <a:noFill/>
                    </a:lnB>
                    <a:lnTlToBr>
                      <a:noFill/>
                    </a:lnTlToBr>
                    <a:lnBlToTr>
                      <a:noFill/>
                    </a:lnBlToTr>
                    <a:noFill/>
                  </a:tcPr>
                </a:tc>
              </a:tr>
              <a:tr h="391081">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D</a:t>
                      </a: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dirty="0" smtClean="0">
                          <a:ln>
                            <a:noFill/>
                          </a:ln>
                          <a:solidFill>
                            <a:schemeClr val="tx1"/>
                          </a:solidFill>
                          <a:effectLst/>
                          <a:latin typeface="Arial" charset="0"/>
                          <a:ea typeface="ＭＳ Ｐゴシック" pitchFamily="34" charset="-128"/>
                        </a:rPr>
                        <a:t>Pour concrete and install frame</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B</a:t>
                      </a:r>
                    </a:p>
                  </a:txBody>
                  <a:tcPr anchor="ctr" horzOverflow="overflow">
                    <a:lnL>
                      <a:noFill/>
                    </a:lnL>
                    <a:lnR cap="flat">
                      <a:noFill/>
                    </a:lnR>
                    <a:lnT>
                      <a:noFill/>
                    </a:lnT>
                    <a:lnB>
                      <a:noFill/>
                    </a:lnB>
                    <a:lnTlToBr>
                      <a:noFill/>
                    </a:lnTlToBr>
                    <a:lnBlToTr>
                      <a:noFill/>
                    </a:lnBlToTr>
                    <a:noFill/>
                  </a:tcPr>
                </a:tc>
              </a:tr>
              <a:tr h="391081">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E</a:t>
                      </a: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dirty="0" smtClean="0">
                          <a:ln>
                            <a:noFill/>
                          </a:ln>
                          <a:solidFill>
                            <a:schemeClr val="tx1"/>
                          </a:solidFill>
                          <a:effectLst/>
                          <a:latin typeface="Arial" charset="0"/>
                          <a:ea typeface="ＭＳ Ｐゴシック" pitchFamily="34" charset="-128"/>
                        </a:rPr>
                        <a:t>Build high-temperature burner</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C</a:t>
                      </a:r>
                    </a:p>
                  </a:txBody>
                  <a:tcPr anchor="ctr" horzOverflow="overflow">
                    <a:lnL>
                      <a:noFill/>
                    </a:lnL>
                    <a:lnR cap="flat">
                      <a:noFill/>
                    </a:lnR>
                    <a:lnT>
                      <a:noFill/>
                    </a:lnT>
                    <a:lnB>
                      <a:noFill/>
                    </a:lnB>
                    <a:lnTlToBr>
                      <a:noFill/>
                    </a:lnTlToBr>
                    <a:lnBlToTr>
                      <a:noFill/>
                    </a:lnBlToTr>
                    <a:noFill/>
                  </a:tcPr>
                </a:tc>
              </a:tr>
              <a:tr h="391081">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F</a:t>
                      </a: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Install control system</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C</a:t>
                      </a:r>
                    </a:p>
                  </a:txBody>
                  <a:tcPr anchor="ctr" horzOverflow="overflow">
                    <a:lnL>
                      <a:noFill/>
                    </a:lnL>
                    <a:lnR cap="flat">
                      <a:noFill/>
                    </a:lnR>
                    <a:lnT>
                      <a:noFill/>
                    </a:lnT>
                    <a:lnB>
                      <a:noFill/>
                    </a:lnB>
                    <a:lnTlToBr>
                      <a:noFill/>
                    </a:lnTlToBr>
                    <a:lnBlToTr>
                      <a:noFill/>
                    </a:lnBlToTr>
                    <a:noFill/>
                  </a:tcPr>
                </a:tc>
              </a:tr>
              <a:tr h="391081">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G</a:t>
                      </a:r>
                    </a:p>
                  </a:txBody>
                  <a:tcPr anchor="ct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Install air pollution device</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D</a:t>
                      </a:r>
                      <a:r>
                        <a:rPr kumimoji="0" lang="en-US" sz="1600" b="1" i="0" u="none" strike="noStrike" cap="none" normalizeH="0" baseline="0" smtClean="0">
                          <a:ln>
                            <a:noFill/>
                          </a:ln>
                          <a:solidFill>
                            <a:schemeClr val="tx1"/>
                          </a:solidFill>
                          <a:effectLst/>
                          <a:latin typeface="Arial" charset="0"/>
                          <a:ea typeface="ＭＳ Ｐゴシック" pitchFamily="34" charset="-128"/>
                        </a:rPr>
                        <a:t>,</a:t>
                      </a:r>
                      <a:r>
                        <a:rPr kumimoji="0" lang="en-US" sz="1600" b="1" i="1" u="none" strike="noStrike" cap="none" normalizeH="0" baseline="0" smtClean="0">
                          <a:ln>
                            <a:noFill/>
                          </a:ln>
                          <a:solidFill>
                            <a:schemeClr val="tx1"/>
                          </a:solidFill>
                          <a:effectLst/>
                          <a:latin typeface="Arial" charset="0"/>
                          <a:ea typeface="ＭＳ Ｐゴシック" pitchFamily="34" charset="-128"/>
                        </a:rPr>
                        <a:t> E</a:t>
                      </a:r>
                    </a:p>
                  </a:txBody>
                  <a:tcPr anchor="ctr" horzOverflow="overflow">
                    <a:lnL>
                      <a:noFill/>
                    </a:lnL>
                    <a:lnR cap="flat">
                      <a:noFill/>
                    </a:lnR>
                    <a:lnT>
                      <a:noFill/>
                    </a:lnT>
                    <a:lnB>
                      <a:noFill/>
                    </a:lnB>
                    <a:lnTlToBr>
                      <a:noFill/>
                    </a:lnTlToBr>
                    <a:lnBlToTr>
                      <a:noFill/>
                    </a:lnBlToTr>
                    <a:noFill/>
                  </a:tcPr>
                </a:tc>
              </a:tr>
              <a:tr h="391081">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H</a:t>
                      </a:r>
                    </a:p>
                  </a:txBody>
                  <a:tcPr anchor="ctr" horzOverflow="overflow">
                    <a:lnL cap="flat">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dirty="0" smtClean="0">
                          <a:ln>
                            <a:noFill/>
                          </a:ln>
                          <a:solidFill>
                            <a:schemeClr val="tx1"/>
                          </a:solidFill>
                          <a:effectLst/>
                          <a:latin typeface="Arial" charset="0"/>
                          <a:ea typeface="ＭＳ Ｐゴシック" pitchFamily="34" charset="-128"/>
                        </a:rPr>
                        <a:t>Inspect and test</a:t>
                      </a:r>
                    </a:p>
                  </a:txBody>
                  <a:tcPr anchor="ctr"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dirty="0" smtClean="0">
                          <a:ln>
                            <a:noFill/>
                          </a:ln>
                          <a:solidFill>
                            <a:schemeClr val="tx1"/>
                          </a:solidFill>
                          <a:effectLst/>
                          <a:latin typeface="Arial" charset="0"/>
                          <a:ea typeface="ＭＳ Ｐゴシック" pitchFamily="34" charset="-128"/>
                        </a:rPr>
                        <a:t>F</a:t>
                      </a:r>
                      <a:r>
                        <a:rPr kumimoji="0" lang="en-US" sz="1600" b="1" i="0" u="none" strike="noStrike" cap="none" normalizeH="0" baseline="0" dirty="0" smtClean="0">
                          <a:ln>
                            <a:noFill/>
                          </a:ln>
                          <a:solidFill>
                            <a:schemeClr val="tx1"/>
                          </a:solidFill>
                          <a:effectLst/>
                          <a:latin typeface="Arial" charset="0"/>
                          <a:ea typeface="ＭＳ Ｐゴシック" pitchFamily="34" charset="-128"/>
                        </a:rPr>
                        <a:t>,</a:t>
                      </a:r>
                      <a:r>
                        <a:rPr kumimoji="0" lang="en-US" sz="1600" b="1" i="1" u="none" strike="noStrike" cap="none" normalizeH="0" baseline="0" dirty="0" smtClean="0">
                          <a:ln>
                            <a:noFill/>
                          </a:ln>
                          <a:solidFill>
                            <a:schemeClr val="tx1"/>
                          </a:solidFill>
                          <a:effectLst/>
                          <a:latin typeface="Arial" charset="0"/>
                          <a:ea typeface="ＭＳ Ｐゴシック" pitchFamily="34" charset="-128"/>
                        </a:rPr>
                        <a:t> G</a:t>
                      </a:r>
                    </a:p>
                  </a:txBody>
                  <a:tcPr anchor="ctr" horzOverflow="overflow">
                    <a:lnL>
                      <a:noFill/>
                    </a:lnL>
                    <a:lnR cap="flat">
                      <a:noFill/>
                    </a:lnR>
                    <a:lnT>
                      <a:noFill/>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1000"/>
                                  </p:stCondLst>
                                  <p:childTnLst>
                                    <p:set>
                                      <p:cBhvr>
                                        <p:cTn id="6" dur="1" fill="hold">
                                          <p:stCondLst>
                                            <p:cond delay="0"/>
                                          </p:stCondLst>
                                        </p:cTn>
                                        <p:tgtEl>
                                          <p:spTgt spid="67"/>
                                        </p:tgtEl>
                                        <p:attrNameLst>
                                          <p:attrName>style.visibility</p:attrName>
                                        </p:attrNameLst>
                                      </p:cBhvr>
                                      <p:to>
                                        <p:strVal val="visible"/>
                                      </p:to>
                                    </p:set>
                                    <p:animEffect transition="in" filter="strips(downRight)">
                                      <p:cBhvr>
                                        <p:cTn id="7" dur="10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548" name="Line 116"/>
          <p:cNvSpPr>
            <a:spLocks noChangeShapeType="1"/>
          </p:cNvSpPr>
          <p:nvPr/>
        </p:nvSpPr>
        <p:spPr bwMode="auto">
          <a:xfrm>
            <a:off x="6337300" y="2959100"/>
            <a:ext cx="317500" cy="660400"/>
          </a:xfrm>
          <a:prstGeom prst="line">
            <a:avLst/>
          </a:prstGeom>
          <a:noFill/>
          <a:ln w="38100">
            <a:solidFill>
              <a:schemeClr val="tx1"/>
            </a:solidFill>
            <a:round/>
            <a:headEnd/>
            <a:tailEnd type="triangle" w="med" len="med"/>
          </a:ln>
        </p:spPr>
        <p:txBody>
          <a:bodyPr/>
          <a:lstStyle/>
          <a:p>
            <a:endParaRPr lang="en-US"/>
          </a:p>
        </p:txBody>
      </p:sp>
      <p:sp>
        <p:nvSpPr>
          <p:cNvPr id="146549" name="Line 117"/>
          <p:cNvSpPr>
            <a:spLocks noChangeShapeType="1"/>
          </p:cNvSpPr>
          <p:nvPr/>
        </p:nvSpPr>
        <p:spPr bwMode="auto">
          <a:xfrm>
            <a:off x="4953000" y="4445000"/>
            <a:ext cx="482600" cy="444500"/>
          </a:xfrm>
          <a:prstGeom prst="line">
            <a:avLst/>
          </a:prstGeom>
          <a:noFill/>
          <a:ln w="38100">
            <a:solidFill>
              <a:schemeClr val="tx1"/>
            </a:solidFill>
            <a:round/>
            <a:headEnd/>
            <a:tailEnd type="triangle" w="med" len="med"/>
          </a:ln>
        </p:spPr>
        <p:txBody>
          <a:bodyPr/>
          <a:lstStyle/>
          <a:p>
            <a:endParaRPr lang="en-US"/>
          </a:p>
        </p:txBody>
      </p:sp>
      <p:sp>
        <p:nvSpPr>
          <p:cNvPr id="146550" name="Line 118"/>
          <p:cNvSpPr>
            <a:spLocks noChangeShapeType="1"/>
          </p:cNvSpPr>
          <p:nvPr/>
        </p:nvSpPr>
        <p:spPr bwMode="auto">
          <a:xfrm>
            <a:off x="4165600" y="2971800"/>
            <a:ext cx="317500" cy="660400"/>
          </a:xfrm>
          <a:prstGeom prst="line">
            <a:avLst/>
          </a:prstGeom>
          <a:noFill/>
          <a:ln w="38100">
            <a:solidFill>
              <a:schemeClr val="tx1"/>
            </a:solidFill>
            <a:round/>
            <a:headEnd/>
            <a:tailEnd type="triangle" w="med" len="med"/>
          </a:ln>
        </p:spPr>
        <p:txBody>
          <a:bodyPr/>
          <a:lstStyle/>
          <a:p>
            <a:endParaRPr lang="en-US"/>
          </a:p>
        </p:txBody>
      </p:sp>
      <p:sp>
        <p:nvSpPr>
          <p:cNvPr id="146551" name="Line 119"/>
          <p:cNvSpPr>
            <a:spLocks noChangeShapeType="1"/>
          </p:cNvSpPr>
          <p:nvPr/>
        </p:nvSpPr>
        <p:spPr bwMode="auto">
          <a:xfrm flipV="1">
            <a:off x="6337300" y="4483100"/>
            <a:ext cx="317500" cy="660400"/>
          </a:xfrm>
          <a:prstGeom prst="line">
            <a:avLst/>
          </a:prstGeom>
          <a:noFill/>
          <a:ln w="38100">
            <a:solidFill>
              <a:schemeClr val="tx1"/>
            </a:solidFill>
            <a:round/>
            <a:headEnd/>
            <a:tailEnd type="triangle" w="med" len="med"/>
          </a:ln>
        </p:spPr>
        <p:txBody>
          <a:bodyPr/>
          <a:lstStyle/>
          <a:p>
            <a:endParaRPr lang="en-US"/>
          </a:p>
        </p:txBody>
      </p:sp>
      <p:sp>
        <p:nvSpPr>
          <p:cNvPr id="146559" name="Line 127"/>
          <p:cNvSpPr>
            <a:spLocks noChangeShapeType="1"/>
          </p:cNvSpPr>
          <p:nvPr/>
        </p:nvSpPr>
        <p:spPr bwMode="auto">
          <a:xfrm>
            <a:off x="5016500" y="2819400"/>
            <a:ext cx="419100" cy="0"/>
          </a:xfrm>
          <a:prstGeom prst="line">
            <a:avLst/>
          </a:prstGeom>
          <a:noFill/>
          <a:ln w="38100">
            <a:solidFill>
              <a:schemeClr val="tx1"/>
            </a:solidFill>
            <a:round/>
            <a:headEnd/>
            <a:tailEnd type="triangle" w="med" len="med"/>
          </a:ln>
        </p:spPr>
        <p:txBody>
          <a:bodyPr/>
          <a:lstStyle/>
          <a:p>
            <a:endParaRPr lang="en-US"/>
          </a:p>
        </p:txBody>
      </p:sp>
      <p:sp>
        <p:nvSpPr>
          <p:cNvPr id="146560" name="Line 128"/>
          <p:cNvSpPr>
            <a:spLocks noChangeShapeType="1"/>
          </p:cNvSpPr>
          <p:nvPr/>
        </p:nvSpPr>
        <p:spPr bwMode="auto">
          <a:xfrm>
            <a:off x="2921000" y="2819400"/>
            <a:ext cx="419100" cy="0"/>
          </a:xfrm>
          <a:prstGeom prst="line">
            <a:avLst/>
          </a:prstGeom>
          <a:noFill/>
          <a:ln w="38100">
            <a:solidFill>
              <a:schemeClr val="tx1"/>
            </a:solidFill>
            <a:round/>
            <a:headEnd/>
            <a:tailEnd type="triangle" w="med" len="med"/>
          </a:ln>
        </p:spPr>
        <p:txBody>
          <a:bodyPr/>
          <a:lstStyle/>
          <a:p>
            <a:endParaRPr lang="en-US"/>
          </a:p>
        </p:txBody>
      </p:sp>
      <p:sp>
        <p:nvSpPr>
          <p:cNvPr id="146561" name="Line 129"/>
          <p:cNvSpPr>
            <a:spLocks noChangeShapeType="1"/>
          </p:cNvSpPr>
          <p:nvPr/>
        </p:nvSpPr>
        <p:spPr bwMode="auto">
          <a:xfrm>
            <a:off x="5003800" y="5327650"/>
            <a:ext cx="419100" cy="0"/>
          </a:xfrm>
          <a:prstGeom prst="line">
            <a:avLst/>
          </a:prstGeom>
          <a:noFill/>
          <a:ln w="38100">
            <a:solidFill>
              <a:schemeClr val="tx1"/>
            </a:solidFill>
            <a:round/>
            <a:headEnd/>
            <a:tailEnd type="triangle" w="med" len="med"/>
          </a:ln>
        </p:spPr>
        <p:txBody>
          <a:bodyPr/>
          <a:lstStyle/>
          <a:p>
            <a:endParaRPr lang="en-US"/>
          </a:p>
        </p:txBody>
      </p:sp>
      <p:sp>
        <p:nvSpPr>
          <p:cNvPr id="146562" name="Line 130"/>
          <p:cNvSpPr>
            <a:spLocks noChangeShapeType="1"/>
          </p:cNvSpPr>
          <p:nvPr/>
        </p:nvSpPr>
        <p:spPr bwMode="auto">
          <a:xfrm>
            <a:off x="2946400" y="5327650"/>
            <a:ext cx="419100" cy="0"/>
          </a:xfrm>
          <a:prstGeom prst="line">
            <a:avLst/>
          </a:prstGeom>
          <a:noFill/>
          <a:ln w="38100">
            <a:solidFill>
              <a:schemeClr val="tx1"/>
            </a:solidFill>
            <a:round/>
            <a:headEnd/>
            <a:tailEnd type="triangle" w="med" len="med"/>
          </a:ln>
        </p:spPr>
        <p:txBody>
          <a:bodyPr/>
          <a:lstStyle/>
          <a:p>
            <a:endParaRPr lang="en-US"/>
          </a:p>
        </p:txBody>
      </p:sp>
      <p:sp>
        <p:nvSpPr>
          <p:cNvPr id="146563" name="Line 131"/>
          <p:cNvSpPr>
            <a:spLocks noChangeShapeType="1"/>
          </p:cNvSpPr>
          <p:nvPr/>
        </p:nvSpPr>
        <p:spPr bwMode="auto">
          <a:xfrm>
            <a:off x="7366000" y="4054475"/>
            <a:ext cx="419100" cy="0"/>
          </a:xfrm>
          <a:prstGeom prst="line">
            <a:avLst/>
          </a:prstGeom>
          <a:noFill/>
          <a:ln w="38100">
            <a:solidFill>
              <a:schemeClr val="tx1"/>
            </a:solidFill>
            <a:round/>
            <a:headEnd/>
            <a:tailEnd type="triangle" w="med" len="med"/>
          </a:ln>
        </p:spPr>
        <p:txBody>
          <a:bodyPr/>
          <a:lstStyle/>
          <a:p>
            <a:endParaRPr lang="en-US"/>
          </a:p>
        </p:txBody>
      </p:sp>
      <p:sp>
        <p:nvSpPr>
          <p:cNvPr id="146547" name="Line 115"/>
          <p:cNvSpPr>
            <a:spLocks noChangeShapeType="1"/>
          </p:cNvSpPr>
          <p:nvPr/>
        </p:nvSpPr>
        <p:spPr bwMode="auto">
          <a:xfrm>
            <a:off x="939800" y="4229100"/>
            <a:ext cx="317500" cy="660400"/>
          </a:xfrm>
          <a:prstGeom prst="line">
            <a:avLst/>
          </a:prstGeom>
          <a:noFill/>
          <a:ln w="38100">
            <a:solidFill>
              <a:schemeClr val="tx1"/>
            </a:solidFill>
            <a:round/>
            <a:headEnd/>
            <a:tailEnd type="triangle" w="med" len="med"/>
          </a:ln>
        </p:spPr>
        <p:txBody>
          <a:bodyPr/>
          <a:lstStyle/>
          <a:p>
            <a:endParaRPr lang="en-US"/>
          </a:p>
        </p:txBody>
      </p:sp>
      <p:sp>
        <p:nvSpPr>
          <p:cNvPr id="146514" name="Line 82"/>
          <p:cNvSpPr>
            <a:spLocks noChangeShapeType="1"/>
          </p:cNvSpPr>
          <p:nvPr/>
        </p:nvSpPr>
        <p:spPr bwMode="auto">
          <a:xfrm flipV="1">
            <a:off x="939800" y="3213100"/>
            <a:ext cx="317500" cy="660400"/>
          </a:xfrm>
          <a:prstGeom prst="line">
            <a:avLst/>
          </a:prstGeom>
          <a:noFill/>
          <a:ln w="38100">
            <a:solidFill>
              <a:schemeClr val="tx1"/>
            </a:solidFill>
            <a:round/>
            <a:headEnd/>
            <a:tailEnd type="triangle" w="med" len="med"/>
          </a:ln>
        </p:spPr>
        <p:txBody>
          <a:bodyPr/>
          <a:lstStyle/>
          <a:p>
            <a:endParaRPr lang="en-US"/>
          </a:p>
        </p:txBody>
      </p:sp>
      <p:sp>
        <p:nvSpPr>
          <p:cNvPr id="21517" name="Rectangle 2"/>
          <p:cNvSpPr>
            <a:spLocks noGrp="1" noChangeArrowheads="1"/>
          </p:cNvSpPr>
          <p:nvPr>
            <p:ph type="title"/>
          </p:nvPr>
        </p:nvSpPr>
        <p:spPr/>
        <p:txBody>
          <a:bodyPr/>
          <a:lstStyle/>
          <a:p>
            <a:pPr eaLnBrk="1" hangingPunct="1"/>
            <a:r>
              <a:rPr lang="en-US" dirty="0" smtClean="0"/>
              <a:t>How to Find the Critical Path</a:t>
            </a:r>
            <a:endParaRPr lang="en-US" sz="3200" b="0" dirty="0" smtClean="0"/>
          </a:p>
        </p:txBody>
      </p:sp>
      <p:graphicFrame>
        <p:nvGraphicFramePr>
          <p:cNvPr id="146573" name="Group 141"/>
          <p:cNvGraphicFramePr>
            <a:graphicFrameLocks noGrp="1"/>
          </p:cNvGraphicFramePr>
          <p:nvPr/>
        </p:nvGraphicFramePr>
        <p:xfrm>
          <a:off x="1257300" y="2362200"/>
          <a:ext cx="1676400" cy="850900"/>
        </p:xfrm>
        <a:graphic>
          <a:graphicData uri="http://schemas.openxmlformats.org/drawingml/2006/table">
            <a:tbl>
              <a:tblPr/>
              <a:tblGrid>
                <a:gridCol w="1676400"/>
              </a:tblGrid>
              <a:tr h="3302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dirty="0" smtClean="0">
                          <a:ln>
                            <a:noFill/>
                          </a:ln>
                          <a:solidFill>
                            <a:schemeClr val="bg1"/>
                          </a:solidFill>
                          <a:effectLst/>
                          <a:latin typeface="Arial" charset="0"/>
                          <a:ea typeface="ＭＳ Ｐゴシック" pitchFamily="34" charset="-128"/>
                        </a:rPr>
                        <a:t>A</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r>
              <a:tr h="5207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chemeClr val="tx1"/>
                          </a:solidFill>
                          <a:effectLst/>
                          <a:latin typeface="Arial" charset="0"/>
                          <a:ea typeface="ＭＳ Ｐゴシック" pitchFamily="34" charset="-128"/>
                        </a:rPr>
                        <a:t>Build Internal Components</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146576" name="Group 144"/>
          <p:cNvGraphicFramePr>
            <a:graphicFrameLocks noGrp="1"/>
          </p:cNvGraphicFramePr>
          <p:nvPr/>
        </p:nvGraphicFramePr>
        <p:xfrm>
          <a:off x="5829300" y="3632200"/>
          <a:ext cx="1676400" cy="850900"/>
        </p:xfrm>
        <a:graphic>
          <a:graphicData uri="http://schemas.openxmlformats.org/drawingml/2006/table">
            <a:tbl>
              <a:tblPr/>
              <a:tblGrid>
                <a:gridCol w="1676400"/>
              </a:tblGrid>
              <a:tr h="3302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dirty="0" smtClean="0">
                          <a:ln>
                            <a:noFill/>
                          </a:ln>
                          <a:solidFill>
                            <a:schemeClr val="bg1"/>
                          </a:solidFill>
                          <a:effectLst/>
                          <a:latin typeface="Arial" charset="0"/>
                          <a:ea typeface="ＭＳ Ｐゴシック" pitchFamily="34" charset="-128"/>
                        </a:rPr>
                        <a:t>H</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r>
              <a:tr h="5207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Inspect </a:t>
                      </a:r>
                      <a:br>
                        <a:rPr kumimoji="0" lang="en-US" sz="1400" b="1" i="0" u="none" strike="noStrike" cap="none" normalizeH="0" baseline="0" smtClean="0">
                          <a:ln>
                            <a:noFill/>
                          </a:ln>
                          <a:solidFill>
                            <a:schemeClr val="tx1"/>
                          </a:solidFill>
                          <a:effectLst/>
                          <a:latin typeface="Arial" charset="0"/>
                          <a:ea typeface="ＭＳ Ｐゴシック" pitchFamily="34" charset="-128"/>
                        </a:rPr>
                      </a:br>
                      <a:r>
                        <a:rPr kumimoji="0" lang="en-US" sz="1400" b="1" i="0" u="none" strike="noStrike" cap="none" normalizeH="0" baseline="0" smtClean="0">
                          <a:ln>
                            <a:noFill/>
                          </a:ln>
                          <a:solidFill>
                            <a:schemeClr val="tx1"/>
                          </a:solidFill>
                          <a:effectLst/>
                          <a:latin typeface="Arial" charset="0"/>
                          <a:ea typeface="ＭＳ Ｐゴシック" pitchFamily="34" charset="-128"/>
                        </a:rPr>
                        <a:t>and Test</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146577" name="Group 145"/>
          <p:cNvGraphicFramePr>
            <a:graphicFrameLocks noGrp="1"/>
          </p:cNvGraphicFramePr>
          <p:nvPr/>
        </p:nvGraphicFramePr>
        <p:xfrm>
          <a:off x="3644900" y="3632200"/>
          <a:ext cx="1676400" cy="850900"/>
        </p:xfrm>
        <a:graphic>
          <a:graphicData uri="http://schemas.openxmlformats.org/drawingml/2006/table">
            <a:tbl>
              <a:tblPr/>
              <a:tblGrid>
                <a:gridCol w="1676400"/>
              </a:tblGrid>
              <a:tr h="3302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dirty="0" smtClean="0">
                          <a:ln>
                            <a:noFill/>
                          </a:ln>
                          <a:solidFill>
                            <a:schemeClr val="bg1"/>
                          </a:solidFill>
                          <a:effectLst/>
                          <a:latin typeface="Arial" charset="0"/>
                          <a:ea typeface="ＭＳ Ｐゴシック" pitchFamily="34" charset="-128"/>
                        </a:rPr>
                        <a:t>E</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r>
              <a:tr h="5207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chemeClr val="tx1"/>
                          </a:solidFill>
                          <a:effectLst/>
                          <a:latin typeface="Arial" charset="0"/>
                          <a:ea typeface="ＭＳ Ｐゴシック" pitchFamily="34" charset="-128"/>
                        </a:rPr>
                        <a:t>Build Burner</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146574" name="Group 142"/>
          <p:cNvGraphicFramePr>
            <a:graphicFrameLocks noGrp="1"/>
          </p:cNvGraphicFramePr>
          <p:nvPr/>
        </p:nvGraphicFramePr>
        <p:xfrm>
          <a:off x="3352800" y="2362200"/>
          <a:ext cx="1676400" cy="850900"/>
        </p:xfrm>
        <a:graphic>
          <a:graphicData uri="http://schemas.openxmlformats.org/drawingml/2006/table">
            <a:tbl>
              <a:tblPr/>
              <a:tblGrid>
                <a:gridCol w="1676400"/>
              </a:tblGrid>
              <a:tr h="3302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dirty="0" smtClean="0">
                          <a:ln>
                            <a:noFill/>
                          </a:ln>
                          <a:solidFill>
                            <a:schemeClr val="bg1"/>
                          </a:solidFill>
                          <a:effectLst/>
                          <a:latin typeface="Arial" charset="0"/>
                          <a:ea typeface="ＭＳ Ｐゴシック" pitchFamily="34" charset="-128"/>
                        </a:rPr>
                        <a:t>C</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r>
              <a:tr h="5207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dirty="0" smtClean="0">
                          <a:ln>
                            <a:noFill/>
                          </a:ln>
                          <a:solidFill>
                            <a:schemeClr val="tx1"/>
                          </a:solidFill>
                          <a:effectLst/>
                          <a:latin typeface="Arial" charset="0"/>
                          <a:ea typeface="ＭＳ Ｐゴシック" pitchFamily="34" charset="-128"/>
                        </a:rPr>
                        <a:t>Construct Collection Stack</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46507" name="Rectangle 75"/>
          <p:cNvSpPr>
            <a:spLocks noChangeArrowheads="1"/>
          </p:cNvSpPr>
          <p:nvPr/>
        </p:nvSpPr>
        <p:spPr bwMode="auto">
          <a:xfrm>
            <a:off x="622300" y="3844925"/>
            <a:ext cx="685800" cy="419100"/>
          </a:xfrm>
          <a:prstGeom prst="rect">
            <a:avLst/>
          </a:prstGeom>
          <a:solidFill>
            <a:schemeClr val="hlink"/>
          </a:solidFill>
          <a:ln w="28575">
            <a:solidFill>
              <a:schemeClr val="tx1"/>
            </a:solidFill>
            <a:miter lim="800000"/>
            <a:headEnd/>
            <a:tailEnd/>
          </a:ln>
        </p:spPr>
        <p:txBody>
          <a:bodyPr wrap="none" anchor="ctr"/>
          <a:lstStyle/>
          <a:p>
            <a:pPr algn="ctr"/>
            <a:r>
              <a:rPr lang="en-US" sz="1400"/>
              <a:t>Start</a:t>
            </a:r>
          </a:p>
        </p:txBody>
      </p:sp>
      <p:graphicFrame>
        <p:nvGraphicFramePr>
          <p:cNvPr id="146575" name="Group 143"/>
          <p:cNvGraphicFramePr>
            <a:graphicFrameLocks noGrp="1"/>
          </p:cNvGraphicFramePr>
          <p:nvPr/>
        </p:nvGraphicFramePr>
        <p:xfrm>
          <a:off x="5448300" y="2362200"/>
          <a:ext cx="1676400" cy="850900"/>
        </p:xfrm>
        <a:graphic>
          <a:graphicData uri="http://schemas.openxmlformats.org/drawingml/2006/table">
            <a:tbl>
              <a:tblPr/>
              <a:tblGrid>
                <a:gridCol w="1676400"/>
              </a:tblGrid>
              <a:tr h="3302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dirty="0" smtClean="0">
                          <a:ln>
                            <a:noFill/>
                          </a:ln>
                          <a:solidFill>
                            <a:schemeClr val="bg1"/>
                          </a:solidFill>
                          <a:effectLst/>
                          <a:latin typeface="Arial" charset="0"/>
                          <a:ea typeface="ＭＳ Ｐゴシック" pitchFamily="34" charset="-128"/>
                        </a:rPr>
                        <a:t>F</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r>
              <a:tr h="5207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Install Control System</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46512" name="Rectangle 80"/>
          <p:cNvSpPr>
            <a:spLocks noChangeArrowheads="1"/>
          </p:cNvSpPr>
          <p:nvPr/>
        </p:nvSpPr>
        <p:spPr bwMode="auto">
          <a:xfrm>
            <a:off x="7823200" y="3844925"/>
            <a:ext cx="685800" cy="419100"/>
          </a:xfrm>
          <a:prstGeom prst="rect">
            <a:avLst/>
          </a:prstGeom>
          <a:solidFill>
            <a:schemeClr val="hlink"/>
          </a:solidFill>
          <a:ln w="28575">
            <a:solidFill>
              <a:schemeClr val="tx1"/>
            </a:solidFill>
            <a:miter lim="800000"/>
            <a:headEnd/>
            <a:tailEnd/>
          </a:ln>
        </p:spPr>
        <p:txBody>
          <a:bodyPr wrap="none" anchor="ctr"/>
          <a:lstStyle/>
          <a:p>
            <a:pPr algn="ctr"/>
            <a:r>
              <a:rPr lang="en-US" sz="1400"/>
              <a:t>Finish</a:t>
            </a:r>
          </a:p>
        </p:txBody>
      </p:sp>
      <p:graphicFrame>
        <p:nvGraphicFramePr>
          <p:cNvPr id="146578" name="Group 146"/>
          <p:cNvGraphicFramePr>
            <a:graphicFrameLocks noGrp="1"/>
          </p:cNvGraphicFramePr>
          <p:nvPr/>
        </p:nvGraphicFramePr>
        <p:xfrm>
          <a:off x="5448300" y="4902200"/>
          <a:ext cx="1676400" cy="850900"/>
        </p:xfrm>
        <a:graphic>
          <a:graphicData uri="http://schemas.openxmlformats.org/drawingml/2006/table">
            <a:tbl>
              <a:tblPr/>
              <a:tblGrid>
                <a:gridCol w="1676400"/>
              </a:tblGrid>
              <a:tr h="3302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dirty="0" smtClean="0">
                          <a:ln>
                            <a:noFill/>
                          </a:ln>
                          <a:solidFill>
                            <a:schemeClr val="bg1"/>
                          </a:solidFill>
                          <a:effectLst/>
                          <a:latin typeface="Arial" charset="0"/>
                          <a:ea typeface="ＭＳ Ｐゴシック" pitchFamily="34" charset="-128"/>
                        </a:rPr>
                        <a:t>G</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r>
              <a:tr h="5207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Install Pollution Device</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146579" name="Group 147"/>
          <p:cNvGraphicFramePr>
            <a:graphicFrameLocks noGrp="1"/>
          </p:cNvGraphicFramePr>
          <p:nvPr/>
        </p:nvGraphicFramePr>
        <p:xfrm>
          <a:off x="3352800" y="4902200"/>
          <a:ext cx="1676400" cy="850900"/>
        </p:xfrm>
        <a:graphic>
          <a:graphicData uri="http://schemas.openxmlformats.org/drawingml/2006/table">
            <a:tbl>
              <a:tblPr/>
              <a:tblGrid>
                <a:gridCol w="1676400"/>
              </a:tblGrid>
              <a:tr h="3302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dirty="0" smtClean="0">
                          <a:ln>
                            <a:noFill/>
                          </a:ln>
                          <a:solidFill>
                            <a:schemeClr val="bg1"/>
                          </a:solidFill>
                          <a:effectLst/>
                          <a:latin typeface="Arial" charset="0"/>
                          <a:ea typeface="ＭＳ Ｐゴシック" pitchFamily="34" charset="-128"/>
                        </a:rPr>
                        <a:t>D</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r>
              <a:tr h="5207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Pour Concrete and Install Frame</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146580" name="Group 148"/>
          <p:cNvGraphicFramePr>
            <a:graphicFrameLocks noGrp="1"/>
          </p:cNvGraphicFramePr>
          <p:nvPr/>
        </p:nvGraphicFramePr>
        <p:xfrm>
          <a:off x="1257300" y="4902200"/>
          <a:ext cx="1676400" cy="850900"/>
        </p:xfrm>
        <a:graphic>
          <a:graphicData uri="http://schemas.openxmlformats.org/drawingml/2006/table">
            <a:tbl>
              <a:tblPr/>
              <a:tblGrid>
                <a:gridCol w="1676400"/>
              </a:tblGrid>
              <a:tr h="3302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dirty="0" smtClean="0">
                          <a:ln>
                            <a:noFill/>
                          </a:ln>
                          <a:solidFill>
                            <a:schemeClr val="bg1"/>
                          </a:solidFill>
                          <a:effectLst/>
                          <a:latin typeface="Arial" charset="0"/>
                          <a:ea typeface="ＭＳ Ｐゴシック" pitchFamily="34" charset="-128"/>
                        </a:rPr>
                        <a:t>B</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r>
              <a:tr h="5207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Modify Roof </a:t>
                      </a:r>
                      <a:br>
                        <a:rPr kumimoji="0" lang="en-US" sz="1400" b="1" i="0" u="none" strike="noStrike" cap="none" normalizeH="0" baseline="0" smtClean="0">
                          <a:ln>
                            <a:noFill/>
                          </a:ln>
                          <a:solidFill>
                            <a:schemeClr val="tx1"/>
                          </a:solidFill>
                          <a:effectLst/>
                          <a:latin typeface="Arial" charset="0"/>
                          <a:ea typeface="ＭＳ Ｐゴシック" pitchFamily="34" charset="-128"/>
                        </a:rPr>
                      </a:br>
                      <a:r>
                        <a:rPr kumimoji="0" lang="en-US" sz="1400" b="1" i="0" u="none" strike="noStrike" cap="none" normalizeH="0" baseline="0" smtClean="0">
                          <a:ln>
                            <a:noFill/>
                          </a:ln>
                          <a:solidFill>
                            <a:schemeClr val="tx1"/>
                          </a:solidFill>
                          <a:effectLst/>
                          <a:latin typeface="Arial" charset="0"/>
                          <a:ea typeface="ＭＳ Ｐゴシック" pitchFamily="34" charset="-128"/>
                        </a:rPr>
                        <a:t>and Floor</a:t>
                      </a:r>
                    </a:p>
                  </a:txBody>
                  <a:tcPr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146507"/>
                                        </p:tgtEl>
                                        <p:attrNameLst>
                                          <p:attrName>style.visibility</p:attrName>
                                        </p:attrNameLst>
                                      </p:cBhvr>
                                      <p:to>
                                        <p:strVal val="visible"/>
                                      </p:to>
                                    </p:set>
                                    <p:animEffect transition="in" filter="wipe(left)">
                                      <p:cBhvr>
                                        <p:cTn id="7" dur="500"/>
                                        <p:tgtEl>
                                          <p:spTgt spid="146507"/>
                                        </p:tgtEl>
                                      </p:cBhvr>
                                    </p:animEffect>
                                  </p:childTnLst>
                                </p:cTn>
                              </p:par>
                            </p:childTnLst>
                          </p:cTn>
                        </p:par>
                        <p:par>
                          <p:cTn id="8" fill="hold">
                            <p:stCondLst>
                              <p:cond delay="1500"/>
                            </p:stCondLst>
                            <p:childTnLst>
                              <p:par>
                                <p:cTn id="9" presetID="18" presetClass="entr" presetSubtype="3" fill="hold" grpId="0" nodeType="afterEffect">
                                  <p:stCondLst>
                                    <p:cond delay="0"/>
                                  </p:stCondLst>
                                  <p:childTnLst>
                                    <p:set>
                                      <p:cBhvr>
                                        <p:cTn id="10" dur="1" fill="hold">
                                          <p:stCondLst>
                                            <p:cond delay="0"/>
                                          </p:stCondLst>
                                        </p:cTn>
                                        <p:tgtEl>
                                          <p:spTgt spid="146514"/>
                                        </p:tgtEl>
                                        <p:attrNameLst>
                                          <p:attrName>style.visibility</p:attrName>
                                        </p:attrNameLst>
                                      </p:cBhvr>
                                      <p:to>
                                        <p:strVal val="visible"/>
                                      </p:to>
                                    </p:set>
                                    <p:animEffect transition="in" filter="strips(upRight)">
                                      <p:cBhvr>
                                        <p:cTn id="11" dur="500"/>
                                        <p:tgtEl>
                                          <p:spTgt spid="146514"/>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146573"/>
                                        </p:tgtEl>
                                        <p:attrNameLst>
                                          <p:attrName>style.visibility</p:attrName>
                                        </p:attrNameLst>
                                      </p:cBhvr>
                                      <p:to>
                                        <p:strVal val="visible"/>
                                      </p:to>
                                    </p:set>
                                    <p:animEffect transition="in" filter="wipe(left)">
                                      <p:cBhvr>
                                        <p:cTn id="15" dur="500"/>
                                        <p:tgtEl>
                                          <p:spTgt spid="146573"/>
                                        </p:tgtEl>
                                      </p:cBhvr>
                                    </p:animEffect>
                                  </p:childTnLst>
                                </p:cTn>
                              </p:par>
                            </p:childTnLst>
                          </p:cTn>
                        </p:par>
                        <p:par>
                          <p:cTn id="16" fill="hold">
                            <p:stCondLst>
                              <p:cond delay="2500"/>
                            </p:stCondLst>
                            <p:childTnLst>
                              <p:par>
                                <p:cTn id="17" presetID="18" presetClass="entr" presetSubtype="6" fill="hold" grpId="0" nodeType="afterEffect">
                                  <p:stCondLst>
                                    <p:cond delay="0"/>
                                  </p:stCondLst>
                                  <p:childTnLst>
                                    <p:set>
                                      <p:cBhvr>
                                        <p:cTn id="18" dur="1" fill="hold">
                                          <p:stCondLst>
                                            <p:cond delay="0"/>
                                          </p:stCondLst>
                                        </p:cTn>
                                        <p:tgtEl>
                                          <p:spTgt spid="146547"/>
                                        </p:tgtEl>
                                        <p:attrNameLst>
                                          <p:attrName>style.visibility</p:attrName>
                                        </p:attrNameLst>
                                      </p:cBhvr>
                                      <p:to>
                                        <p:strVal val="visible"/>
                                      </p:to>
                                    </p:set>
                                    <p:animEffect transition="in" filter="strips(downRight)">
                                      <p:cBhvr>
                                        <p:cTn id="19" dur="500"/>
                                        <p:tgtEl>
                                          <p:spTgt spid="146547"/>
                                        </p:tgtEl>
                                      </p:cBhvr>
                                    </p:animEffect>
                                  </p:childTnLst>
                                </p:cTn>
                              </p:par>
                            </p:childTnLst>
                          </p:cTn>
                        </p:par>
                        <p:par>
                          <p:cTn id="20" fill="hold">
                            <p:stCondLst>
                              <p:cond delay="3000"/>
                            </p:stCondLst>
                            <p:childTnLst>
                              <p:par>
                                <p:cTn id="21" presetID="22" presetClass="entr" presetSubtype="8" fill="hold" nodeType="afterEffect">
                                  <p:stCondLst>
                                    <p:cond delay="0"/>
                                  </p:stCondLst>
                                  <p:childTnLst>
                                    <p:set>
                                      <p:cBhvr>
                                        <p:cTn id="22" dur="1" fill="hold">
                                          <p:stCondLst>
                                            <p:cond delay="0"/>
                                          </p:stCondLst>
                                        </p:cTn>
                                        <p:tgtEl>
                                          <p:spTgt spid="146580"/>
                                        </p:tgtEl>
                                        <p:attrNameLst>
                                          <p:attrName>style.visibility</p:attrName>
                                        </p:attrNameLst>
                                      </p:cBhvr>
                                      <p:to>
                                        <p:strVal val="visible"/>
                                      </p:to>
                                    </p:set>
                                    <p:animEffect transition="in" filter="wipe(left)">
                                      <p:cBhvr>
                                        <p:cTn id="23" dur="500"/>
                                        <p:tgtEl>
                                          <p:spTgt spid="146580"/>
                                        </p:tgtEl>
                                      </p:cBhvr>
                                    </p:animEffect>
                                  </p:childTnLst>
                                </p:cTn>
                              </p:par>
                            </p:childTnLst>
                          </p:cTn>
                        </p:par>
                        <p:par>
                          <p:cTn id="24" fill="hold">
                            <p:stCondLst>
                              <p:cond delay="3500"/>
                            </p:stCondLst>
                            <p:childTnLst>
                              <p:par>
                                <p:cTn id="25" presetID="22" presetClass="entr" presetSubtype="8" fill="hold" grpId="0" nodeType="afterEffect">
                                  <p:stCondLst>
                                    <p:cond delay="0"/>
                                  </p:stCondLst>
                                  <p:childTnLst>
                                    <p:set>
                                      <p:cBhvr>
                                        <p:cTn id="26" dur="1" fill="hold">
                                          <p:stCondLst>
                                            <p:cond delay="0"/>
                                          </p:stCondLst>
                                        </p:cTn>
                                        <p:tgtEl>
                                          <p:spTgt spid="146560"/>
                                        </p:tgtEl>
                                        <p:attrNameLst>
                                          <p:attrName>style.visibility</p:attrName>
                                        </p:attrNameLst>
                                      </p:cBhvr>
                                      <p:to>
                                        <p:strVal val="visible"/>
                                      </p:to>
                                    </p:set>
                                    <p:animEffect transition="in" filter="wipe(left)">
                                      <p:cBhvr>
                                        <p:cTn id="27" dur="500"/>
                                        <p:tgtEl>
                                          <p:spTgt spid="146560"/>
                                        </p:tgtEl>
                                      </p:cBhvr>
                                    </p:animEffect>
                                  </p:childTnLst>
                                </p:cTn>
                              </p:par>
                            </p:childTnLst>
                          </p:cTn>
                        </p:par>
                        <p:par>
                          <p:cTn id="28" fill="hold">
                            <p:stCondLst>
                              <p:cond delay="4000"/>
                            </p:stCondLst>
                            <p:childTnLst>
                              <p:par>
                                <p:cTn id="29" presetID="22" presetClass="entr" presetSubtype="8" fill="hold" nodeType="afterEffect">
                                  <p:stCondLst>
                                    <p:cond delay="0"/>
                                  </p:stCondLst>
                                  <p:childTnLst>
                                    <p:set>
                                      <p:cBhvr>
                                        <p:cTn id="30" dur="1" fill="hold">
                                          <p:stCondLst>
                                            <p:cond delay="0"/>
                                          </p:stCondLst>
                                        </p:cTn>
                                        <p:tgtEl>
                                          <p:spTgt spid="146574"/>
                                        </p:tgtEl>
                                        <p:attrNameLst>
                                          <p:attrName>style.visibility</p:attrName>
                                        </p:attrNameLst>
                                      </p:cBhvr>
                                      <p:to>
                                        <p:strVal val="visible"/>
                                      </p:to>
                                    </p:set>
                                    <p:animEffect transition="in" filter="wipe(left)">
                                      <p:cBhvr>
                                        <p:cTn id="31" dur="500"/>
                                        <p:tgtEl>
                                          <p:spTgt spid="146574"/>
                                        </p:tgtEl>
                                      </p:cBhvr>
                                    </p:animEffect>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146562"/>
                                        </p:tgtEl>
                                        <p:attrNameLst>
                                          <p:attrName>style.visibility</p:attrName>
                                        </p:attrNameLst>
                                      </p:cBhvr>
                                      <p:to>
                                        <p:strVal val="visible"/>
                                      </p:to>
                                    </p:set>
                                    <p:animEffect transition="in" filter="wipe(left)">
                                      <p:cBhvr>
                                        <p:cTn id="35" dur="500"/>
                                        <p:tgtEl>
                                          <p:spTgt spid="146562"/>
                                        </p:tgtEl>
                                      </p:cBhvr>
                                    </p:animEffect>
                                  </p:childTnLst>
                                </p:cTn>
                              </p:par>
                            </p:childTnLst>
                          </p:cTn>
                        </p:par>
                        <p:par>
                          <p:cTn id="36" fill="hold">
                            <p:stCondLst>
                              <p:cond delay="5000"/>
                            </p:stCondLst>
                            <p:childTnLst>
                              <p:par>
                                <p:cTn id="37" presetID="22" presetClass="entr" presetSubtype="8" fill="hold" nodeType="afterEffect">
                                  <p:stCondLst>
                                    <p:cond delay="0"/>
                                  </p:stCondLst>
                                  <p:childTnLst>
                                    <p:set>
                                      <p:cBhvr>
                                        <p:cTn id="38" dur="1" fill="hold">
                                          <p:stCondLst>
                                            <p:cond delay="0"/>
                                          </p:stCondLst>
                                        </p:cTn>
                                        <p:tgtEl>
                                          <p:spTgt spid="146579"/>
                                        </p:tgtEl>
                                        <p:attrNameLst>
                                          <p:attrName>style.visibility</p:attrName>
                                        </p:attrNameLst>
                                      </p:cBhvr>
                                      <p:to>
                                        <p:strVal val="visible"/>
                                      </p:to>
                                    </p:set>
                                    <p:animEffect transition="in" filter="wipe(left)">
                                      <p:cBhvr>
                                        <p:cTn id="39" dur="500"/>
                                        <p:tgtEl>
                                          <p:spTgt spid="146579"/>
                                        </p:tgtEl>
                                      </p:cBhvr>
                                    </p:animEffect>
                                  </p:childTnLst>
                                </p:cTn>
                              </p:par>
                            </p:childTnLst>
                          </p:cTn>
                        </p:par>
                        <p:par>
                          <p:cTn id="40" fill="hold">
                            <p:stCondLst>
                              <p:cond delay="5500"/>
                            </p:stCondLst>
                            <p:childTnLst>
                              <p:par>
                                <p:cTn id="41" presetID="18" presetClass="entr" presetSubtype="6" fill="hold" grpId="0" nodeType="afterEffect">
                                  <p:stCondLst>
                                    <p:cond delay="0"/>
                                  </p:stCondLst>
                                  <p:childTnLst>
                                    <p:set>
                                      <p:cBhvr>
                                        <p:cTn id="42" dur="1" fill="hold">
                                          <p:stCondLst>
                                            <p:cond delay="0"/>
                                          </p:stCondLst>
                                        </p:cTn>
                                        <p:tgtEl>
                                          <p:spTgt spid="146550"/>
                                        </p:tgtEl>
                                        <p:attrNameLst>
                                          <p:attrName>style.visibility</p:attrName>
                                        </p:attrNameLst>
                                      </p:cBhvr>
                                      <p:to>
                                        <p:strVal val="visible"/>
                                      </p:to>
                                    </p:set>
                                    <p:animEffect transition="in" filter="strips(downRight)">
                                      <p:cBhvr>
                                        <p:cTn id="43" dur="500"/>
                                        <p:tgtEl>
                                          <p:spTgt spid="146550"/>
                                        </p:tgtEl>
                                      </p:cBhvr>
                                    </p:animEffect>
                                  </p:childTnLst>
                                </p:cTn>
                              </p:par>
                            </p:childTnLst>
                          </p:cTn>
                        </p:par>
                        <p:par>
                          <p:cTn id="44" fill="hold">
                            <p:stCondLst>
                              <p:cond delay="6000"/>
                            </p:stCondLst>
                            <p:childTnLst>
                              <p:par>
                                <p:cTn id="45" presetID="22" presetClass="entr" presetSubtype="8" fill="hold" nodeType="afterEffect">
                                  <p:stCondLst>
                                    <p:cond delay="0"/>
                                  </p:stCondLst>
                                  <p:childTnLst>
                                    <p:set>
                                      <p:cBhvr>
                                        <p:cTn id="46" dur="1" fill="hold">
                                          <p:stCondLst>
                                            <p:cond delay="0"/>
                                          </p:stCondLst>
                                        </p:cTn>
                                        <p:tgtEl>
                                          <p:spTgt spid="146577"/>
                                        </p:tgtEl>
                                        <p:attrNameLst>
                                          <p:attrName>style.visibility</p:attrName>
                                        </p:attrNameLst>
                                      </p:cBhvr>
                                      <p:to>
                                        <p:strVal val="visible"/>
                                      </p:to>
                                    </p:set>
                                    <p:animEffect transition="in" filter="wipe(left)">
                                      <p:cBhvr>
                                        <p:cTn id="47" dur="500"/>
                                        <p:tgtEl>
                                          <p:spTgt spid="146577"/>
                                        </p:tgtEl>
                                      </p:cBhvr>
                                    </p:animEffect>
                                  </p:childTnLst>
                                </p:cTn>
                              </p:par>
                            </p:childTnLst>
                          </p:cTn>
                        </p:par>
                        <p:par>
                          <p:cTn id="48" fill="hold">
                            <p:stCondLst>
                              <p:cond delay="6500"/>
                            </p:stCondLst>
                            <p:childTnLst>
                              <p:par>
                                <p:cTn id="49" presetID="22" presetClass="entr" presetSubtype="8" fill="hold" grpId="0" nodeType="afterEffect">
                                  <p:stCondLst>
                                    <p:cond delay="0"/>
                                  </p:stCondLst>
                                  <p:childTnLst>
                                    <p:set>
                                      <p:cBhvr>
                                        <p:cTn id="50" dur="1" fill="hold">
                                          <p:stCondLst>
                                            <p:cond delay="0"/>
                                          </p:stCondLst>
                                        </p:cTn>
                                        <p:tgtEl>
                                          <p:spTgt spid="146559"/>
                                        </p:tgtEl>
                                        <p:attrNameLst>
                                          <p:attrName>style.visibility</p:attrName>
                                        </p:attrNameLst>
                                      </p:cBhvr>
                                      <p:to>
                                        <p:strVal val="visible"/>
                                      </p:to>
                                    </p:set>
                                    <p:animEffect transition="in" filter="wipe(left)">
                                      <p:cBhvr>
                                        <p:cTn id="51" dur="500"/>
                                        <p:tgtEl>
                                          <p:spTgt spid="146559"/>
                                        </p:tgtEl>
                                      </p:cBhvr>
                                    </p:animEffect>
                                  </p:childTnLst>
                                </p:cTn>
                              </p:par>
                            </p:childTnLst>
                          </p:cTn>
                        </p:par>
                        <p:par>
                          <p:cTn id="52" fill="hold">
                            <p:stCondLst>
                              <p:cond delay="7000"/>
                            </p:stCondLst>
                            <p:childTnLst>
                              <p:par>
                                <p:cTn id="53" presetID="22" presetClass="entr" presetSubtype="8" fill="hold" nodeType="afterEffect">
                                  <p:stCondLst>
                                    <p:cond delay="0"/>
                                  </p:stCondLst>
                                  <p:childTnLst>
                                    <p:set>
                                      <p:cBhvr>
                                        <p:cTn id="54" dur="1" fill="hold">
                                          <p:stCondLst>
                                            <p:cond delay="0"/>
                                          </p:stCondLst>
                                        </p:cTn>
                                        <p:tgtEl>
                                          <p:spTgt spid="146575"/>
                                        </p:tgtEl>
                                        <p:attrNameLst>
                                          <p:attrName>style.visibility</p:attrName>
                                        </p:attrNameLst>
                                      </p:cBhvr>
                                      <p:to>
                                        <p:strVal val="visible"/>
                                      </p:to>
                                    </p:set>
                                    <p:animEffect transition="in" filter="wipe(left)">
                                      <p:cBhvr>
                                        <p:cTn id="55" dur="500"/>
                                        <p:tgtEl>
                                          <p:spTgt spid="146575"/>
                                        </p:tgtEl>
                                      </p:cBhvr>
                                    </p:animEffect>
                                  </p:childTnLst>
                                </p:cTn>
                              </p:par>
                            </p:childTnLst>
                          </p:cTn>
                        </p:par>
                        <p:par>
                          <p:cTn id="56" fill="hold">
                            <p:stCondLst>
                              <p:cond delay="7500"/>
                            </p:stCondLst>
                            <p:childTnLst>
                              <p:par>
                                <p:cTn id="57" presetID="18" presetClass="entr" presetSubtype="6" fill="hold" grpId="0" nodeType="afterEffect">
                                  <p:stCondLst>
                                    <p:cond delay="0"/>
                                  </p:stCondLst>
                                  <p:childTnLst>
                                    <p:set>
                                      <p:cBhvr>
                                        <p:cTn id="58" dur="1" fill="hold">
                                          <p:stCondLst>
                                            <p:cond delay="0"/>
                                          </p:stCondLst>
                                        </p:cTn>
                                        <p:tgtEl>
                                          <p:spTgt spid="146549"/>
                                        </p:tgtEl>
                                        <p:attrNameLst>
                                          <p:attrName>style.visibility</p:attrName>
                                        </p:attrNameLst>
                                      </p:cBhvr>
                                      <p:to>
                                        <p:strVal val="visible"/>
                                      </p:to>
                                    </p:set>
                                    <p:animEffect transition="in" filter="strips(downRight)">
                                      <p:cBhvr>
                                        <p:cTn id="59" dur="500"/>
                                        <p:tgtEl>
                                          <p:spTgt spid="146549"/>
                                        </p:tgtEl>
                                      </p:cBhvr>
                                    </p:animEffect>
                                  </p:childTnLst>
                                </p:cTn>
                              </p:par>
                            </p:childTnLst>
                          </p:cTn>
                        </p:par>
                        <p:par>
                          <p:cTn id="60" fill="hold">
                            <p:stCondLst>
                              <p:cond delay="8000"/>
                            </p:stCondLst>
                            <p:childTnLst>
                              <p:par>
                                <p:cTn id="61" presetID="22" presetClass="entr" presetSubtype="8" fill="hold" grpId="0" nodeType="afterEffect">
                                  <p:stCondLst>
                                    <p:cond delay="0"/>
                                  </p:stCondLst>
                                  <p:childTnLst>
                                    <p:set>
                                      <p:cBhvr>
                                        <p:cTn id="62" dur="1" fill="hold">
                                          <p:stCondLst>
                                            <p:cond delay="0"/>
                                          </p:stCondLst>
                                        </p:cTn>
                                        <p:tgtEl>
                                          <p:spTgt spid="146561"/>
                                        </p:tgtEl>
                                        <p:attrNameLst>
                                          <p:attrName>style.visibility</p:attrName>
                                        </p:attrNameLst>
                                      </p:cBhvr>
                                      <p:to>
                                        <p:strVal val="visible"/>
                                      </p:to>
                                    </p:set>
                                    <p:animEffect transition="in" filter="wipe(left)">
                                      <p:cBhvr>
                                        <p:cTn id="63" dur="500"/>
                                        <p:tgtEl>
                                          <p:spTgt spid="146561"/>
                                        </p:tgtEl>
                                      </p:cBhvr>
                                    </p:animEffect>
                                  </p:childTnLst>
                                </p:cTn>
                              </p:par>
                            </p:childTnLst>
                          </p:cTn>
                        </p:par>
                        <p:par>
                          <p:cTn id="64" fill="hold">
                            <p:stCondLst>
                              <p:cond delay="8500"/>
                            </p:stCondLst>
                            <p:childTnLst>
                              <p:par>
                                <p:cTn id="65" presetID="22" presetClass="entr" presetSubtype="8" fill="hold" nodeType="afterEffect">
                                  <p:stCondLst>
                                    <p:cond delay="0"/>
                                  </p:stCondLst>
                                  <p:childTnLst>
                                    <p:set>
                                      <p:cBhvr>
                                        <p:cTn id="66" dur="1" fill="hold">
                                          <p:stCondLst>
                                            <p:cond delay="0"/>
                                          </p:stCondLst>
                                        </p:cTn>
                                        <p:tgtEl>
                                          <p:spTgt spid="146578"/>
                                        </p:tgtEl>
                                        <p:attrNameLst>
                                          <p:attrName>style.visibility</p:attrName>
                                        </p:attrNameLst>
                                      </p:cBhvr>
                                      <p:to>
                                        <p:strVal val="visible"/>
                                      </p:to>
                                    </p:set>
                                    <p:animEffect transition="in" filter="wipe(left)">
                                      <p:cBhvr>
                                        <p:cTn id="67" dur="500"/>
                                        <p:tgtEl>
                                          <p:spTgt spid="146578"/>
                                        </p:tgtEl>
                                      </p:cBhvr>
                                    </p:animEffect>
                                  </p:childTnLst>
                                </p:cTn>
                              </p:par>
                            </p:childTnLst>
                          </p:cTn>
                        </p:par>
                        <p:par>
                          <p:cTn id="68" fill="hold">
                            <p:stCondLst>
                              <p:cond delay="9000"/>
                            </p:stCondLst>
                            <p:childTnLst>
                              <p:par>
                                <p:cTn id="69" presetID="18" presetClass="entr" presetSubtype="6" fill="hold" grpId="0" nodeType="afterEffect">
                                  <p:stCondLst>
                                    <p:cond delay="0"/>
                                  </p:stCondLst>
                                  <p:childTnLst>
                                    <p:set>
                                      <p:cBhvr>
                                        <p:cTn id="70" dur="1" fill="hold">
                                          <p:stCondLst>
                                            <p:cond delay="0"/>
                                          </p:stCondLst>
                                        </p:cTn>
                                        <p:tgtEl>
                                          <p:spTgt spid="146548"/>
                                        </p:tgtEl>
                                        <p:attrNameLst>
                                          <p:attrName>style.visibility</p:attrName>
                                        </p:attrNameLst>
                                      </p:cBhvr>
                                      <p:to>
                                        <p:strVal val="visible"/>
                                      </p:to>
                                    </p:set>
                                    <p:animEffect transition="in" filter="strips(downRight)">
                                      <p:cBhvr>
                                        <p:cTn id="71" dur="500"/>
                                        <p:tgtEl>
                                          <p:spTgt spid="146548"/>
                                        </p:tgtEl>
                                      </p:cBhvr>
                                    </p:animEffect>
                                  </p:childTnLst>
                                </p:cTn>
                              </p:par>
                            </p:childTnLst>
                          </p:cTn>
                        </p:par>
                        <p:par>
                          <p:cTn id="72" fill="hold">
                            <p:stCondLst>
                              <p:cond delay="9500"/>
                            </p:stCondLst>
                            <p:childTnLst>
                              <p:par>
                                <p:cTn id="73" presetID="18" presetClass="entr" presetSubtype="3" fill="hold" grpId="0" nodeType="afterEffect">
                                  <p:stCondLst>
                                    <p:cond delay="0"/>
                                  </p:stCondLst>
                                  <p:childTnLst>
                                    <p:set>
                                      <p:cBhvr>
                                        <p:cTn id="74" dur="1" fill="hold">
                                          <p:stCondLst>
                                            <p:cond delay="0"/>
                                          </p:stCondLst>
                                        </p:cTn>
                                        <p:tgtEl>
                                          <p:spTgt spid="146551"/>
                                        </p:tgtEl>
                                        <p:attrNameLst>
                                          <p:attrName>style.visibility</p:attrName>
                                        </p:attrNameLst>
                                      </p:cBhvr>
                                      <p:to>
                                        <p:strVal val="visible"/>
                                      </p:to>
                                    </p:set>
                                    <p:animEffect transition="in" filter="strips(upRight)">
                                      <p:cBhvr>
                                        <p:cTn id="75" dur="500"/>
                                        <p:tgtEl>
                                          <p:spTgt spid="146551"/>
                                        </p:tgtEl>
                                      </p:cBhvr>
                                    </p:animEffect>
                                  </p:childTnLst>
                                </p:cTn>
                              </p:par>
                            </p:childTnLst>
                          </p:cTn>
                        </p:par>
                        <p:par>
                          <p:cTn id="76" fill="hold">
                            <p:stCondLst>
                              <p:cond delay="10000"/>
                            </p:stCondLst>
                            <p:childTnLst>
                              <p:par>
                                <p:cTn id="77" presetID="22" presetClass="entr" presetSubtype="8" fill="hold" nodeType="afterEffect">
                                  <p:stCondLst>
                                    <p:cond delay="0"/>
                                  </p:stCondLst>
                                  <p:childTnLst>
                                    <p:set>
                                      <p:cBhvr>
                                        <p:cTn id="78" dur="1" fill="hold">
                                          <p:stCondLst>
                                            <p:cond delay="0"/>
                                          </p:stCondLst>
                                        </p:cTn>
                                        <p:tgtEl>
                                          <p:spTgt spid="146576"/>
                                        </p:tgtEl>
                                        <p:attrNameLst>
                                          <p:attrName>style.visibility</p:attrName>
                                        </p:attrNameLst>
                                      </p:cBhvr>
                                      <p:to>
                                        <p:strVal val="visible"/>
                                      </p:to>
                                    </p:set>
                                    <p:animEffect transition="in" filter="wipe(left)">
                                      <p:cBhvr>
                                        <p:cTn id="79" dur="500"/>
                                        <p:tgtEl>
                                          <p:spTgt spid="146576"/>
                                        </p:tgtEl>
                                      </p:cBhvr>
                                    </p:animEffect>
                                  </p:childTnLst>
                                </p:cTn>
                              </p:par>
                            </p:childTnLst>
                          </p:cTn>
                        </p:par>
                        <p:par>
                          <p:cTn id="80" fill="hold">
                            <p:stCondLst>
                              <p:cond delay="10500"/>
                            </p:stCondLst>
                            <p:childTnLst>
                              <p:par>
                                <p:cTn id="81" presetID="22" presetClass="entr" presetSubtype="8" fill="hold" grpId="0" nodeType="afterEffect">
                                  <p:stCondLst>
                                    <p:cond delay="0"/>
                                  </p:stCondLst>
                                  <p:childTnLst>
                                    <p:set>
                                      <p:cBhvr>
                                        <p:cTn id="82" dur="1" fill="hold">
                                          <p:stCondLst>
                                            <p:cond delay="0"/>
                                          </p:stCondLst>
                                        </p:cTn>
                                        <p:tgtEl>
                                          <p:spTgt spid="146563"/>
                                        </p:tgtEl>
                                        <p:attrNameLst>
                                          <p:attrName>style.visibility</p:attrName>
                                        </p:attrNameLst>
                                      </p:cBhvr>
                                      <p:to>
                                        <p:strVal val="visible"/>
                                      </p:to>
                                    </p:set>
                                    <p:animEffect transition="in" filter="wipe(left)">
                                      <p:cBhvr>
                                        <p:cTn id="83" dur="500"/>
                                        <p:tgtEl>
                                          <p:spTgt spid="146563"/>
                                        </p:tgtEl>
                                      </p:cBhvr>
                                    </p:animEffect>
                                  </p:childTnLst>
                                </p:cTn>
                              </p:par>
                            </p:childTnLst>
                          </p:cTn>
                        </p:par>
                        <p:par>
                          <p:cTn id="84" fill="hold">
                            <p:stCondLst>
                              <p:cond delay="11000"/>
                            </p:stCondLst>
                            <p:childTnLst>
                              <p:par>
                                <p:cTn id="85" presetID="22" presetClass="entr" presetSubtype="8" fill="hold" grpId="0" nodeType="afterEffect">
                                  <p:stCondLst>
                                    <p:cond delay="0"/>
                                  </p:stCondLst>
                                  <p:childTnLst>
                                    <p:set>
                                      <p:cBhvr>
                                        <p:cTn id="86" dur="1" fill="hold">
                                          <p:stCondLst>
                                            <p:cond delay="0"/>
                                          </p:stCondLst>
                                        </p:cTn>
                                        <p:tgtEl>
                                          <p:spTgt spid="146512"/>
                                        </p:tgtEl>
                                        <p:attrNameLst>
                                          <p:attrName>style.visibility</p:attrName>
                                        </p:attrNameLst>
                                      </p:cBhvr>
                                      <p:to>
                                        <p:strVal val="visible"/>
                                      </p:to>
                                    </p:set>
                                    <p:animEffect transition="in" filter="wipe(left)">
                                      <p:cBhvr>
                                        <p:cTn id="87" dur="500"/>
                                        <p:tgtEl>
                                          <p:spTgt spid="146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548" grpId="0" animBg="1"/>
      <p:bldP spid="146549" grpId="0" animBg="1"/>
      <p:bldP spid="146550" grpId="0" animBg="1"/>
      <p:bldP spid="146551" grpId="0" animBg="1"/>
      <p:bldP spid="146559" grpId="0" animBg="1"/>
      <p:bldP spid="146560" grpId="0" animBg="1"/>
      <p:bldP spid="146561" grpId="0" animBg="1"/>
      <p:bldP spid="146562" grpId="0" animBg="1"/>
      <p:bldP spid="146563" grpId="0" animBg="1"/>
      <p:bldP spid="146547" grpId="0" animBg="1"/>
      <p:bldP spid="146514" grpId="0" animBg="1"/>
      <p:bldP spid="146507" grpId="0" animBg="1" autoUpdateAnimBg="0"/>
      <p:bldP spid="146512"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How to Find the Critical Path</a:t>
            </a:r>
          </a:p>
        </p:txBody>
      </p:sp>
      <p:sp>
        <p:nvSpPr>
          <p:cNvPr id="152579" name="Rectangle 3"/>
          <p:cNvSpPr>
            <a:spLocks noGrp="1" noChangeArrowheads="1"/>
          </p:cNvSpPr>
          <p:nvPr>
            <p:ph type="body" idx="1"/>
          </p:nvPr>
        </p:nvSpPr>
        <p:spPr>
          <a:xfrm>
            <a:off x="685800" y="1485900"/>
            <a:ext cx="7772400" cy="863600"/>
          </a:xfrm>
        </p:spPr>
        <p:txBody>
          <a:bodyPr/>
          <a:lstStyle/>
          <a:p>
            <a:pPr eaLnBrk="1" hangingPunct="1"/>
            <a:endParaRPr lang="en-US" sz="2400" dirty="0" smtClean="0"/>
          </a:p>
        </p:txBody>
      </p:sp>
      <p:grpSp>
        <p:nvGrpSpPr>
          <p:cNvPr id="2" name="Group 68"/>
          <p:cNvGrpSpPr>
            <a:grpSpLocks/>
          </p:cNvGrpSpPr>
          <p:nvPr/>
        </p:nvGrpSpPr>
        <p:grpSpPr bwMode="auto">
          <a:xfrm>
            <a:off x="708025" y="2508250"/>
            <a:ext cx="7756525" cy="3057526"/>
            <a:chOff x="446" y="1460"/>
            <a:chExt cx="4886" cy="1926"/>
          </a:xfrm>
        </p:grpSpPr>
        <p:grpSp>
          <p:nvGrpSpPr>
            <p:cNvPr id="3" name="Group 12"/>
            <p:cNvGrpSpPr>
              <a:grpSpLocks/>
            </p:cNvGrpSpPr>
            <p:nvPr/>
          </p:nvGrpSpPr>
          <p:grpSpPr bwMode="auto">
            <a:xfrm>
              <a:off x="922" y="1460"/>
              <a:ext cx="803" cy="506"/>
              <a:chOff x="1174" y="1476"/>
              <a:chExt cx="803" cy="506"/>
            </a:xfrm>
          </p:grpSpPr>
          <p:sp>
            <p:nvSpPr>
              <p:cNvPr id="27710" name="Rectangle 9"/>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27711" name="Text Box 4"/>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A</a:t>
                </a:r>
                <a:r>
                  <a:rPr lang="en-US" sz="1400" dirty="0">
                    <a:solidFill>
                      <a:schemeClr val="bg1"/>
                    </a:solidFill>
                  </a:rPr>
                  <a:t>	2</a:t>
                </a:r>
              </a:p>
              <a:p>
                <a:pPr>
                  <a:lnSpc>
                    <a:spcPct val="110000"/>
                  </a:lnSpc>
                  <a:tabLst>
                    <a:tab pos="180975" algn="ctr"/>
                    <a:tab pos="804863" algn="ctr"/>
                  </a:tabLst>
                </a:pPr>
                <a:r>
                  <a:rPr lang="en-US" sz="1400" dirty="0"/>
                  <a:t>	</a:t>
                </a:r>
              </a:p>
              <a:p>
                <a:pPr>
                  <a:lnSpc>
                    <a:spcPct val="110000"/>
                  </a:lnSpc>
                  <a:tabLst>
                    <a:tab pos="180975" algn="ctr"/>
                    <a:tab pos="804863" algn="ctr"/>
                  </a:tabLst>
                </a:pPr>
                <a:r>
                  <a:rPr lang="en-US" sz="1400" dirty="0"/>
                  <a:t>	</a:t>
                </a:r>
              </a:p>
            </p:txBody>
          </p:sp>
          <p:sp>
            <p:nvSpPr>
              <p:cNvPr id="27712" name="Rectangle 5"/>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27713" name="Line 6"/>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27714" name="Line 7"/>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4" name="Group 13"/>
            <p:cNvGrpSpPr>
              <a:grpSpLocks/>
            </p:cNvGrpSpPr>
            <p:nvPr/>
          </p:nvGrpSpPr>
          <p:grpSpPr bwMode="auto">
            <a:xfrm>
              <a:off x="2094" y="1460"/>
              <a:ext cx="803" cy="506"/>
              <a:chOff x="1174" y="1476"/>
              <a:chExt cx="803" cy="506"/>
            </a:xfrm>
          </p:grpSpPr>
          <p:sp>
            <p:nvSpPr>
              <p:cNvPr id="27705" name="Rectangle 14"/>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27706" name="Text Box 15"/>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solidFill>
                      <a:schemeClr val="bg1"/>
                    </a:solidFill>
                  </a:rPr>
                  <a:t>	</a:t>
                </a:r>
                <a:r>
                  <a:rPr lang="en-US" sz="1400" i="1" dirty="0">
                    <a:solidFill>
                      <a:schemeClr val="bg1"/>
                    </a:solidFill>
                  </a:rPr>
                  <a:t>C</a:t>
                </a:r>
                <a:r>
                  <a:rPr lang="en-US" sz="1400" dirty="0">
                    <a:solidFill>
                      <a:schemeClr val="bg1"/>
                    </a:solidFill>
                  </a:rPr>
                  <a:t>	2</a:t>
                </a:r>
              </a:p>
              <a:p>
                <a:pPr>
                  <a:lnSpc>
                    <a:spcPct val="110000"/>
                  </a:lnSpc>
                  <a:tabLst>
                    <a:tab pos="180975" algn="ctr"/>
                    <a:tab pos="804863" algn="ctr"/>
                  </a:tabLst>
                </a:pPr>
                <a:r>
                  <a:rPr lang="en-US" sz="1400" dirty="0"/>
                  <a:t>	</a:t>
                </a:r>
              </a:p>
              <a:p>
                <a:pPr>
                  <a:lnSpc>
                    <a:spcPct val="110000"/>
                  </a:lnSpc>
                  <a:tabLst>
                    <a:tab pos="180975" algn="ctr"/>
                    <a:tab pos="804863" algn="ctr"/>
                  </a:tabLst>
                </a:pPr>
                <a:r>
                  <a:rPr lang="en-US" sz="1400" dirty="0"/>
                  <a:t>	</a:t>
                </a:r>
              </a:p>
            </p:txBody>
          </p:sp>
          <p:sp>
            <p:nvSpPr>
              <p:cNvPr id="27707" name="Rectangle 16"/>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27708" name="Line 17"/>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27709" name="Line 18"/>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5" name="Group 19"/>
            <p:cNvGrpSpPr>
              <a:grpSpLocks/>
            </p:cNvGrpSpPr>
            <p:nvPr/>
          </p:nvGrpSpPr>
          <p:grpSpPr bwMode="auto">
            <a:xfrm>
              <a:off x="3858" y="2170"/>
              <a:ext cx="803" cy="506"/>
              <a:chOff x="1174" y="1476"/>
              <a:chExt cx="803" cy="506"/>
            </a:xfrm>
          </p:grpSpPr>
          <p:sp>
            <p:nvSpPr>
              <p:cNvPr id="27700" name="Rectangle 20"/>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27701" name="Text Box 21"/>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H</a:t>
                </a:r>
                <a:r>
                  <a:rPr lang="en-US" sz="1400" dirty="0">
                    <a:solidFill>
                      <a:schemeClr val="bg1"/>
                    </a:solidFill>
                  </a:rPr>
                  <a:t>	2</a:t>
                </a:r>
              </a:p>
              <a:p>
                <a:pPr>
                  <a:lnSpc>
                    <a:spcPct val="110000"/>
                  </a:lnSpc>
                  <a:tabLst>
                    <a:tab pos="180975" algn="ctr"/>
                    <a:tab pos="804863" algn="ctr"/>
                  </a:tabLst>
                </a:pPr>
                <a:r>
                  <a:rPr lang="en-US" sz="1400" dirty="0"/>
                  <a:t>	</a:t>
                </a:r>
              </a:p>
              <a:p>
                <a:pPr>
                  <a:lnSpc>
                    <a:spcPct val="110000"/>
                  </a:lnSpc>
                  <a:tabLst>
                    <a:tab pos="180975" algn="ctr"/>
                    <a:tab pos="804863" algn="ctr"/>
                  </a:tabLst>
                </a:pPr>
                <a:r>
                  <a:rPr lang="en-US" sz="1400" dirty="0"/>
                  <a:t>	</a:t>
                </a:r>
              </a:p>
            </p:txBody>
          </p:sp>
          <p:sp>
            <p:nvSpPr>
              <p:cNvPr id="27702" name="Rectangle 22"/>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27703" name="Line 23"/>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27704" name="Line 24"/>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6" name="Group 25"/>
            <p:cNvGrpSpPr>
              <a:grpSpLocks/>
            </p:cNvGrpSpPr>
            <p:nvPr/>
          </p:nvGrpSpPr>
          <p:grpSpPr bwMode="auto">
            <a:xfrm>
              <a:off x="2686" y="2170"/>
              <a:ext cx="803" cy="506"/>
              <a:chOff x="1174" y="1476"/>
              <a:chExt cx="803" cy="506"/>
            </a:xfrm>
          </p:grpSpPr>
          <p:sp>
            <p:nvSpPr>
              <p:cNvPr id="27695" name="Rectangle 26"/>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27696" name="Text Box 27"/>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E</a:t>
                </a:r>
                <a:r>
                  <a:rPr lang="en-US" sz="1400" dirty="0">
                    <a:solidFill>
                      <a:schemeClr val="bg1"/>
                    </a:solidFill>
                  </a:rPr>
                  <a:t>	4</a:t>
                </a:r>
              </a:p>
              <a:p>
                <a:pPr>
                  <a:lnSpc>
                    <a:spcPct val="110000"/>
                  </a:lnSpc>
                  <a:tabLst>
                    <a:tab pos="180975" algn="ctr"/>
                    <a:tab pos="804863" algn="ctr"/>
                  </a:tabLst>
                </a:pPr>
                <a:r>
                  <a:rPr lang="en-US" sz="1400" dirty="0"/>
                  <a:t>	</a:t>
                </a:r>
              </a:p>
              <a:p>
                <a:pPr>
                  <a:lnSpc>
                    <a:spcPct val="110000"/>
                  </a:lnSpc>
                  <a:tabLst>
                    <a:tab pos="180975" algn="ctr"/>
                    <a:tab pos="804863" algn="ctr"/>
                  </a:tabLst>
                </a:pPr>
                <a:r>
                  <a:rPr lang="en-US" sz="1400" dirty="0"/>
                  <a:t>	</a:t>
                </a:r>
              </a:p>
            </p:txBody>
          </p:sp>
          <p:sp>
            <p:nvSpPr>
              <p:cNvPr id="27697" name="Rectangle 28"/>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27698" name="Line 29"/>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27699" name="Line 30"/>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7" name="Group 31"/>
            <p:cNvGrpSpPr>
              <a:grpSpLocks/>
            </p:cNvGrpSpPr>
            <p:nvPr/>
          </p:nvGrpSpPr>
          <p:grpSpPr bwMode="auto">
            <a:xfrm>
              <a:off x="922" y="2880"/>
              <a:ext cx="803" cy="506"/>
              <a:chOff x="1174" y="1476"/>
              <a:chExt cx="803" cy="506"/>
            </a:xfrm>
          </p:grpSpPr>
          <p:sp>
            <p:nvSpPr>
              <p:cNvPr id="27690" name="Rectangle 32"/>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27691" name="Text Box 33"/>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B</a:t>
                </a:r>
                <a:r>
                  <a:rPr lang="en-US" sz="1400" dirty="0">
                    <a:solidFill>
                      <a:schemeClr val="bg1"/>
                    </a:solidFill>
                  </a:rPr>
                  <a:t>	3</a:t>
                </a:r>
              </a:p>
              <a:p>
                <a:pPr>
                  <a:lnSpc>
                    <a:spcPct val="110000"/>
                  </a:lnSpc>
                  <a:tabLst>
                    <a:tab pos="180975" algn="ctr"/>
                    <a:tab pos="804863" algn="ctr"/>
                  </a:tabLst>
                </a:pPr>
                <a:r>
                  <a:rPr lang="en-US" sz="1400" dirty="0"/>
                  <a:t>	</a:t>
                </a:r>
              </a:p>
              <a:p>
                <a:pPr>
                  <a:lnSpc>
                    <a:spcPct val="110000"/>
                  </a:lnSpc>
                  <a:tabLst>
                    <a:tab pos="180975" algn="ctr"/>
                    <a:tab pos="804863" algn="ctr"/>
                  </a:tabLst>
                </a:pPr>
                <a:r>
                  <a:rPr lang="en-US" sz="1400" dirty="0"/>
                  <a:t>	</a:t>
                </a:r>
              </a:p>
            </p:txBody>
          </p:sp>
          <p:sp>
            <p:nvSpPr>
              <p:cNvPr id="27692" name="Rectangle 34"/>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27693" name="Line 35"/>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27694" name="Line 36"/>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8" name="Group 37"/>
            <p:cNvGrpSpPr>
              <a:grpSpLocks/>
            </p:cNvGrpSpPr>
            <p:nvPr/>
          </p:nvGrpSpPr>
          <p:grpSpPr bwMode="auto">
            <a:xfrm>
              <a:off x="2094" y="2880"/>
              <a:ext cx="803" cy="506"/>
              <a:chOff x="1174" y="1476"/>
              <a:chExt cx="803" cy="506"/>
            </a:xfrm>
          </p:grpSpPr>
          <p:sp>
            <p:nvSpPr>
              <p:cNvPr id="27685" name="Rectangle 38"/>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27686" name="Text Box 39"/>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D</a:t>
                </a:r>
                <a:r>
                  <a:rPr lang="en-US" sz="1400" dirty="0">
                    <a:solidFill>
                      <a:schemeClr val="bg1"/>
                    </a:solidFill>
                  </a:rPr>
                  <a:t>	4</a:t>
                </a:r>
              </a:p>
              <a:p>
                <a:pPr>
                  <a:lnSpc>
                    <a:spcPct val="110000"/>
                  </a:lnSpc>
                  <a:tabLst>
                    <a:tab pos="180975" algn="ctr"/>
                    <a:tab pos="804863" algn="ctr"/>
                  </a:tabLst>
                </a:pPr>
                <a:r>
                  <a:rPr lang="en-US" sz="1400" dirty="0"/>
                  <a:t>	</a:t>
                </a:r>
              </a:p>
              <a:p>
                <a:pPr>
                  <a:lnSpc>
                    <a:spcPct val="110000"/>
                  </a:lnSpc>
                  <a:tabLst>
                    <a:tab pos="180975" algn="ctr"/>
                    <a:tab pos="804863" algn="ctr"/>
                  </a:tabLst>
                </a:pPr>
                <a:r>
                  <a:rPr lang="en-US" sz="1400" dirty="0"/>
                  <a:t>	</a:t>
                </a:r>
              </a:p>
            </p:txBody>
          </p:sp>
          <p:sp>
            <p:nvSpPr>
              <p:cNvPr id="27687" name="Rectangle 40"/>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27688" name="Line 41"/>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27689" name="Line 42"/>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9" name="Group 43"/>
            <p:cNvGrpSpPr>
              <a:grpSpLocks/>
            </p:cNvGrpSpPr>
            <p:nvPr/>
          </p:nvGrpSpPr>
          <p:grpSpPr bwMode="auto">
            <a:xfrm>
              <a:off x="3266" y="2880"/>
              <a:ext cx="803" cy="506"/>
              <a:chOff x="1174" y="1476"/>
              <a:chExt cx="803" cy="506"/>
            </a:xfrm>
          </p:grpSpPr>
          <p:sp>
            <p:nvSpPr>
              <p:cNvPr id="27680" name="Rectangle 44"/>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27681" name="Text Box 45"/>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G</a:t>
                </a:r>
                <a:r>
                  <a:rPr lang="en-US" sz="1400" dirty="0">
                    <a:solidFill>
                      <a:schemeClr val="bg1"/>
                    </a:solidFill>
                  </a:rPr>
                  <a:t>	5</a:t>
                </a:r>
              </a:p>
              <a:p>
                <a:pPr>
                  <a:lnSpc>
                    <a:spcPct val="110000"/>
                  </a:lnSpc>
                  <a:tabLst>
                    <a:tab pos="180975" algn="ctr"/>
                    <a:tab pos="804863" algn="ctr"/>
                  </a:tabLst>
                </a:pPr>
                <a:r>
                  <a:rPr lang="en-US" sz="1400" dirty="0"/>
                  <a:t>	</a:t>
                </a:r>
              </a:p>
              <a:p>
                <a:pPr>
                  <a:lnSpc>
                    <a:spcPct val="110000"/>
                  </a:lnSpc>
                  <a:tabLst>
                    <a:tab pos="180975" algn="ctr"/>
                    <a:tab pos="804863" algn="ctr"/>
                  </a:tabLst>
                </a:pPr>
                <a:r>
                  <a:rPr lang="en-US" sz="1400" dirty="0"/>
                  <a:t>	</a:t>
                </a:r>
              </a:p>
            </p:txBody>
          </p:sp>
          <p:sp>
            <p:nvSpPr>
              <p:cNvPr id="27682" name="Rectangle 46"/>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27683" name="Line 47"/>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27684" name="Line 48"/>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10" name="Group 49"/>
            <p:cNvGrpSpPr>
              <a:grpSpLocks/>
            </p:cNvGrpSpPr>
            <p:nvPr/>
          </p:nvGrpSpPr>
          <p:grpSpPr bwMode="auto">
            <a:xfrm>
              <a:off x="3266" y="1460"/>
              <a:ext cx="803" cy="506"/>
              <a:chOff x="1174" y="1476"/>
              <a:chExt cx="803" cy="506"/>
            </a:xfrm>
          </p:grpSpPr>
          <p:sp>
            <p:nvSpPr>
              <p:cNvPr id="27675" name="Rectangle 50"/>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27676" name="Text Box 51"/>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F</a:t>
                </a:r>
                <a:r>
                  <a:rPr lang="en-US" sz="1400" dirty="0">
                    <a:solidFill>
                      <a:schemeClr val="bg1"/>
                    </a:solidFill>
                  </a:rPr>
                  <a:t>	3</a:t>
                </a:r>
              </a:p>
              <a:p>
                <a:pPr>
                  <a:lnSpc>
                    <a:spcPct val="110000"/>
                  </a:lnSpc>
                  <a:tabLst>
                    <a:tab pos="180975" algn="ctr"/>
                    <a:tab pos="804863" algn="ctr"/>
                  </a:tabLst>
                </a:pPr>
                <a:r>
                  <a:rPr lang="en-US" sz="1400" dirty="0"/>
                  <a:t>	</a:t>
                </a:r>
              </a:p>
              <a:p>
                <a:pPr>
                  <a:lnSpc>
                    <a:spcPct val="110000"/>
                  </a:lnSpc>
                  <a:tabLst>
                    <a:tab pos="180975" algn="ctr"/>
                    <a:tab pos="804863" algn="ctr"/>
                  </a:tabLst>
                </a:pPr>
                <a:r>
                  <a:rPr lang="en-US" sz="1400" dirty="0"/>
                  <a:t>	</a:t>
                </a:r>
              </a:p>
            </p:txBody>
          </p:sp>
          <p:sp>
            <p:nvSpPr>
              <p:cNvPr id="27677" name="Rectangle 52"/>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27678" name="Line 53"/>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27679" name="Line 54"/>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sp>
          <p:nvSpPr>
            <p:cNvPr id="27662" name="Text Box 55"/>
            <p:cNvSpPr txBox="1">
              <a:spLocks noChangeArrowheads="1"/>
            </p:cNvSpPr>
            <p:nvPr/>
          </p:nvSpPr>
          <p:spPr bwMode="auto">
            <a:xfrm>
              <a:off x="446" y="2314"/>
              <a:ext cx="389" cy="210"/>
            </a:xfrm>
            <a:prstGeom prst="rect">
              <a:avLst/>
            </a:prstGeom>
            <a:solidFill>
              <a:schemeClr val="hlink"/>
            </a:solidFill>
            <a:ln w="28575">
              <a:solidFill>
                <a:schemeClr val="tx1"/>
              </a:solidFill>
              <a:miter lim="800000"/>
              <a:headEnd type="none" w="sm" len="med"/>
              <a:tailEnd type="none" w="sm" len="med"/>
            </a:ln>
          </p:spPr>
          <p:txBody>
            <a:bodyPr wrap="none">
              <a:spAutoFit/>
            </a:bodyPr>
            <a:lstStyle/>
            <a:p>
              <a:pPr algn="ctr"/>
              <a:r>
                <a:rPr lang="en-US" sz="1400"/>
                <a:t>Start</a:t>
              </a:r>
            </a:p>
          </p:txBody>
        </p:sp>
        <p:sp>
          <p:nvSpPr>
            <p:cNvPr id="27663" name="Text Box 56"/>
            <p:cNvSpPr txBox="1">
              <a:spLocks noChangeArrowheads="1"/>
            </p:cNvSpPr>
            <p:nvPr/>
          </p:nvSpPr>
          <p:spPr bwMode="auto">
            <a:xfrm>
              <a:off x="4870" y="2314"/>
              <a:ext cx="462" cy="210"/>
            </a:xfrm>
            <a:prstGeom prst="rect">
              <a:avLst/>
            </a:prstGeom>
            <a:solidFill>
              <a:schemeClr val="hlink"/>
            </a:solidFill>
            <a:ln w="28575">
              <a:solidFill>
                <a:schemeClr val="tx1"/>
              </a:solidFill>
              <a:miter lim="800000"/>
              <a:headEnd type="none" w="sm" len="med"/>
              <a:tailEnd type="none" w="sm" len="med"/>
            </a:ln>
          </p:spPr>
          <p:txBody>
            <a:bodyPr wrap="none">
              <a:spAutoFit/>
            </a:bodyPr>
            <a:lstStyle/>
            <a:p>
              <a:pPr algn="ctr"/>
              <a:r>
                <a:rPr lang="en-US" sz="1400"/>
                <a:t>Finish</a:t>
              </a:r>
            </a:p>
          </p:txBody>
        </p:sp>
        <p:sp>
          <p:nvSpPr>
            <p:cNvPr id="27664" name="Line 57"/>
            <p:cNvSpPr>
              <a:spLocks noChangeShapeType="1"/>
            </p:cNvSpPr>
            <p:nvPr/>
          </p:nvSpPr>
          <p:spPr bwMode="auto">
            <a:xfrm flipV="1">
              <a:off x="640" y="1944"/>
              <a:ext cx="280" cy="368"/>
            </a:xfrm>
            <a:prstGeom prst="line">
              <a:avLst/>
            </a:prstGeom>
            <a:noFill/>
            <a:ln w="38100">
              <a:solidFill>
                <a:schemeClr val="tx1"/>
              </a:solidFill>
              <a:round/>
              <a:headEnd type="none" w="sm" len="med"/>
              <a:tailEnd type="triangle" w="sm" len="med"/>
            </a:ln>
          </p:spPr>
          <p:txBody>
            <a:bodyPr/>
            <a:lstStyle/>
            <a:p>
              <a:endParaRPr lang="en-US"/>
            </a:p>
          </p:txBody>
        </p:sp>
        <p:sp>
          <p:nvSpPr>
            <p:cNvPr id="27665" name="Line 58"/>
            <p:cNvSpPr>
              <a:spLocks noChangeShapeType="1"/>
            </p:cNvSpPr>
            <p:nvPr/>
          </p:nvSpPr>
          <p:spPr bwMode="auto">
            <a:xfrm>
              <a:off x="632" y="2528"/>
              <a:ext cx="280" cy="368"/>
            </a:xfrm>
            <a:prstGeom prst="line">
              <a:avLst/>
            </a:prstGeom>
            <a:noFill/>
            <a:ln w="38100">
              <a:solidFill>
                <a:schemeClr val="tx1"/>
              </a:solidFill>
              <a:round/>
              <a:headEnd type="none" w="sm" len="med"/>
              <a:tailEnd type="triangle" w="sm" len="med"/>
            </a:ln>
          </p:spPr>
          <p:txBody>
            <a:bodyPr/>
            <a:lstStyle/>
            <a:p>
              <a:endParaRPr lang="en-US"/>
            </a:p>
          </p:txBody>
        </p:sp>
        <p:sp>
          <p:nvSpPr>
            <p:cNvPr id="27666" name="Line 59"/>
            <p:cNvSpPr>
              <a:spLocks noChangeShapeType="1"/>
            </p:cNvSpPr>
            <p:nvPr/>
          </p:nvSpPr>
          <p:spPr bwMode="auto">
            <a:xfrm>
              <a:off x="1720" y="1696"/>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27667" name="Line 60"/>
            <p:cNvSpPr>
              <a:spLocks noChangeShapeType="1"/>
            </p:cNvSpPr>
            <p:nvPr/>
          </p:nvSpPr>
          <p:spPr bwMode="auto">
            <a:xfrm>
              <a:off x="2896" y="1720"/>
              <a:ext cx="368" cy="0"/>
            </a:xfrm>
            <a:prstGeom prst="line">
              <a:avLst/>
            </a:prstGeom>
            <a:noFill/>
            <a:ln w="38100">
              <a:solidFill>
                <a:schemeClr val="tx1"/>
              </a:solidFill>
              <a:round/>
              <a:headEnd type="none" w="sm" len="med"/>
              <a:tailEnd type="triangle" w="sm" len="med"/>
            </a:ln>
          </p:spPr>
          <p:txBody>
            <a:bodyPr/>
            <a:lstStyle/>
            <a:p>
              <a:endParaRPr lang="en-US"/>
            </a:p>
          </p:txBody>
        </p:sp>
        <p:sp>
          <p:nvSpPr>
            <p:cNvPr id="27668" name="Line 61"/>
            <p:cNvSpPr>
              <a:spLocks noChangeShapeType="1"/>
            </p:cNvSpPr>
            <p:nvPr/>
          </p:nvSpPr>
          <p:spPr bwMode="auto">
            <a:xfrm>
              <a:off x="4656" y="2424"/>
              <a:ext cx="208" cy="0"/>
            </a:xfrm>
            <a:prstGeom prst="line">
              <a:avLst/>
            </a:prstGeom>
            <a:noFill/>
            <a:ln w="38100">
              <a:solidFill>
                <a:schemeClr val="tx1"/>
              </a:solidFill>
              <a:round/>
              <a:headEnd type="none" w="sm" len="med"/>
              <a:tailEnd type="triangle" w="sm" len="med"/>
            </a:ln>
          </p:spPr>
          <p:txBody>
            <a:bodyPr/>
            <a:lstStyle/>
            <a:p>
              <a:endParaRPr lang="en-US"/>
            </a:p>
          </p:txBody>
        </p:sp>
        <p:sp>
          <p:nvSpPr>
            <p:cNvPr id="27669" name="Line 62"/>
            <p:cNvSpPr>
              <a:spLocks noChangeShapeType="1"/>
            </p:cNvSpPr>
            <p:nvPr/>
          </p:nvSpPr>
          <p:spPr bwMode="auto">
            <a:xfrm>
              <a:off x="2888" y="3128"/>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27670" name="Line 63"/>
            <p:cNvSpPr>
              <a:spLocks noChangeShapeType="1"/>
            </p:cNvSpPr>
            <p:nvPr/>
          </p:nvSpPr>
          <p:spPr bwMode="auto">
            <a:xfrm>
              <a:off x="1728" y="3136"/>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27671" name="Line 64"/>
            <p:cNvSpPr>
              <a:spLocks noChangeShapeType="1"/>
            </p:cNvSpPr>
            <p:nvPr/>
          </p:nvSpPr>
          <p:spPr bwMode="auto">
            <a:xfrm>
              <a:off x="2696" y="1952"/>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27672" name="Line 65"/>
            <p:cNvSpPr>
              <a:spLocks noChangeShapeType="1"/>
            </p:cNvSpPr>
            <p:nvPr/>
          </p:nvSpPr>
          <p:spPr bwMode="auto">
            <a:xfrm>
              <a:off x="3280" y="2656"/>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27673" name="Line 66"/>
            <p:cNvSpPr>
              <a:spLocks noChangeShapeType="1"/>
            </p:cNvSpPr>
            <p:nvPr/>
          </p:nvSpPr>
          <p:spPr bwMode="auto">
            <a:xfrm>
              <a:off x="4064" y="1944"/>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27674" name="Line 67"/>
            <p:cNvSpPr>
              <a:spLocks noChangeShapeType="1"/>
            </p:cNvSpPr>
            <p:nvPr/>
          </p:nvSpPr>
          <p:spPr bwMode="auto">
            <a:xfrm flipV="1">
              <a:off x="3672" y="2656"/>
              <a:ext cx="184" cy="240"/>
            </a:xfrm>
            <a:prstGeom prst="line">
              <a:avLst/>
            </a:prstGeom>
            <a:noFill/>
            <a:ln w="38100">
              <a:solidFill>
                <a:schemeClr val="tx1"/>
              </a:solidFill>
              <a:round/>
              <a:headEnd type="none" w="sm" len="med"/>
              <a:tailEnd type="triangle" w="sm" len="med"/>
            </a:ln>
          </p:spPr>
          <p:txBody>
            <a:bodyPr/>
            <a:lstStyle/>
            <a:p>
              <a:endParaRPr lang="en-US"/>
            </a:p>
          </p:txBody>
        </p:sp>
      </p:gr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nodePh="1">
                                  <p:stCondLst>
                                    <p:cond delay="1000"/>
                                  </p:stCondLst>
                                  <p:endCondLst>
                                    <p:cond evt="begin" delay="0">
                                      <p:tn val="5"/>
                                    </p:cond>
                                  </p:endCondLst>
                                  <p:childTnLst>
                                    <p:set>
                                      <p:cBhvr>
                                        <p:cTn id="6" dur="1" fill="hold">
                                          <p:stCondLst>
                                            <p:cond delay="0"/>
                                          </p:stCondLst>
                                        </p:cTn>
                                        <p:tgtEl>
                                          <p:spTgt spid="152579"/>
                                        </p:tgtEl>
                                        <p:attrNameLst>
                                          <p:attrName>style.visibility</p:attrName>
                                        </p:attrNameLst>
                                      </p:cBhvr>
                                      <p:to>
                                        <p:strVal val="visible"/>
                                      </p:to>
                                    </p:set>
                                    <p:animEffect transition="in" filter="strips(downRight)">
                                      <p:cBhvr>
                                        <p:cTn id="7" dur="1000"/>
                                        <p:tgtEl>
                                          <p:spTgt spid="152579"/>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dirty="0" smtClean="0"/>
              <a:t>How to Find the Critical Path</a:t>
            </a:r>
          </a:p>
        </p:txBody>
      </p:sp>
      <p:sp>
        <p:nvSpPr>
          <p:cNvPr id="153603" name="Rectangle 3"/>
          <p:cNvSpPr>
            <a:spLocks noGrp="1" noChangeArrowheads="1"/>
          </p:cNvSpPr>
          <p:nvPr>
            <p:ph type="body" idx="1"/>
          </p:nvPr>
        </p:nvSpPr>
        <p:spPr/>
        <p:txBody>
          <a:bodyPr/>
          <a:lstStyle/>
          <a:p>
            <a:pPr marL="444500" indent="-444500" eaLnBrk="1" hangingPunct="1">
              <a:defRPr/>
            </a:pPr>
            <a:r>
              <a:rPr lang="en-US" sz="2800" dirty="0" smtClean="0"/>
              <a:t>To find the critical path, need to determine the following quantities for each activity in the network</a:t>
            </a:r>
          </a:p>
          <a:p>
            <a:pPr marL="444500" indent="-444500" eaLnBrk="1" hangingPunct="1">
              <a:buSzTx/>
              <a:buFont typeface="Wingdings" pitchFamily="2" charset="2"/>
              <a:buAutoNum type="arabicPeriod"/>
              <a:defRPr/>
            </a:pPr>
            <a:r>
              <a:rPr lang="en-US" sz="2400" i="1" dirty="0" smtClean="0">
                <a:solidFill>
                  <a:schemeClr val="accent2"/>
                </a:solidFill>
                <a:effectLst>
                  <a:outerShdw blurRad="38100" dist="38100" dir="2700000" algn="tl">
                    <a:srgbClr val="C0C0C0"/>
                  </a:outerShdw>
                </a:effectLst>
              </a:rPr>
              <a:t>Earliest start time</a:t>
            </a:r>
            <a:r>
              <a:rPr lang="en-US" sz="2400" dirty="0" smtClean="0"/>
              <a:t> (</a:t>
            </a:r>
            <a:r>
              <a:rPr lang="en-US" sz="2400" i="1" dirty="0" smtClean="0">
                <a:solidFill>
                  <a:schemeClr val="accent2"/>
                </a:solidFill>
                <a:effectLst>
                  <a:outerShdw blurRad="38100" dist="38100" dir="2700000" algn="tl">
                    <a:srgbClr val="C0C0C0"/>
                  </a:outerShdw>
                </a:effectLst>
              </a:rPr>
              <a:t>ES</a:t>
            </a:r>
            <a:r>
              <a:rPr lang="en-US" sz="2400" dirty="0" smtClean="0"/>
              <a:t>): the earliest time an activity can begin without violation of immediate predecessor requirements</a:t>
            </a:r>
          </a:p>
          <a:p>
            <a:pPr marL="444500" indent="-444500" eaLnBrk="1" hangingPunct="1">
              <a:buSzTx/>
              <a:buFont typeface="Wingdings" pitchFamily="2" charset="2"/>
              <a:buAutoNum type="arabicPeriod"/>
              <a:defRPr/>
            </a:pPr>
            <a:r>
              <a:rPr lang="en-US" sz="2400" i="1" dirty="0" smtClean="0">
                <a:solidFill>
                  <a:schemeClr val="accent2"/>
                </a:solidFill>
                <a:effectLst>
                  <a:outerShdw blurRad="38100" dist="38100" dir="2700000" algn="tl">
                    <a:srgbClr val="C0C0C0"/>
                  </a:outerShdw>
                </a:effectLst>
              </a:rPr>
              <a:t>Earliest finish time</a:t>
            </a:r>
            <a:r>
              <a:rPr lang="en-US" sz="2400" dirty="0" smtClean="0"/>
              <a:t> (</a:t>
            </a:r>
            <a:r>
              <a:rPr lang="en-US" sz="2400" i="1" dirty="0" smtClean="0">
                <a:solidFill>
                  <a:schemeClr val="accent2"/>
                </a:solidFill>
                <a:effectLst>
                  <a:outerShdw blurRad="38100" dist="38100" dir="2700000" algn="tl">
                    <a:srgbClr val="C0C0C0"/>
                  </a:outerShdw>
                </a:effectLst>
              </a:rPr>
              <a:t>EF</a:t>
            </a:r>
            <a:r>
              <a:rPr lang="en-US" sz="2400" dirty="0" smtClean="0"/>
              <a:t>): the earliest time at which an activity can end</a:t>
            </a:r>
          </a:p>
          <a:p>
            <a:pPr marL="444500" indent="-444500" eaLnBrk="1" hangingPunct="1">
              <a:buSzTx/>
              <a:buFont typeface="Wingdings" pitchFamily="2" charset="2"/>
              <a:buAutoNum type="arabicPeriod"/>
              <a:defRPr/>
            </a:pPr>
            <a:r>
              <a:rPr lang="en-US" sz="2400" i="1" dirty="0" smtClean="0">
                <a:solidFill>
                  <a:schemeClr val="accent2"/>
                </a:solidFill>
                <a:effectLst>
                  <a:outerShdw blurRad="38100" dist="38100" dir="2700000" algn="tl">
                    <a:srgbClr val="C0C0C0"/>
                  </a:outerShdw>
                </a:effectLst>
              </a:rPr>
              <a:t>Latest start time</a:t>
            </a:r>
            <a:r>
              <a:rPr lang="en-US" sz="2400" dirty="0" smtClean="0"/>
              <a:t> (</a:t>
            </a:r>
            <a:r>
              <a:rPr lang="en-US" sz="2400" i="1" dirty="0" smtClean="0">
                <a:solidFill>
                  <a:schemeClr val="accent2"/>
                </a:solidFill>
                <a:effectLst>
                  <a:outerShdw blurRad="38100" dist="38100" dir="2700000" algn="tl">
                    <a:srgbClr val="C0C0C0"/>
                  </a:outerShdw>
                </a:effectLst>
              </a:rPr>
              <a:t>LS</a:t>
            </a:r>
            <a:r>
              <a:rPr lang="en-US" sz="2400" dirty="0" smtClean="0"/>
              <a:t>): the latest time an activity can begin without delaying the entire project</a:t>
            </a:r>
          </a:p>
          <a:p>
            <a:pPr marL="444500" indent="-444500" eaLnBrk="1" hangingPunct="1">
              <a:buSzTx/>
              <a:buFont typeface="Wingdings" pitchFamily="2" charset="2"/>
              <a:buAutoNum type="arabicPeriod"/>
              <a:defRPr/>
            </a:pPr>
            <a:r>
              <a:rPr lang="en-US" sz="2400" i="1" dirty="0" smtClean="0">
                <a:solidFill>
                  <a:schemeClr val="accent2"/>
                </a:solidFill>
                <a:effectLst>
                  <a:outerShdw blurRad="38100" dist="38100" dir="2700000" algn="tl">
                    <a:srgbClr val="C0C0C0"/>
                  </a:outerShdw>
                </a:effectLst>
              </a:rPr>
              <a:t>Latest finish time</a:t>
            </a:r>
            <a:r>
              <a:rPr lang="en-US" sz="2400" dirty="0" smtClean="0"/>
              <a:t> (</a:t>
            </a:r>
            <a:r>
              <a:rPr lang="en-US" sz="2400" i="1" dirty="0" smtClean="0">
                <a:solidFill>
                  <a:schemeClr val="accent2"/>
                </a:solidFill>
                <a:effectLst>
                  <a:outerShdw blurRad="38100" dist="38100" dir="2700000" algn="tl">
                    <a:srgbClr val="C0C0C0"/>
                  </a:outerShdw>
                </a:effectLst>
              </a:rPr>
              <a:t>LF</a:t>
            </a:r>
            <a:r>
              <a:rPr lang="en-US" sz="2400" dirty="0" smtClean="0"/>
              <a:t>): the latest time an activity can end without delaying the entire project</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53603"/>
                                        </p:tgtEl>
                                        <p:attrNameLst>
                                          <p:attrName>style.visibility</p:attrName>
                                        </p:attrNameLst>
                                      </p:cBhvr>
                                      <p:to>
                                        <p:strVal val="visible"/>
                                      </p:to>
                                    </p:set>
                                    <p:animEffect transition="in" filter="strips(downRight)">
                                      <p:cBhvr>
                                        <p:cTn id="7" dur="1000"/>
                                        <p:tgtEl>
                                          <p:spTgt spid="153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How to Find the Critical Path</a:t>
            </a:r>
          </a:p>
        </p:txBody>
      </p:sp>
      <p:sp>
        <p:nvSpPr>
          <p:cNvPr id="157699" name="Rectangle 3"/>
          <p:cNvSpPr>
            <a:spLocks noGrp="1" noChangeArrowheads="1"/>
          </p:cNvSpPr>
          <p:nvPr>
            <p:ph type="body" idx="1"/>
          </p:nvPr>
        </p:nvSpPr>
        <p:spPr>
          <a:xfrm>
            <a:off x="685800" y="1485900"/>
            <a:ext cx="7772400" cy="1168400"/>
          </a:xfrm>
        </p:spPr>
        <p:txBody>
          <a:bodyPr/>
          <a:lstStyle/>
          <a:p>
            <a:pPr eaLnBrk="1" hangingPunct="1"/>
            <a:r>
              <a:rPr lang="en-US" sz="2400" dirty="0" smtClean="0"/>
              <a:t>In the nodes, the activity time and the early and late start and finish times are represented in the following manner</a:t>
            </a:r>
          </a:p>
        </p:txBody>
      </p:sp>
      <p:grpSp>
        <p:nvGrpSpPr>
          <p:cNvPr id="2" name="Group 4"/>
          <p:cNvGrpSpPr>
            <a:grpSpLocks/>
          </p:cNvGrpSpPr>
          <p:nvPr/>
        </p:nvGrpSpPr>
        <p:grpSpPr bwMode="auto">
          <a:xfrm>
            <a:off x="3592513" y="2651125"/>
            <a:ext cx="1958975" cy="996950"/>
            <a:chOff x="1174" y="1476"/>
            <a:chExt cx="1234" cy="628"/>
          </a:xfrm>
        </p:grpSpPr>
        <p:sp>
          <p:nvSpPr>
            <p:cNvPr id="29704" name="Rectangle 5"/>
            <p:cNvSpPr>
              <a:spLocks noChangeArrowheads="1"/>
            </p:cNvSpPr>
            <p:nvPr/>
          </p:nvSpPr>
          <p:spPr bwMode="auto">
            <a:xfrm>
              <a:off x="1176" y="1501"/>
              <a:ext cx="1224" cy="198"/>
            </a:xfrm>
            <a:prstGeom prst="rect">
              <a:avLst/>
            </a:prstGeom>
            <a:solidFill>
              <a:schemeClr val="folHlink"/>
            </a:solidFill>
            <a:ln w="19050">
              <a:noFill/>
              <a:miter lim="800000"/>
              <a:headEnd type="none" w="sm" len="med"/>
              <a:tailEnd type="none" w="sm" len="med"/>
            </a:ln>
          </p:spPr>
          <p:txBody>
            <a:bodyPr wrap="none" anchor="ctr"/>
            <a:lstStyle/>
            <a:p>
              <a:endParaRPr lang="en-US" dirty="0">
                <a:solidFill>
                  <a:schemeClr val="bg1"/>
                </a:solidFill>
              </a:endParaRPr>
            </a:p>
          </p:txBody>
        </p:sp>
        <p:sp>
          <p:nvSpPr>
            <p:cNvPr id="29705" name="Text Box 6"/>
            <p:cNvSpPr txBox="1">
              <a:spLocks noChangeArrowheads="1"/>
            </p:cNvSpPr>
            <p:nvPr/>
          </p:nvSpPr>
          <p:spPr bwMode="auto">
            <a:xfrm>
              <a:off x="1206" y="1476"/>
              <a:ext cx="1179" cy="628"/>
            </a:xfrm>
            <a:prstGeom prst="rect">
              <a:avLst/>
            </a:prstGeom>
            <a:noFill/>
            <a:ln w="38100">
              <a:noFill/>
              <a:miter lim="800000"/>
              <a:headEnd type="none" w="sm" len="med"/>
              <a:tailEnd type="none" w="sm" len="med"/>
            </a:ln>
          </p:spPr>
          <p:txBody>
            <a:bodyPr>
              <a:spAutoFit/>
            </a:bodyPr>
            <a:lstStyle/>
            <a:p>
              <a:pPr>
                <a:lnSpc>
                  <a:spcPct val="110000"/>
                </a:lnSpc>
                <a:tabLst>
                  <a:tab pos="444500" algn="ctr"/>
                  <a:tab pos="1524000" algn="ctr"/>
                </a:tabLst>
              </a:pPr>
              <a:r>
                <a:rPr lang="en-US" sz="1800" dirty="0"/>
                <a:t>	</a:t>
              </a:r>
              <a:r>
                <a:rPr lang="en-US" sz="1800" dirty="0">
                  <a:solidFill>
                    <a:schemeClr val="bg1"/>
                  </a:solidFill>
                </a:rPr>
                <a:t>ACTIVITY	</a:t>
              </a:r>
              <a:r>
                <a:rPr lang="en-US" sz="1800" i="1" dirty="0">
                  <a:solidFill>
                    <a:schemeClr val="bg1"/>
                  </a:solidFill>
                  <a:latin typeface="Times New Roman" pitchFamily="18" charset="0"/>
                </a:rPr>
                <a:t>t</a:t>
              </a:r>
            </a:p>
            <a:p>
              <a:pPr>
                <a:lnSpc>
                  <a:spcPct val="110000"/>
                </a:lnSpc>
                <a:tabLst>
                  <a:tab pos="444500" algn="ctr"/>
                  <a:tab pos="1524000" algn="ctr"/>
                </a:tabLst>
              </a:pPr>
              <a:r>
                <a:rPr lang="en-US" sz="1800" dirty="0"/>
                <a:t>	ES	EF</a:t>
              </a:r>
            </a:p>
            <a:p>
              <a:pPr>
                <a:lnSpc>
                  <a:spcPct val="110000"/>
                </a:lnSpc>
                <a:tabLst>
                  <a:tab pos="444500" algn="ctr"/>
                  <a:tab pos="1524000" algn="ctr"/>
                </a:tabLst>
              </a:pPr>
              <a:r>
                <a:rPr lang="en-US" sz="1800" dirty="0"/>
                <a:t>	LS	LF</a:t>
              </a:r>
            </a:p>
          </p:txBody>
        </p:sp>
        <p:sp>
          <p:nvSpPr>
            <p:cNvPr id="29706" name="Rectangle 7"/>
            <p:cNvSpPr>
              <a:spLocks noChangeArrowheads="1"/>
            </p:cNvSpPr>
            <p:nvPr/>
          </p:nvSpPr>
          <p:spPr bwMode="auto">
            <a:xfrm>
              <a:off x="1176" y="1501"/>
              <a:ext cx="1232" cy="591"/>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29707" name="Line 8"/>
            <p:cNvSpPr>
              <a:spLocks noChangeShapeType="1"/>
            </p:cNvSpPr>
            <p:nvPr/>
          </p:nvSpPr>
          <p:spPr bwMode="auto">
            <a:xfrm>
              <a:off x="1174" y="1699"/>
              <a:ext cx="1232" cy="0"/>
            </a:xfrm>
            <a:prstGeom prst="line">
              <a:avLst/>
            </a:prstGeom>
            <a:noFill/>
            <a:ln w="19050">
              <a:solidFill>
                <a:schemeClr val="tx1"/>
              </a:solidFill>
              <a:round/>
              <a:headEnd type="none" w="sm" len="med"/>
              <a:tailEnd type="none" w="sm" len="med"/>
            </a:ln>
          </p:spPr>
          <p:txBody>
            <a:bodyPr/>
            <a:lstStyle/>
            <a:p>
              <a:endParaRPr lang="en-US"/>
            </a:p>
          </p:txBody>
        </p:sp>
        <p:sp>
          <p:nvSpPr>
            <p:cNvPr id="29708" name="Line 9"/>
            <p:cNvSpPr>
              <a:spLocks noChangeShapeType="1"/>
            </p:cNvSpPr>
            <p:nvPr/>
          </p:nvSpPr>
          <p:spPr bwMode="auto">
            <a:xfrm>
              <a:off x="1175" y="1889"/>
              <a:ext cx="1232" cy="0"/>
            </a:xfrm>
            <a:prstGeom prst="line">
              <a:avLst/>
            </a:prstGeom>
            <a:noFill/>
            <a:ln w="19050">
              <a:solidFill>
                <a:schemeClr val="tx1"/>
              </a:solidFill>
              <a:round/>
              <a:headEnd type="none" w="sm" len="med"/>
              <a:tailEnd type="none" w="sm" len="med"/>
            </a:ln>
          </p:spPr>
          <p:txBody>
            <a:bodyPr/>
            <a:lstStyle/>
            <a:p>
              <a:endParaRPr lang="en-US"/>
            </a:p>
          </p:txBody>
        </p:sp>
      </p:grpSp>
      <p:sp>
        <p:nvSpPr>
          <p:cNvPr id="157706" name="Rectangle 10"/>
          <p:cNvSpPr>
            <a:spLocks noChangeArrowheads="1"/>
          </p:cNvSpPr>
          <p:nvPr/>
        </p:nvSpPr>
        <p:spPr bwMode="auto">
          <a:xfrm>
            <a:off x="685800" y="3771900"/>
            <a:ext cx="7772400" cy="520700"/>
          </a:xfrm>
          <a:prstGeom prst="rect">
            <a:avLst/>
          </a:prstGeom>
          <a:noFill/>
          <a:ln w="9525">
            <a:noFill/>
            <a:miter lim="800000"/>
            <a:headEnd/>
            <a:tailEnd/>
          </a:ln>
        </p:spPr>
        <p:txBody>
          <a:bodyPr/>
          <a:lstStyle/>
          <a:p>
            <a:pPr marL="273050" indent="-273050">
              <a:lnSpc>
                <a:spcPct val="90000"/>
              </a:lnSpc>
              <a:spcBef>
                <a:spcPts val="600"/>
              </a:spcBef>
              <a:buClr>
                <a:schemeClr val="accent1"/>
              </a:buClr>
              <a:buSzPct val="76000"/>
              <a:buFont typeface="Wingdings 3" pitchFamily="18" charset="2"/>
              <a:buChar char=""/>
            </a:pPr>
            <a:r>
              <a:rPr lang="en-US" sz="2400" dirty="0" smtClean="0">
                <a:latin typeface="+mn-lt"/>
              </a:rPr>
              <a:t>Earliest times are computed as</a:t>
            </a:r>
          </a:p>
        </p:txBody>
      </p:sp>
      <p:sp>
        <p:nvSpPr>
          <p:cNvPr id="157708" name="Text Box 12"/>
          <p:cNvSpPr txBox="1">
            <a:spLocks noChangeArrowheads="1"/>
          </p:cNvSpPr>
          <p:nvPr/>
        </p:nvSpPr>
        <p:spPr bwMode="auto">
          <a:xfrm>
            <a:off x="990600" y="4294188"/>
            <a:ext cx="7619999" cy="707886"/>
          </a:xfrm>
          <a:prstGeom prst="rect">
            <a:avLst/>
          </a:prstGeom>
          <a:noFill/>
          <a:ln w="38100">
            <a:noFill/>
            <a:miter lim="800000"/>
            <a:headEnd type="none" w="sm" len="med"/>
            <a:tailEnd type="none" w="sm" len="med"/>
          </a:ln>
        </p:spPr>
        <p:txBody>
          <a:bodyPr wrap="square">
            <a:spAutoFit/>
          </a:bodyPr>
          <a:lstStyle/>
          <a:p>
            <a:pPr marL="2781300" indent="-2781300">
              <a:lnSpc>
                <a:spcPct val="90000"/>
              </a:lnSpc>
              <a:spcBef>
                <a:spcPct val="20000"/>
              </a:spcBef>
              <a:tabLst>
                <a:tab pos="2514600" algn="r"/>
                <a:tab pos="2603500" algn="l"/>
              </a:tabLst>
            </a:pPr>
            <a:r>
              <a:rPr lang="en-US" sz="2000" dirty="0"/>
              <a:t>	</a:t>
            </a:r>
            <a:r>
              <a:rPr lang="en-US" sz="2000" dirty="0">
                <a:solidFill>
                  <a:srgbClr val="FF0000"/>
                </a:solidFill>
              </a:rPr>
              <a:t>Earliest finish time =	Earliest start time </a:t>
            </a:r>
            <a:r>
              <a:rPr lang="en-US" sz="2000" dirty="0" smtClean="0">
                <a:solidFill>
                  <a:srgbClr val="FF0000"/>
                </a:solidFill>
              </a:rPr>
              <a:t>+ </a:t>
            </a:r>
            <a:r>
              <a:rPr lang="en-US" sz="2000" dirty="0">
                <a:solidFill>
                  <a:srgbClr val="FF0000"/>
                </a:solidFill>
              </a:rPr>
              <a:t>Expected activity time</a:t>
            </a:r>
          </a:p>
          <a:p>
            <a:pPr marL="2781300" indent="-2781300">
              <a:lnSpc>
                <a:spcPct val="90000"/>
              </a:lnSpc>
              <a:spcBef>
                <a:spcPct val="20000"/>
              </a:spcBef>
              <a:tabLst>
                <a:tab pos="2514600" algn="r"/>
                <a:tab pos="2603500" algn="l"/>
              </a:tabLst>
            </a:pPr>
            <a:r>
              <a:rPr lang="en-US" sz="2000" dirty="0">
                <a:solidFill>
                  <a:srgbClr val="FF0000"/>
                </a:solidFill>
              </a:rPr>
              <a:t>	</a:t>
            </a:r>
            <a:r>
              <a:rPr lang="en-US" sz="2000" b="1" dirty="0">
                <a:solidFill>
                  <a:srgbClr val="FF0000"/>
                </a:solidFill>
              </a:rPr>
              <a:t>EF =	ES + </a:t>
            </a:r>
            <a:r>
              <a:rPr lang="en-US" sz="2000" b="1" i="1" dirty="0">
                <a:solidFill>
                  <a:srgbClr val="FF0000"/>
                </a:solidFill>
                <a:latin typeface="Times New Roman" pitchFamily="18" charset="0"/>
              </a:rPr>
              <a:t>t</a:t>
            </a:r>
            <a:endParaRPr lang="en-US" sz="2000" b="1" dirty="0">
              <a:solidFill>
                <a:srgbClr val="FF0000"/>
              </a:solidFill>
            </a:endParaRPr>
          </a:p>
        </p:txBody>
      </p:sp>
      <p:sp>
        <p:nvSpPr>
          <p:cNvPr id="157709" name="Text Box 13"/>
          <p:cNvSpPr txBox="1">
            <a:spLocks noChangeArrowheads="1"/>
          </p:cNvSpPr>
          <p:nvPr/>
        </p:nvSpPr>
        <p:spPr bwMode="auto">
          <a:xfrm>
            <a:off x="1081088" y="5408613"/>
            <a:ext cx="6942137" cy="976312"/>
          </a:xfrm>
          <a:prstGeom prst="rect">
            <a:avLst/>
          </a:prstGeom>
          <a:noFill/>
          <a:ln w="38100">
            <a:noFill/>
            <a:miter lim="800000"/>
            <a:headEnd type="none" w="sm" len="med"/>
            <a:tailEnd type="none" w="sm" len="med"/>
          </a:ln>
        </p:spPr>
        <p:txBody>
          <a:bodyPr>
            <a:spAutoFit/>
          </a:bodyPr>
          <a:lstStyle/>
          <a:p>
            <a:pPr>
              <a:lnSpc>
                <a:spcPct val="90000"/>
              </a:lnSpc>
              <a:spcBef>
                <a:spcPct val="20000"/>
              </a:spcBef>
              <a:tabLst>
                <a:tab pos="1790700" algn="r"/>
                <a:tab pos="1879600" algn="l"/>
              </a:tabLst>
            </a:pPr>
            <a:r>
              <a:rPr lang="en-US" sz="2000" dirty="0">
                <a:solidFill>
                  <a:srgbClr val="FF0000"/>
                </a:solidFill>
              </a:rPr>
              <a:t>	Earliest start =	Largest of the earliest finish times of</a:t>
            </a:r>
            <a:br>
              <a:rPr lang="en-US" sz="2000" dirty="0">
                <a:solidFill>
                  <a:srgbClr val="FF0000"/>
                </a:solidFill>
              </a:rPr>
            </a:br>
            <a:r>
              <a:rPr lang="en-US" sz="2000" dirty="0">
                <a:solidFill>
                  <a:srgbClr val="FF0000"/>
                </a:solidFill>
              </a:rPr>
              <a:t>		immediate predecessors</a:t>
            </a:r>
          </a:p>
          <a:p>
            <a:pPr>
              <a:lnSpc>
                <a:spcPct val="90000"/>
              </a:lnSpc>
              <a:spcBef>
                <a:spcPct val="20000"/>
              </a:spcBef>
              <a:tabLst>
                <a:tab pos="1790700" algn="r"/>
                <a:tab pos="1879600" algn="l"/>
              </a:tabLst>
            </a:pPr>
            <a:r>
              <a:rPr lang="en-US" sz="2000" dirty="0">
                <a:solidFill>
                  <a:srgbClr val="FF0000"/>
                </a:solidFill>
              </a:rPr>
              <a:t>	ES =	Largest EF of immediate predecessors</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57699"/>
                                        </p:tgtEl>
                                        <p:attrNameLst>
                                          <p:attrName>style.visibility</p:attrName>
                                        </p:attrNameLst>
                                      </p:cBhvr>
                                      <p:to>
                                        <p:strVal val="visible"/>
                                      </p:to>
                                    </p:set>
                                    <p:animEffect transition="in" filter="strips(downRight)">
                                      <p:cBhvr>
                                        <p:cTn id="7" dur="1000"/>
                                        <p:tgtEl>
                                          <p:spTgt spid="157699"/>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strips(downRight)">
                                      <p:cBhvr>
                                        <p:cTn id="11" dur="1000"/>
                                        <p:tgtEl>
                                          <p:spTgt spid="2"/>
                                        </p:tgtEl>
                                      </p:cBhvr>
                                    </p:animEffect>
                                  </p:childTnLst>
                                </p:cTn>
                              </p:par>
                            </p:childTnLst>
                          </p:cTn>
                        </p:par>
                        <p:par>
                          <p:cTn id="12" fill="hold">
                            <p:stCondLst>
                              <p:cond delay="4000"/>
                            </p:stCondLst>
                            <p:childTnLst>
                              <p:par>
                                <p:cTn id="13" presetID="18" presetClass="entr" presetSubtype="6" fill="hold" grpId="0" nodeType="afterEffect">
                                  <p:stCondLst>
                                    <p:cond delay="1000"/>
                                  </p:stCondLst>
                                  <p:childTnLst>
                                    <p:set>
                                      <p:cBhvr>
                                        <p:cTn id="14" dur="1" fill="hold">
                                          <p:stCondLst>
                                            <p:cond delay="0"/>
                                          </p:stCondLst>
                                        </p:cTn>
                                        <p:tgtEl>
                                          <p:spTgt spid="157706"/>
                                        </p:tgtEl>
                                        <p:attrNameLst>
                                          <p:attrName>style.visibility</p:attrName>
                                        </p:attrNameLst>
                                      </p:cBhvr>
                                      <p:to>
                                        <p:strVal val="visible"/>
                                      </p:to>
                                    </p:set>
                                    <p:animEffect transition="in" filter="strips(downRight)">
                                      <p:cBhvr>
                                        <p:cTn id="15" dur="1000"/>
                                        <p:tgtEl>
                                          <p:spTgt spid="157706"/>
                                        </p:tgtEl>
                                      </p:cBhvr>
                                    </p:animEffect>
                                  </p:childTnLst>
                                </p:cTn>
                              </p:par>
                            </p:childTnLst>
                          </p:cTn>
                        </p:par>
                        <p:par>
                          <p:cTn id="16" fill="hold">
                            <p:stCondLst>
                              <p:cond delay="6000"/>
                            </p:stCondLst>
                            <p:childTnLst>
                              <p:par>
                                <p:cTn id="17" presetID="18" presetClass="entr" presetSubtype="6" fill="hold" grpId="0" nodeType="afterEffect">
                                  <p:stCondLst>
                                    <p:cond delay="1000"/>
                                  </p:stCondLst>
                                  <p:childTnLst>
                                    <p:set>
                                      <p:cBhvr>
                                        <p:cTn id="18" dur="1" fill="hold">
                                          <p:stCondLst>
                                            <p:cond delay="0"/>
                                          </p:stCondLst>
                                        </p:cTn>
                                        <p:tgtEl>
                                          <p:spTgt spid="157708"/>
                                        </p:tgtEl>
                                        <p:attrNameLst>
                                          <p:attrName>style.visibility</p:attrName>
                                        </p:attrNameLst>
                                      </p:cBhvr>
                                      <p:to>
                                        <p:strVal val="visible"/>
                                      </p:to>
                                    </p:set>
                                    <p:animEffect transition="in" filter="strips(downRight)">
                                      <p:cBhvr>
                                        <p:cTn id="19" dur="1000"/>
                                        <p:tgtEl>
                                          <p:spTgt spid="157708"/>
                                        </p:tgtEl>
                                      </p:cBhvr>
                                    </p:animEffect>
                                  </p:childTnLst>
                                </p:cTn>
                              </p:par>
                            </p:childTnLst>
                          </p:cTn>
                        </p:par>
                        <p:par>
                          <p:cTn id="20" fill="hold">
                            <p:stCondLst>
                              <p:cond delay="8000"/>
                            </p:stCondLst>
                            <p:childTnLst>
                              <p:par>
                                <p:cTn id="21" presetID="18" presetClass="entr" presetSubtype="6" fill="hold" grpId="0" nodeType="afterEffect">
                                  <p:stCondLst>
                                    <p:cond delay="2000"/>
                                  </p:stCondLst>
                                  <p:childTnLst>
                                    <p:set>
                                      <p:cBhvr>
                                        <p:cTn id="22" dur="1" fill="hold">
                                          <p:stCondLst>
                                            <p:cond delay="0"/>
                                          </p:stCondLst>
                                        </p:cTn>
                                        <p:tgtEl>
                                          <p:spTgt spid="157709"/>
                                        </p:tgtEl>
                                        <p:attrNameLst>
                                          <p:attrName>style.visibility</p:attrName>
                                        </p:attrNameLst>
                                      </p:cBhvr>
                                      <p:to>
                                        <p:strVal val="visible"/>
                                      </p:to>
                                    </p:set>
                                    <p:animEffect transition="in" filter="strips(downRight)">
                                      <p:cBhvr>
                                        <p:cTn id="23" dur="1000"/>
                                        <p:tgtEl>
                                          <p:spTgt spid="157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9" grpId="0"/>
      <p:bldP spid="157706" grpId="0"/>
      <p:bldP spid="157708" grpId="0"/>
      <p:bldP spid="157709"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How to Find the Critical Path</a:t>
            </a:r>
          </a:p>
        </p:txBody>
      </p:sp>
      <p:sp>
        <p:nvSpPr>
          <p:cNvPr id="155651" name="Rectangle 3"/>
          <p:cNvSpPr>
            <a:spLocks noGrp="1" noChangeArrowheads="1"/>
          </p:cNvSpPr>
          <p:nvPr>
            <p:ph type="body" idx="1"/>
          </p:nvPr>
        </p:nvSpPr>
        <p:spPr>
          <a:xfrm>
            <a:off x="685800" y="1701800"/>
            <a:ext cx="7772400" cy="927100"/>
          </a:xfrm>
        </p:spPr>
        <p:txBody>
          <a:bodyPr/>
          <a:lstStyle/>
          <a:p>
            <a:pPr eaLnBrk="1" hangingPunct="1"/>
            <a:r>
              <a:rPr lang="en-US" sz="2400" smtClean="0"/>
              <a:t>At the start of the project we set the time to zero</a:t>
            </a:r>
          </a:p>
          <a:p>
            <a:pPr eaLnBrk="1" hangingPunct="1"/>
            <a:r>
              <a:rPr lang="en-US" sz="2400" smtClean="0"/>
              <a:t>Thus ES = 0 for both </a:t>
            </a:r>
            <a:r>
              <a:rPr lang="en-US" sz="2400" i="1" smtClean="0"/>
              <a:t>A</a:t>
            </a:r>
            <a:r>
              <a:rPr lang="en-US" sz="2400" smtClean="0"/>
              <a:t> and </a:t>
            </a:r>
            <a:r>
              <a:rPr lang="en-US" sz="2400" i="1" smtClean="0"/>
              <a:t>B</a:t>
            </a:r>
            <a:endParaRPr lang="en-US" sz="2400" smtClean="0"/>
          </a:p>
        </p:txBody>
      </p:sp>
      <p:grpSp>
        <p:nvGrpSpPr>
          <p:cNvPr id="2" name="Group 9"/>
          <p:cNvGrpSpPr>
            <a:grpSpLocks/>
          </p:cNvGrpSpPr>
          <p:nvPr/>
        </p:nvGrpSpPr>
        <p:grpSpPr bwMode="auto">
          <a:xfrm>
            <a:off x="1114425" y="2936875"/>
            <a:ext cx="6115050" cy="2566988"/>
            <a:chOff x="702" y="1850"/>
            <a:chExt cx="3852" cy="1617"/>
          </a:xfrm>
        </p:grpSpPr>
        <p:sp>
          <p:nvSpPr>
            <p:cNvPr id="30725" name="Text Box 4"/>
            <p:cNvSpPr txBox="1">
              <a:spLocks noChangeArrowheads="1"/>
            </p:cNvSpPr>
            <p:nvPr/>
          </p:nvSpPr>
          <p:spPr bwMode="auto">
            <a:xfrm>
              <a:off x="702" y="2500"/>
              <a:ext cx="706" cy="444"/>
            </a:xfrm>
            <a:prstGeom prst="rect">
              <a:avLst/>
            </a:prstGeom>
            <a:solidFill>
              <a:schemeClr val="hlink"/>
            </a:solidFill>
            <a:ln w="28575">
              <a:solidFill>
                <a:schemeClr val="tx1"/>
              </a:solidFill>
              <a:miter lim="800000"/>
              <a:headEnd type="none" w="sm" len="med"/>
              <a:tailEnd type="none" w="sm" len="med"/>
            </a:ln>
          </p:spPr>
          <p:txBody>
            <a:bodyPr wrap="none" lIns="198000" tIns="154800" rIns="198000" bIns="154800">
              <a:spAutoFit/>
            </a:bodyPr>
            <a:lstStyle/>
            <a:p>
              <a:r>
                <a:rPr lang="en-US"/>
                <a:t>Start</a:t>
              </a:r>
            </a:p>
          </p:txBody>
        </p:sp>
        <p:sp>
          <p:nvSpPr>
            <p:cNvPr id="30726" name="Text Box 5"/>
            <p:cNvSpPr txBox="1">
              <a:spLocks noChangeArrowheads="1"/>
            </p:cNvSpPr>
            <p:nvPr/>
          </p:nvSpPr>
          <p:spPr bwMode="auto">
            <a:xfrm>
              <a:off x="2222" y="1850"/>
              <a:ext cx="2324" cy="546"/>
            </a:xfrm>
            <a:prstGeom prst="rect">
              <a:avLst/>
            </a:prstGeom>
            <a:solidFill>
              <a:schemeClr val="folHlink"/>
            </a:solidFill>
            <a:ln w="31750">
              <a:solidFill>
                <a:schemeClr val="tx1"/>
              </a:solidFill>
              <a:miter lim="800000"/>
              <a:headEnd type="none" w="sm" len="med"/>
              <a:tailEnd type="none" w="sm" len="med"/>
            </a:ln>
          </p:spPr>
          <p:txBody>
            <a:bodyPr wrap="none" lIns="198000" tIns="154800" rIns="198000" bIns="154800">
              <a:spAutoFit/>
            </a:bodyPr>
            <a:lstStyle/>
            <a:p>
              <a:pPr>
                <a:tabLst>
                  <a:tab pos="622300" algn="ctr"/>
                  <a:tab pos="2057400" algn="r"/>
                  <a:tab pos="2159000" algn="l"/>
                </a:tabLst>
              </a:pPr>
              <a:r>
                <a:rPr lang="en-US" dirty="0"/>
                <a:t>	</a:t>
              </a:r>
              <a:r>
                <a:rPr lang="en-US" i="1" dirty="0">
                  <a:solidFill>
                    <a:schemeClr val="bg1"/>
                  </a:solidFill>
                </a:rPr>
                <a:t>A</a:t>
              </a:r>
              <a:r>
                <a:rPr lang="en-US" dirty="0">
                  <a:solidFill>
                    <a:schemeClr val="bg1"/>
                  </a:solidFill>
                </a:rPr>
                <a:t>	</a:t>
              </a:r>
              <a:r>
                <a:rPr lang="en-US" i="1" dirty="0">
                  <a:solidFill>
                    <a:schemeClr val="bg1"/>
                  </a:solidFill>
                  <a:latin typeface="Times New Roman" pitchFamily="18" charset="0"/>
                </a:rPr>
                <a:t>t</a:t>
              </a:r>
              <a:r>
                <a:rPr lang="en-US" dirty="0">
                  <a:solidFill>
                    <a:schemeClr val="bg1"/>
                  </a:solidFill>
                </a:rPr>
                <a:t>	= 2</a:t>
              </a:r>
            </a:p>
            <a:p>
              <a:pPr>
                <a:tabLst>
                  <a:tab pos="622300" algn="ctr"/>
                  <a:tab pos="2057400" algn="r"/>
                  <a:tab pos="2159000" algn="l"/>
                </a:tabLst>
              </a:pPr>
              <a:r>
                <a:rPr lang="en-US" dirty="0">
                  <a:solidFill>
                    <a:schemeClr val="bg1"/>
                  </a:solidFill>
                </a:rPr>
                <a:t>	ES = 0	EF	= 0 + 2 = 2</a:t>
              </a:r>
            </a:p>
          </p:txBody>
        </p:sp>
        <p:sp>
          <p:nvSpPr>
            <p:cNvPr id="30727" name="Text Box 6"/>
            <p:cNvSpPr txBox="1">
              <a:spLocks noChangeArrowheads="1"/>
            </p:cNvSpPr>
            <p:nvPr/>
          </p:nvSpPr>
          <p:spPr bwMode="auto">
            <a:xfrm>
              <a:off x="2230" y="2921"/>
              <a:ext cx="2324" cy="546"/>
            </a:xfrm>
            <a:prstGeom prst="rect">
              <a:avLst/>
            </a:prstGeom>
            <a:solidFill>
              <a:schemeClr val="folHlink"/>
            </a:solidFill>
            <a:ln w="31750">
              <a:solidFill>
                <a:schemeClr val="tx1"/>
              </a:solidFill>
              <a:miter lim="800000"/>
              <a:headEnd type="none" w="sm" len="med"/>
              <a:tailEnd type="none" w="sm" len="med"/>
            </a:ln>
          </p:spPr>
          <p:txBody>
            <a:bodyPr wrap="none" lIns="198000" tIns="154800" rIns="198000" bIns="154800">
              <a:spAutoFit/>
            </a:bodyPr>
            <a:lstStyle/>
            <a:p>
              <a:pPr>
                <a:tabLst>
                  <a:tab pos="622300" algn="ctr"/>
                  <a:tab pos="2057400" algn="r"/>
                  <a:tab pos="2159000" algn="l"/>
                </a:tabLst>
              </a:pPr>
              <a:r>
                <a:rPr lang="en-US" dirty="0"/>
                <a:t>	</a:t>
              </a:r>
              <a:r>
                <a:rPr lang="en-US" i="1" dirty="0">
                  <a:solidFill>
                    <a:schemeClr val="bg1"/>
                  </a:solidFill>
                </a:rPr>
                <a:t>B</a:t>
              </a:r>
              <a:r>
                <a:rPr lang="en-US" dirty="0">
                  <a:solidFill>
                    <a:schemeClr val="bg1"/>
                  </a:solidFill>
                </a:rPr>
                <a:t>	</a:t>
              </a:r>
              <a:r>
                <a:rPr lang="en-US" i="1" dirty="0">
                  <a:solidFill>
                    <a:schemeClr val="bg1"/>
                  </a:solidFill>
                  <a:latin typeface="Times New Roman" pitchFamily="18" charset="0"/>
                </a:rPr>
                <a:t>t</a:t>
              </a:r>
              <a:r>
                <a:rPr lang="en-US" dirty="0">
                  <a:solidFill>
                    <a:schemeClr val="bg1"/>
                  </a:solidFill>
                </a:rPr>
                <a:t>	= 3</a:t>
              </a:r>
            </a:p>
            <a:p>
              <a:pPr>
                <a:tabLst>
                  <a:tab pos="622300" algn="ctr"/>
                  <a:tab pos="2057400" algn="r"/>
                  <a:tab pos="2159000" algn="l"/>
                </a:tabLst>
              </a:pPr>
              <a:r>
                <a:rPr lang="en-US" dirty="0">
                  <a:solidFill>
                    <a:schemeClr val="bg1"/>
                  </a:solidFill>
                </a:rPr>
                <a:t>	ES = 0	EF	= 0 + 3 = 3</a:t>
              </a:r>
            </a:p>
          </p:txBody>
        </p:sp>
        <p:sp>
          <p:nvSpPr>
            <p:cNvPr id="30728" name="Line 7"/>
            <p:cNvSpPr>
              <a:spLocks noChangeShapeType="1"/>
            </p:cNvSpPr>
            <p:nvPr/>
          </p:nvSpPr>
          <p:spPr bwMode="auto">
            <a:xfrm flipV="1">
              <a:off x="1416" y="2176"/>
              <a:ext cx="800" cy="320"/>
            </a:xfrm>
            <a:prstGeom prst="line">
              <a:avLst/>
            </a:prstGeom>
            <a:noFill/>
            <a:ln w="38100">
              <a:solidFill>
                <a:schemeClr val="tx1"/>
              </a:solidFill>
              <a:round/>
              <a:headEnd type="none" w="sm" len="med"/>
              <a:tailEnd type="triangle" w="sm" len="med"/>
            </a:ln>
          </p:spPr>
          <p:txBody>
            <a:bodyPr/>
            <a:lstStyle/>
            <a:p>
              <a:endParaRPr lang="en-US"/>
            </a:p>
          </p:txBody>
        </p:sp>
        <p:sp>
          <p:nvSpPr>
            <p:cNvPr id="30729" name="Line 8"/>
            <p:cNvSpPr>
              <a:spLocks noChangeShapeType="1"/>
            </p:cNvSpPr>
            <p:nvPr/>
          </p:nvSpPr>
          <p:spPr bwMode="auto">
            <a:xfrm>
              <a:off x="1408" y="2944"/>
              <a:ext cx="808" cy="304"/>
            </a:xfrm>
            <a:prstGeom prst="line">
              <a:avLst/>
            </a:prstGeom>
            <a:noFill/>
            <a:ln w="38100">
              <a:solidFill>
                <a:schemeClr val="tx1"/>
              </a:solidFill>
              <a:round/>
              <a:headEnd type="none" w="sm" len="med"/>
              <a:tailEnd type="triangle" w="sm" len="med"/>
            </a:ln>
          </p:spPr>
          <p:txBody>
            <a:bodyPr/>
            <a:lstStyle/>
            <a:p>
              <a:endParaRPr lang="en-US"/>
            </a:p>
          </p:txBody>
        </p:sp>
      </p:gr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55651"/>
                                        </p:tgtEl>
                                        <p:attrNameLst>
                                          <p:attrName>style.visibility</p:attrName>
                                        </p:attrNameLst>
                                      </p:cBhvr>
                                      <p:to>
                                        <p:strVal val="visible"/>
                                      </p:to>
                                    </p:set>
                                    <p:animEffect transition="in" filter="strips(downRight)">
                                      <p:cBhvr>
                                        <p:cTn id="7" dur="1000"/>
                                        <p:tgtEl>
                                          <p:spTgt spid="155651"/>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1"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How to Find the Critical Path</a:t>
            </a:r>
          </a:p>
        </p:txBody>
      </p:sp>
      <p:sp>
        <p:nvSpPr>
          <p:cNvPr id="158723" name="Rectangle 3"/>
          <p:cNvSpPr>
            <a:spLocks noGrp="1" noChangeArrowheads="1"/>
          </p:cNvSpPr>
          <p:nvPr>
            <p:ph type="body" idx="1"/>
          </p:nvPr>
        </p:nvSpPr>
        <p:spPr>
          <a:xfrm>
            <a:off x="685800" y="1676400"/>
            <a:ext cx="7772400" cy="482600"/>
          </a:xfrm>
        </p:spPr>
        <p:txBody>
          <a:bodyPr/>
          <a:lstStyle/>
          <a:p>
            <a:pPr eaLnBrk="1" hangingPunct="1"/>
            <a:r>
              <a:rPr lang="en-US" sz="2400" dirty="0" smtClean="0"/>
              <a:t>ES and EF times</a:t>
            </a:r>
          </a:p>
        </p:txBody>
      </p:sp>
      <p:grpSp>
        <p:nvGrpSpPr>
          <p:cNvPr id="2" name="Group 4"/>
          <p:cNvGrpSpPr>
            <a:grpSpLocks/>
          </p:cNvGrpSpPr>
          <p:nvPr/>
        </p:nvGrpSpPr>
        <p:grpSpPr bwMode="auto">
          <a:xfrm>
            <a:off x="708025" y="2508250"/>
            <a:ext cx="7756525" cy="3057526"/>
            <a:chOff x="446" y="1460"/>
            <a:chExt cx="4886" cy="1926"/>
          </a:xfrm>
        </p:grpSpPr>
        <p:grpSp>
          <p:nvGrpSpPr>
            <p:cNvPr id="3" name="Group 5"/>
            <p:cNvGrpSpPr>
              <a:grpSpLocks/>
            </p:cNvGrpSpPr>
            <p:nvPr/>
          </p:nvGrpSpPr>
          <p:grpSpPr bwMode="auto">
            <a:xfrm>
              <a:off x="922" y="1460"/>
              <a:ext cx="803" cy="506"/>
              <a:chOff x="1174" y="1476"/>
              <a:chExt cx="803" cy="506"/>
            </a:xfrm>
          </p:grpSpPr>
          <p:sp>
            <p:nvSpPr>
              <p:cNvPr id="31806" name="Rectangle 6"/>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1807" name="Text Box 7"/>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A</a:t>
                </a:r>
                <a:r>
                  <a:rPr lang="en-US" sz="1400" dirty="0">
                    <a:solidFill>
                      <a:schemeClr val="bg1"/>
                    </a:solidFill>
                  </a:rPr>
                  <a:t>	2</a:t>
                </a:r>
              </a:p>
              <a:p>
                <a:pPr>
                  <a:lnSpc>
                    <a:spcPct val="110000"/>
                  </a:lnSpc>
                  <a:tabLst>
                    <a:tab pos="180975" algn="ctr"/>
                    <a:tab pos="804863" algn="ctr"/>
                  </a:tabLst>
                </a:pPr>
                <a:r>
                  <a:rPr lang="en-US" sz="1400" dirty="0"/>
                  <a:t>	0	2</a:t>
                </a:r>
              </a:p>
              <a:p>
                <a:pPr>
                  <a:lnSpc>
                    <a:spcPct val="110000"/>
                  </a:lnSpc>
                  <a:tabLst>
                    <a:tab pos="180975" algn="ctr"/>
                    <a:tab pos="804863" algn="ctr"/>
                  </a:tabLst>
                </a:pPr>
                <a:r>
                  <a:rPr lang="en-US" sz="1400" dirty="0"/>
                  <a:t>	</a:t>
                </a:r>
              </a:p>
            </p:txBody>
          </p:sp>
          <p:sp>
            <p:nvSpPr>
              <p:cNvPr id="31808" name="Rectangle 8"/>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1809" name="Line 9"/>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1810" name="Line 10"/>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4" name="Group 11"/>
            <p:cNvGrpSpPr>
              <a:grpSpLocks/>
            </p:cNvGrpSpPr>
            <p:nvPr/>
          </p:nvGrpSpPr>
          <p:grpSpPr bwMode="auto">
            <a:xfrm>
              <a:off x="2094" y="1460"/>
              <a:ext cx="803" cy="506"/>
              <a:chOff x="1174" y="1476"/>
              <a:chExt cx="803" cy="506"/>
            </a:xfrm>
          </p:grpSpPr>
          <p:sp>
            <p:nvSpPr>
              <p:cNvPr id="31801" name="Rectangle 12"/>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1802" name="Text Box 13"/>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solidFill>
                      <a:schemeClr val="bg1"/>
                    </a:solidFill>
                  </a:rPr>
                  <a:t>	</a:t>
                </a:r>
                <a:r>
                  <a:rPr lang="en-US" sz="1400" i="1" dirty="0">
                    <a:solidFill>
                      <a:schemeClr val="bg1"/>
                    </a:solidFill>
                  </a:rPr>
                  <a:t>C</a:t>
                </a:r>
                <a:r>
                  <a:rPr lang="en-US" sz="1400" dirty="0">
                    <a:solidFill>
                      <a:schemeClr val="bg1"/>
                    </a:solidFill>
                  </a:rPr>
                  <a:t>	2</a:t>
                </a:r>
              </a:p>
              <a:p>
                <a:pPr>
                  <a:lnSpc>
                    <a:spcPct val="110000"/>
                  </a:lnSpc>
                  <a:tabLst>
                    <a:tab pos="180975" algn="ctr"/>
                    <a:tab pos="804863" algn="ctr"/>
                  </a:tabLst>
                </a:pPr>
                <a:r>
                  <a:rPr lang="en-US" sz="1400" dirty="0"/>
                  <a:t>	2	4</a:t>
                </a:r>
              </a:p>
              <a:p>
                <a:pPr>
                  <a:lnSpc>
                    <a:spcPct val="110000"/>
                  </a:lnSpc>
                  <a:tabLst>
                    <a:tab pos="180975" algn="ctr"/>
                    <a:tab pos="804863" algn="ctr"/>
                  </a:tabLst>
                </a:pPr>
                <a:r>
                  <a:rPr lang="en-US" sz="1400" dirty="0"/>
                  <a:t>	</a:t>
                </a:r>
              </a:p>
            </p:txBody>
          </p:sp>
          <p:sp>
            <p:nvSpPr>
              <p:cNvPr id="31803" name="Rectangle 14"/>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1804" name="Line 15"/>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1805" name="Line 16"/>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5" name="Group 17"/>
            <p:cNvGrpSpPr>
              <a:grpSpLocks/>
            </p:cNvGrpSpPr>
            <p:nvPr/>
          </p:nvGrpSpPr>
          <p:grpSpPr bwMode="auto">
            <a:xfrm>
              <a:off x="3858" y="2170"/>
              <a:ext cx="803" cy="506"/>
              <a:chOff x="1174" y="1476"/>
              <a:chExt cx="803" cy="506"/>
            </a:xfrm>
          </p:grpSpPr>
          <p:sp>
            <p:nvSpPr>
              <p:cNvPr id="31796" name="Rectangle 18"/>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1797" name="Text Box 19"/>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H</a:t>
                </a:r>
                <a:r>
                  <a:rPr lang="en-US" sz="1400" dirty="0">
                    <a:solidFill>
                      <a:schemeClr val="bg1"/>
                    </a:solidFill>
                  </a:rPr>
                  <a:t>	2</a:t>
                </a:r>
              </a:p>
              <a:p>
                <a:pPr>
                  <a:lnSpc>
                    <a:spcPct val="110000"/>
                  </a:lnSpc>
                  <a:tabLst>
                    <a:tab pos="180975" algn="ctr"/>
                    <a:tab pos="804863" algn="ctr"/>
                  </a:tabLst>
                </a:pPr>
                <a:r>
                  <a:rPr lang="en-US" sz="1400" dirty="0"/>
                  <a:t>	13	15</a:t>
                </a:r>
              </a:p>
              <a:p>
                <a:pPr>
                  <a:lnSpc>
                    <a:spcPct val="110000"/>
                  </a:lnSpc>
                  <a:tabLst>
                    <a:tab pos="180975" algn="ctr"/>
                    <a:tab pos="804863" algn="ctr"/>
                  </a:tabLst>
                </a:pPr>
                <a:r>
                  <a:rPr lang="en-US" sz="1400" dirty="0"/>
                  <a:t>	</a:t>
                </a:r>
              </a:p>
            </p:txBody>
          </p:sp>
          <p:sp>
            <p:nvSpPr>
              <p:cNvPr id="31798" name="Rectangle 20"/>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1799" name="Line 21"/>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1800" name="Line 22"/>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6" name="Group 23"/>
            <p:cNvGrpSpPr>
              <a:grpSpLocks/>
            </p:cNvGrpSpPr>
            <p:nvPr/>
          </p:nvGrpSpPr>
          <p:grpSpPr bwMode="auto">
            <a:xfrm>
              <a:off x="2686" y="2170"/>
              <a:ext cx="803" cy="506"/>
              <a:chOff x="1174" y="1476"/>
              <a:chExt cx="803" cy="506"/>
            </a:xfrm>
          </p:grpSpPr>
          <p:sp>
            <p:nvSpPr>
              <p:cNvPr id="31791" name="Rectangle 24"/>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1792" name="Text Box 25"/>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E</a:t>
                </a:r>
                <a:r>
                  <a:rPr lang="en-US" sz="1400" dirty="0">
                    <a:solidFill>
                      <a:schemeClr val="bg1"/>
                    </a:solidFill>
                  </a:rPr>
                  <a:t>	4</a:t>
                </a:r>
              </a:p>
              <a:p>
                <a:pPr>
                  <a:lnSpc>
                    <a:spcPct val="110000"/>
                  </a:lnSpc>
                  <a:tabLst>
                    <a:tab pos="180975" algn="ctr"/>
                    <a:tab pos="804863" algn="ctr"/>
                  </a:tabLst>
                </a:pPr>
                <a:r>
                  <a:rPr lang="en-US" sz="1400" dirty="0"/>
                  <a:t>	4	8</a:t>
                </a:r>
              </a:p>
              <a:p>
                <a:pPr>
                  <a:lnSpc>
                    <a:spcPct val="110000"/>
                  </a:lnSpc>
                  <a:tabLst>
                    <a:tab pos="180975" algn="ctr"/>
                    <a:tab pos="804863" algn="ctr"/>
                  </a:tabLst>
                </a:pPr>
                <a:r>
                  <a:rPr lang="en-US" sz="1400" dirty="0"/>
                  <a:t>	</a:t>
                </a:r>
              </a:p>
            </p:txBody>
          </p:sp>
          <p:sp>
            <p:nvSpPr>
              <p:cNvPr id="31793" name="Rectangle 26"/>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1794" name="Line 27"/>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1795" name="Line 28"/>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7" name="Group 29"/>
            <p:cNvGrpSpPr>
              <a:grpSpLocks/>
            </p:cNvGrpSpPr>
            <p:nvPr/>
          </p:nvGrpSpPr>
          <p:grpSpPr bwMode="auto">
            <a:xfrm>
              <a:off x="922" y="2880"/>
              <a:ext cx="803" cy="506"/>
              <a:chOff x="1174" y="1476"/>
              <a:chExt cx="803" cy="506"/>
            </a:xfrm>
          </p:grpSpPr>
          <p:sp>
            <p:nvSpPr>
              <p:cNvPr id="31786" name="Rectangle 30"/>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1787" name="Text Box 31"/>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B</a:t>
                </a:r>
                <a:r>
                  <a:rPr lang="en-US" sz="1400" dirty="0">
                    <a:solidFill>
                      <a:schemeClr val="bg1"/>
                    </a:solidFill>
                  </a:rPr>
                  <a:t>	3</a:t>
                </a:r>
              </a:p>
              <a:p>
                <a:pPr>
                  <a:lnSpc>
                    <a:spcPct val="110000"/>
                  </a:lnSpc>
                  <a:tabLst>
                    <a:tab pos="180975" algn="ctr"/>
                    <a:tab pos="804863" algn="ctr"/>
                  </a:tabLst>
                </a:pPr>
                <a:r>
                  <a:rPr lang="en-US" sz="1400" dirty="0"/>
                  <a:t>	0	3</a:t>
                </a:r>
              </a:p>
              <a:p>
                <a:pPr>
                  <a:lnSpc>
                    <a:spcPct val="110000"/>
                  </a:lnSpc>
                  <a:tabLst>
                    <a:tab pos="180975" algn="ctr"/>
                    <a:tab pos="804863" algn="ctr"/>
                  </a:tabLst>
                </a:pPr>
                <a:r>
                  <a:rPr lang="en-US" sz="1400" dirty="0"/>
                  <a:t>	</a:t>
                </a:r>
              </a:p>
            </p:txBody>
          </p:sp>
          <p:sp>
            <p:nvSpPr>
              <p:cNvPr id="31788" name="Rectangle 32"/>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1789" name="Line 33"/>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1790" name="Line 34"/>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8" name="Group 35"/>
            <p:cNvGrpSpPr>
              <a:grpSpLocks/>
            </p:cNvGrpSpPr>
            <p:nvPr/>
          </p:nvGrpSpPr>
          <p:grpSpPr bwMode="auto">
            <a:xfrm>
              <a:off x="2094" y="2880"/>
              <a:ext cx="803" cy="506"/>
              <a:chOff x="1174" y="1476"/>
              <a:chExt cx="803" cy="506"/>
            </a:xfrm>
          </p:grpSpPr>
          <p:sp>
            <p:nvSpPr>
              <p:cNvPr id="31781" name="Rectangle 36"/>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1782" name="Text Box 37"/>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D</a:t>
                </a:r>
                <a:r>
                  <a:rPr lang="en-US" sz="1400" dirty="0">
                    <a:solidFill>
                      <a:schemeClr val="bg1"/>
                    </a:solidFill>
                  </a:rPr>
                  <a:t>	4</a:t>
                </a:r>
              </a:p>
              <a:p>
                <a:pPr>
                  <a:lnSpc>
                    <a:spcPct val="110000"/>
                  </a:lnSpc>
                  <a:tabLst>
                    <a:tab pos="180975" algn="ctr"/>
                    <a:tab pos="804863" algn="ctr"/>
                  </a:tabLst>
                </a:pPr>
                <a:r>
                  <a:rPr lang="en-US" sz="1400" dirty="0"/>
                  <a:t>	3	7</a:t>
                </a:r>
              </a:p>
              <a:p>
                <a:pPr>
                  <a:lnSpc>
                    <a:spcPct val="110000"/>
                  </a:lnSpc>
                  <a:tabLst>
                    <a:tab pos="180975" algn="ctr"/>
                    <a:tab pos="804863" algn="ctr"/>
                  </a:tabLst>
                </a:pPr>
                <a:r>
                  <a:rPr lang="en-US" sz="1400" dirty="0"/>
                  <a:t>	</a:t>
                </a:r>
              </a:p>
            </p:txBody>
          </p:sp>
          <p:sp>
            <p:nvSpPr>
              <p:cNvPr id="31783" name="Rectangle 38"/>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1784" name="Line 39"/>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1785" name="Line 40"/>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9" name="Group 41"/>
            <p:cNvGrpSpPr>
              <a:grpSpLocks/>
            </p:cNvGrpSpPr>
            <p:nvPr/>
          </p:nvGrpSpPr>
          <p:grpSpPr bwMode="auto">
            <a:xfrm>
              <a:off x="3266" y="2880"/>
              <a:ext cx="803" cy="506"/>
              <a:chOff x="1174" y="1476"/>
              <a:chExt cx="803" cy="506"/>
            </a:xfrm>
          </p:grpSpPr>
          <p:sp>
            <p:nvSpPr>
              <p:cNvPr id="31776" name="Rectangle 42"/>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1777" name="Text Box 43"/>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G</a:t>
                </a:r>
                <a:r>
                  <a:rPr lang="en-US" sz="1400" dirty="0">
                    <a:solidFill>
                      <a:schemeClr val="bg1"/>
                    </a:solidFill>
                  </a:rPr>
                  <a:t>	5</a:t>
                </a:r>
              </a:p>
              <a:p>
                <a:pPr>
                  <a:lnSpc>
                    <a:spcPct val="110000"/>
                  </a:lnSpc>
                  <a:tabLst>
                    <a:tab pos="180975" algn="ctr"/>
                    <a:tab pos="804863" algn="ctr"/>
                  </a:tabLst>
                </a:pPr>
                <a:r>
                  <a:rPr lang="en-US" sz="1400" dirty="0"/>
                  <a:t>	8	13</a:t>
                </a:r>
              </a:p>
              <a:p>
                <a:pPr>
                  <a:lnSpc>
                    <a:spcPct val="110000"/>
                  </a:lnSpc>
                  <a:tabLst>
                    <a:tab pos="180975" algn="ctr"/>
                    <a:tab pos="804863" algn="ctr"/>
                  </a:tabLst>
                </a:pPr>
                <a:r>
                  <a:rPr lang="en-US" sz="1400" dirty="0"/>
                  <a:t>	</a:t>
                </a:r>
              </a:p>
            </p:txBody>
          </p:sp>
          <p:sp>
            <p:nvSpPr>
              <p:cNvPr id="31778" name="Rectangle 44"/>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1779" name="Line 45"/>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1780" name="Line 46"/>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10" name="Group 47"/>
            <p:cNvGrpSpPr>
              <a:grpSpLocks/>
            </p:cNvGrpSpPr>
            <p:nvPr/>
          </p:nvGrpSpPr>
          <p:grpSpPr bwMode="auto">
            <a:xfrm>
              <a:off x="3266" y="1460"/>
              <a:ext cx="803" cy="506"/>
              <a:chOff x="1174" y="1476"/>
              <a:chExt cx="803" cy="506"/>
            </a:xfrm>
          </p:grpSpPr>
          <p:sp>
            <p:nvSpPr>
              <p:cNvPr id="31771" name="Rectangle 48"/>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1772" name="Text Box 49"/>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F</a:t>
                </a:r>
                <a:r>
                  <a:rPr lang="en-US" sz="1400" dirty="0">
                    <a:solidFill>
                      <a:schemeClr val="bg1"/>
                    </a:solidFill>
                  </a:rPr>
                  <a:t>	3</a:t>
                </a:r>
              </a:p>
              <a:p>
                <a:pPr>
                  <a:lnSpc>
                    <a:spcPct val="110000"/>
                  </a:lnSpc>
                  <a:tabLst>
                    <a:tab pos="180975" algn="ctr"/>
                    <a:tab pos="804863" algn="ctr"/>
                  </a:tabLst>
                </a:pPr>
                <a:r>
                  <a:rPr lang="en-US" sz="1400" dirty="0"/>
                  <a:t>	4	7</a:t>
                </a:r>
              </a:p>
              <a:p>
                <a:pPr>
                  <a:lnSpc>
                    <a:spcPct val="110000"/>
                  </a:lnSpc>
                  <a:tabLst>
                    <a:tab pos="180975" algn="ctr"/>
                    <a:tab pos="804863" algn="ctr"/>
                  </a:tabLst>
                </a:pPr>
                <a:r>
                  <a:rPr lang="en-US" sz="1400" dirty="0"/>
                  <a:t>	</a:t>
                </a:r>
              </a:p>
            </p:txBody>
          </p:sp>
          <p:sp>
            <p:nvSpPr>
              <p:cNvPr id="31773" name="Rectangle 50"/>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1774" name="Line 51"/>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1775" name="Line 52"/>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sp>
          <p:nvSpPr>
            <p:cNvPr id="31758" name="Text Box 53"/>
            <p:cNvSpPr txBox="1">
              <a:spLocks noChangeArrowheads="1"/>
            </p:cNvSpPr>
            <p:nvPr/>
          </p:nvSpPr>
          <p:spPr bwMode="auto">
            <a:xfrm>
              <a:off x="446" y="2314"/>
              <a:ext cx="389" cy="210"/>
            </a:xfrm>
            <a:prstGeom prst="rect">
              <a:avLst/>
            </a:prstGeom>
            <a:solidFill>
              <a:schemeClr val="hlink"/>
            </a:solidFill>
            <a:ln w="28575">
              <a:solidFill>
                <a:schemeClr val="tx1"/>
              </a:solidFill>
              <a:miter lim="800000"/>
              <a:headEnd type="none" w="sm" len="med"/>
              <a:tailEnd type="none" w="sm" len="med"/>
            </a:ln>
          </p:spPr>
          <p:txBody>
            <a:bodyPr wrap="none">
              <a:spAutoFit/>
            </a:bodyPr>
            <a:lstStyle/>
            <a:p>
              <a:pPr algn="ctr"/>
              <a:r>
                <a:rPr lang="en-US" sz="1400"/>
                <a:t>Start</a:t>
              </a:r>
            </a:p>
          </p:txBody>
        </p:sp>
        <p:sp>
          <p:nvSpPr>
            <p:cNvPr id="31759" name="Text Box 54"/>
            <p:cNvSpPr txBox="1">
              <a:spLocks noChangeArrowheads="1"/>
            </p:cNvSpPr>
            <p:nvPr/>
          </p:nvSpPr>
          <p:spPr bwMode="auto">
            <a:xfrm>
              <a:off x="4870" y="2314"/>
              <a:ext cx="462" cy="210"/>
            </a:xfrm>
            <a:prstGeom prst="rect">
              <a:avLst/>
            </a:prstGeom>
            <a:solidFill>
              <a:schemeClr val="hlink"/>
            </a:solidFill>
            <a:ln w="28575">
              <a:solidFill>
                <a:schemeClr val="tx1"/>
              </a:solidFill>
              <a:miter lim="800000"/>
              <a:headEnd type="none" w="sm" len="med"/>
              <a:tailEnd type="none" w="sm" len="med"/>
            </a:ln>
          </p:spPr>
          <p:txBody>
            <a:bodyPr wrap="none">
              <a:spAutoFit/>
            </a:bodyPr>
            <a:lstStyle/>
            <a:p>
              <a:pPr algn="ctr"/>
              <a:r>
                <a:rPr lang="en-US" sz="1400"/>
                <a:t>Finish</a:t>
              </a:r>
            </a:p>
          </p:txBody>
        </p:sp>
        <p:sp>
          <p:nvSpPr>
            <p:cNvPr id="31760" name="Line 55"/>
            <p:cNvSpPr>
              <a:spLocks noChangeShapeType="1"/>
            </p:cNvSpPr>
            <p:nvPr/>
          </p:nvSpPr>
          <p:spPr bwMode="auto">
            <a:xfrm flipV="1">
              <a:off x="640" y="1944"/>
              <a:ext cx="280" cy="368"/>
            </a:xfrm>
            <a:prstGeom prst="line">
              <a:avLst/>
            </a:prstGeom>
            <a:noFill/>
            <a:ln w="38100">
              <a:solidFill>
                <a:schemeClr val="tx1"/>
              </a:solidFill>
              <a:round/>
              <a:headEnd type="none" w="sm" len="med"/>
              <a:tailEnd type="triangle" w="sm" len="med"/>
            </a:ln>
          </p:spPr>
          <p:txBody>
            <a:bodyPr/>
            <a:lstStyle/>
            <a:p>
              <a:endParaRPr lang="en-US"/>
            </a:p>
          </p:txBody>
        </p:sp>
        <p:sp>
          <p:nvSpPr>
            <p:cNvPr id="31761" name="Line 56"/>
            <p:cNvSpPr>
              <a:spLocks noChangeShapeType="1"/>
            </p:cNvSpPr>
            <p:nvPr/>
          </p:nvSpPr>
          <p:spPr bwMode="auto">
            <a:xfrm>
              <a:off x="632" y="2528"/>
              <a:ext cx="280" cy="368"/>
            </a:xfrm>
            <a:prstGeom prst="line">
              <a:avLst/>
            </a:prstGeom>
            <a:noFill/>
            <a:ln w="38100">
              <a:solidFill>
                <a:schemeClr val="tx1"/>
              </a:solidFill>
              <a:round/>
              <a:headEnd type="none" w="sm" len="med"/>
              <a:tailEnd type="triangle" w="sm" len="med"/>
            </a:ln>
          </p:spPr>
          <p:txBody>
            <a:bodyPr/>
            <a:lstStyle/>
            <a:p>
              <a:endParaRPr lang="en-US"/>
            </a:p>
          </p:txBody>
        </p:sp>
        <p:sp>
          <p:nvSpPr>
            <p:cNvPr id="31762" name="Line 57"/>
            <p:cNvSpPr>
              <a:spLocks noChangeShapeType="1"/>
            </p:cNvSpPr>
            <p:nvPr/>
          </p:nvSpPr>
          <p:spPr bwMode="auto">
            <a:xfrm>
              <a:off x="1720" y="1696"/>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31763" name="Line 58"/>
            <p:cNvSpPr>
              <a:spLocks noChangeShapeType="1"/>
            </p:cNvSpPr>
            <p:nvPr/>
          </p:nvSpPr>
          <p:spPr bwMode="auto">
            <a:xfrm>
              <a:off x="2896" y="1720"/>
              <a:ext cx="368" cy="0"/>
            </a:xfrm>
            <a:prstGeom prst="line">
              <a:avLst/>
            </a:prstGeom>
            <a:noFill/>
            <a:ln w="38100">
              <a:solidFill>
                <a:schemeClr val="tx1"/>
              </a:solidFill>
              <a:round/>
              <a:headEnd type="none" w="sm" len="med"/>
              <a:tailEnd type="triangle" w="sm" len="med"/>
            </a:ln>
          </p:spPr>
          <p:txBody>
            <a:bodyPr/>
            <a:lstStyle/>
            <a:p>
              <a:endParaRPr lang="en-US"/>
            </a:p>
          </p:txBody>
        </p:sp>
        <p:sp>
          <p:nvSpPr>
            <p:cNvPr id="31764" name="Line 59"/>
            <p:cNvSpPr>
              <a:spLocks noChangeShapeType="1"/>
            </p:cNvSpPr>
            <p:nvPr/>
          </p:nvSpPr>
          <p:spPr bwMode="auto">
            <a:xfrm>
              <a:off x="4656" y="2424"/>
              <a:ext cx="208" cy="0"/>
            </a:xfrm>
            <a:prstGeom prst="line">
              <a:avLst/>
            </a:prstGeom>
            <a:noFill/>
            <a:ln w="38100">
              <a:solidFill>
                <a:schemeClr val="tx1"/>
              </a:solidFill>
              <a:round/>
              <a:headEnd type="none" w="sm" len="med"/>
              <a:tailEnd type="triangle" w="sm" len="med"/>
            </a:ln>
          </p:spPr>
          <p:txBody>
            <a:bodyPr/>
            <a:lstStyle/>
            <a:p>
              <a:endParaRPr lang="en-US"/>
            </a:p>
          </p:txBody>
        </p:sp>
        <p:sp>
          <p:nvSpPr>
            <p:cNvPr id="31765" name="Line 60"/>
            <p:cNvSpPr>
              <a:spLocks noChangeShapeType="1"/>
            </p:cNvSpPr>
            <p:nvPr/>
          </p:nvSpPr>
          <p:spPr bwMode="auto">
            <a:xfrm>
              <a:off x="2888" y="3128"/>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31766" name="Line 61"/>
            <p:cNvSpPr>
              <a:spLocks noChangeShapeType="1"/>
            </p:cNvSpPr>
            <p:nvPr/>
          </p:nvSpPr>
          <p:spPr bwMode="auto">
            <a:xfrm>
              <a:off x="1728" y="3136"/>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31767" name="Line 62"/>
            <p:cNvSpPr>
              <a:spLocks noChangeShapeType="1"/>
            </p:cNvSpPr>
            <p:nvPr/>
          </p:nvSpPr>
          <p:spPr bwMode="auto">
            <a:xfrm>
              <a:off x="2696" y="1952"/>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31768" name="Line 63"/>
            <p:cNvSpPr>
              <a:spLocks noChangeShapeType="1"/>
            </p:cNvSpPr>
            <p:nvPr/>
          </p:nvSpPr>
          <p:spPr bwMode="auto">
            <a:xfrm>
              <a:off x="3280" y="2656"/>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31769" name="Line 64"/>
            <p:cNvSpPr>
              <a:spLocks noChangeShapeType="1"/>
            </p:cNvSpPr>
            <p:nvPr/>
          </p:nvSpPr>
          <p:spPr bwMode="auto">
            <a:xfrm>
              <a:off x="4064" y="1944"/>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31770" name="Line 65"/>
            <p:cNvSpPr>
              <a:spLocks noChangeShapeType="1"/>
            </p:cNvSpPr>
            <p:nvPr/>
          </p:nvSpPr>
          <p:spPr bwMode="auto">
            <a:xfrm flipV="1">
              <a:off x="3672" y="2656"/>
              <a:ext cx="184" cy="240"/>
            </a:xfrm>
            <a:prstGeom prst="line">
              <a:avLst/>
            </a:prstGeom>
            <a:noFill/>
            <a:ln w="38100">
              <a:solidFill>
                <a:schemeClr val="tx1"/>
              </a:solidFill>
              <a:round/>
              <a:headEnd type="none" w="sm" len="med"/>
              <a:tailEnd type="triangle" w="sm" len="med"/>
            </a:ln>
          </p:spPr>
          <p:txBody>
            <a:bodyPr/>
            <a:lstStyle/>
            <a:p>
              <a:endParaRPr lang="en-US"/>
            </a:p>
          </p:txBody>
        </p:sp>
      </p:gr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58723"/>
                                        </p:tgtEl>
                                        <p:attrNameLst>
                                          <p:attrName>style.visibility</p:attrName>
                                        </p:attrNameLst>
                                      </p:cBhvr>
                                      <p:to>
                                        <p:strVal val="visible"/>
                                      </p:to>
                                    </p:set>
                                    <p:animEffect transition="in" filter="strips(downRight)">
                                      <p:cBhvr>
                                        <p:cTn id="7" dur="1000"/>
                                        <p:tgtEl>
                                          <p:spTgt spid="158723"/>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How to Find the Critical Path</a:t>
            </a:r>
          </a:p>
        </p:txBody>
      </p:sp>
      <p:sp>
        <p:nvSpPr>
          <p:cNvPr id="154627" name="Rectangle 3"/>
          <p:cNvSpPr>
            <a:spLocks noGrp="1" noChangeArrowheads="1"/>
          </p:cNvSpPr>
          <p:nvPr>
            <p:ph type="body" idx="1"/>
          </p:nvPr>
        </p:nvSpPr>
        <p:spPr>
          <a:xfrm>
            <a:off x="685800" y="1701800"/>
            <a:ext cx="7772400" cy="698500"/>
          </a:xfrm>
        </p:spPr>
        <p:txBody>
          <a:bodyPr/>
          <a:lstStyle/>
          <a:p>
            <a:pPr eaLnBrk="1" hangingPunct="1"/>
            <a:r>
              <a:rPr lang="en-US" sz="2800" dirty="0" smtClean="0"/>
              <a:t>Latest times are computed as</a:t>
            </a:r>
          </a:p>
        </p:txBody>
      </p:sp>
      <p:sp>
        <p:nvSpPr>
          <p:cNvPr id="154628" name="Text Box 4"/>
          <p:cNvSpPr txBox="1">
            <a:spLocks noChangeArrowheads="1"/>
          </p:cNvSpPr>
          <p:nvPr/>
        </p:nvSpPr>
        <p:spPr bwMode="auto">
          <a:xfrm>
            <a:off x="457200" y="2278063"/>
            <a:ext cx="8305799" cy="707886"/>
          </a:xfrm>
          <a:prstGeom prst="rect">
            <a:avLst/>
          </a:prstGeom>
          <a:noFill/>
          <a:ln w="38100">
            <a:noFill/>
            <a:miter lim="800000"/>
            <a:headEnd type="none" w="sm" len="med"/>
            <a:tailEnd type="none" w="sm" len="med"/>
          </a:ln>
        </p:spPr>
        <p:txBody>
          <a:bodyPr wrap="square">
            <a:spAutoFit/>
          </a:bodyPr>
          <a:lstStyle/>
          <a:p>
            <a:pPr marL="2870200" indent="-2870200">
              <a:lnSpc>
                <a:spcPct val="90000"/>
              </a:lnSpc>
              <a:spcBef>
                <a:spcPct val="20000"/>
              </a:spcBef>
              <a:tabLst>
                <a:tab pos="2692400" algn="r"/>
                <a:tab pos="2781300" algn="l"/>
              </a:tabLst>
            </a:pPr>
            <a:r>
              <a:rPr lang="en-US" dirty="0"/>
              <a:t>	</a:t>
            </a:r>
            <a:r>
              <a:rPr lang="en-US" sz="2000" dirty="0">
                <a:solidFill>
                  <a:srgbClr val="FF0000"/>
                </a:solidFill>
              </a:rPr>
              <a:t>Latest start time =	Latest finish time </a:t>
            </a:r>
            <a:r>
              <a:rPr lang="en-US" sz="2000" dirty="0" smtClean="0">
                <a:solidFill>
                  <a:srgbClr val="FF0000"/>
                </a:solidFill>
                <a:cs typeface="Arial" charset="0"/>
              </a:rPr>
              <a:t>–</a:t>
            </a:r>
            <a:r>
              <a:rPr lang="en-US" sz="2000" dirty="0" smtClean="0">
                <a:solidFill>
                  <a:srgbClr val="FF0000"/>
                </a:solidFill>
              </a:rPr>
              <a:t> </a:t>
            </a:r>
            <a:r>
              <a:rPr lang="en-US" sz="2000" dirty="0">
                <a:solidFill>
                  <a:srgbClr val="FF0000"/>
                </a:solidFill>
              </a:rPr>
              <a:t>Expected activity </a:t>
            </a:r>
            <a:r>
              <a:rPr lang="en-US" sz="2000" dirty="0" smtClean="0">
                <a:solidFill>
                  <a:srgbClr val="FF0000"/>
                </a:solidFill>
              </a:rPr>
              <a:t>time</a:t>
            </a:r>
            <a:endParaRPr lang="en-US" sz="2000" dirty="0">
              <a:solidFill>
                <a:srgbClr val="FF0000"/>
              </a:solidFill>
            </a:endParaRPr>
          </a:p>
          <a:p>
            <a:pPr marL="2870200" indent="-2870200">
              <a:lnSpc>
                <a:spcPct val="90000"/>
              </a:lnSpc>
              <a:spcBef>
                <a:spcPct val="20000"/>
              </a:spcBef>
              <a:tabLst>
                <a:tab pos="2692400" algn="r"/>
                <a:tab pos="2781300" algn="l"/>
              </a:tabLst>
            </a:pPr>
            <a:r>
              <a:rPr lang="en-US" sz="2000" dirty="0">
                <a:solidFill>
                  <a:srgbClr val="FF0000"/>
                </a:solidFill>
              </a:rPr>
              <a:t>	</a:t>
            </a:r>
            <a:r>
              <a:rPr lang="en-US" sz="2000" dirty="0" smtClean="0">
                <a:solidFill>
                  <a:srgbClr val="FF0000"/>
                </a:solidFill>
              </a:rPr>
              <a:t>                                           </a:t>
            </a:r>
            <a:r>
              <a:rPr lang="en-US" sz="2000" b="1" dirty="0" smtClean="0">
                <a:solidFill>
                  <a:srgbClr val="FF0000"/>
                </a:solidFill>
              </a:rPr>
              <a:t>LS = LF </a:t>
            </a:r>
            <a:r>
              <a:rPr lang="en-US" sz="2000" b="1" dirty="0">
                <a:solidFill>
                  <a:srgbClr val="FF0000"/>
                </a:solidFill>
                <a:cs typeface="Arial" charset="0"/>
              </a:rPr>
              <a:t>–</a:t>
            </a:r>
            <a:r>
              <a:rPr lang="en-US" sz="2000" b="1" dirty="0">
                <a:solidFill>
                  <a:srgbClr val="FF0000"/>
                </a:solidFill>
              </a:rPr>
              <a:t> </a:t>
            </a:r>
            <a:r>
              <a:rPr lang="en-US" sz="2000" b="1" i="1" dirty="0">
                <a:solidFill>
                  <a:srgbClr val="FF0000"/>
                </a:solidFill>
                <a:latin typeface="Times New Roman" pitchFamily="18" charset="0"/>
              </a:rPr>
              <a:t>t</a:t>
            </a:r>
            <a:endParaRPr lang="en-US" sz="2000" b="1" dirty="0">
              <a:solidFill>
                <a:srgbClr val="FF0000"/>
              </a:solidFill>
            </a:endParaRPr>
          </a:p>
        </p:txBody>
      </p:sp>
      <p:sp>
        <p:nvSpPr>
          <p:cNvPr id="154629" name="Text Box 5"/>
          <p:cNvSpPr txBox="1">
            <a:spLocks noChangeArrowheads="1"/>
          </p:cNvSpPr>
          <p:nvPr/>
        </p:nvSpPr>
        <p:spPr bwMode="auto">
          <a:xfrm>
            <a:off x="585788" y="3656013"/>
            <a:ext cx="7970837" cy="984885"/>
          </a:xfrm>
          <a:prstGeom prst="rect">
            <a:avLst/>
          </a:prstGeom>
          <a:noFill/>
          <a:ln w="38100">
            <a:noFill/>
            <a:miter lim="800000"/>
            <a:headEnd type="none" w="sm" len="med"/>
            <a:tailEnd type="none" w="sm" len="med"/>
          </a:ln>
        </p:spPr>
        <p:txBody>
          <a:bodyPr>
            <a:spAutoFit/>
          </a:bodyPr>
          <a:lstStyle/>
          <a:p>
            <a:pPr>
              <a:lnSpc>
                <a:spcPct val="90000"/>
              </a:lnSpc>
              <a:spcBef>
                <a:spcPct val="20000"/>
              </a:spcBef>
              <a:tabLst>
                <a:tab pos="2781300" algn="r"/>
                <a:tab pos="2870200" algn="l"/>
              </a:tabLst>
            </a:pPr>
            <a:r>
              <a:rPr lang="en-US" dirty="0"/>
              <a:t>	</a:t>
            </a:r>
            <a:r>
              <a:rPr lang="en-US" sz="2000" dirty="0">
                <a:solidFill>
                  <a:srgbClr val="FF0000"/>
                </a:solidFill>
              </a:rPr>
              <a:t>Latest finish time =	Smallest of latest start times</a:t>
            </a:r>
            <a:br>
              <a:rPr lang="en-US" sz="2000" dirty="0">
                <a:solidFill>
                  <a:srgbClr val="FF0000"/>
                </a:solidFill>
              </a:rPr>
            </a:br>
            <a:r>
              <a:rPr lang="en-US" sz="2000" dirty="0">
                <a:solidFill>
                  <a:srgbClr val="FF0000"/>
                </a:solidFill>
              </a:rPr>
              <a:t>		for following activities</a:t>
            </a:r>
          </a:p>
          <a:p>
            <a:pPr>
              <a:lnSpc>
                <a:spcPct val="90000"/>
              </a:lnSpc>
              <a:spcBef>
                <a:spcPct val="20000"/>
              </a:spcBef>
              <a:tabLst>
                <a:tab pos="2781300" algn="r"/>
                <a:tab pos="2870200" algn="l"/>
              </a:tabLst>
            </a:pPr>
            <a:r>
              <a:rPr lang="en-US" sz="2000" dirty="0">
                <a:solidFill>
                  <a:srgbClr val="FF0000"/>
                </a:solidFill>
              </a:rPr>
              <a:t>	LF =	Smallest LS of following activities</a:t>
            </a:r>
          </a:p>
        </p:txBody>
      </p:sp>
      <p:sp>
        <p:nvSpPr>
          <p:cNvPr id="154630" name="Rectangle 6"/>
          <p:cNvSpPr>
            <a:spLocks noChangeArrowheads="1"/>
          </p:cNvSpPr>
          <p:nvPr/>
        </p:nvSpPr>
        <p:spPr bwMode="auto">
          <a:xfrm>
            <a:off x="685800" y="4991100"/>
            <a:ext cx="3289300" cy="469900"/>
          </a:xfrm>
          <a:prstGeom prst="rect">
            <a:avLst/>
          </a:prstGeom>
          <a:noFill/>
          <a:ln w="9525">
            <a:noFill/>
            <a:miter lim="800000"/>
            <a:headEnd/>
            <a:tailEnd/>
          </a:ln>
        </p:spPr>
        <p:txBody>
          <a:bodyPr/>
          <a:lstStyle/>
          <a:p>
            <a:pPr marL="342900" indent="-342900" eaLnBrk="1" hangingPunct="1">
              <a:lnSpc>
                <a:spcPct val="90000"/>
              </a:lnSpc>
              <a:spcBef>
                <a:spcPct val="20000"/>
              </a:spcBef>
              <a:buClr>
                <a:schemeClr val="accent2"/>
              </a:buClr>
              <a:buSzPct val="85000"/>
              <a:buFont typeface="Wingdings" pitchFamily="2" charset="2"/>
              <a:buChar char="n"/>
            </a:pPr>
            <a:r>
              <a:rPr lang="en-US" sz="2000" dirty="0"/>
              <a:t>For activity </a:t>
            </a:r>
            <a:r>
              <a:rPr lang="en-US" sz="2000" i="1" dirty="0"/>
              <a:t>H</a:t>
            </a:r>
          </a:p>
        </p:txBody>
      </p:sp>
      <p:sp>
        <p:nvSpPr>
          <p:cNvPr id="154631" name="Text Box 7"/>
          <p:cNvSpPr txBox="1">
            <a:spLocks noChangeArrowheads="1"/>
          </p:cNvSpPr>
          <p:nvPr/>
        </p:nvSpPr>
        <p:spPr bwMode="auto">
          <a:xfrm>
            <a:off x="2274888" y="5514975"/>
            <a:ext cx="3818674" cy="400110"/>
          </a:xfrm>
          <a:prstGeom prst="rect">
            <a:avLst/>
          </a:prstGeom>
          <a:noFill/>
          <a:ln w="38100">
            <a:noFill/>
            <a:miter lim="800000"/>
            <a:headEnd type="none" w="sm" len="med"/>
            <a:tailEnd type="none" w="sm" len="med"/>
          </a:ln>
        </p:spPr>
        <p:txBody>
          <a:bodyPr wrap="none">
            <a:spAutoFit/>
          </a:bodyPr>
          <a:lstStyle/>
          <a:p>
            <a:r>
              <a:rPr lang="en-US" sz="2000" dirty="0"/>
              <a:t>LS = LF – </a:t>
            </a:r>
            <a:r>
              <a:rPr lang="en-US" sz="2000" i="1" dirty="0">
                <a:latin typeface="Times New Roman" pitchFamily="18" charset="0"/>
              </a:rPr>
              <a:t>t</a:t>
            </a:r>
            <a:r>
              <a:rPr lang="en-US" sz="2000" dirty="0"/>
              <a:t> = 15 – 2 = 13 weeks</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54627"/>
                                        </p:tgtEl>
                                        <p:attrNameLst>
                                          <p:attrName>style.visibility</p:attrName>
                                        </p:attrNameLst>
                                      </p:cBhvr>
                                      <p:to>
                                        <p:strVal val="visible"/>
                                      </p:to>
                                    </p:set>
                                    <p:animEffect transition="in" filter="strips(downRight)">
                                      <p:cBhvr>
                                        <p:cTn id="7" dur="1000"/>
                                        <p:tgtEl>
                                          <p:spTgt spid="154627"/>
                                        </p:tgtEl>
                                      </p:cBhvr>
                                    </p:animEffect>
                                  </p:childTnLst>
                                </p:cTn>
                              </p:par>
                            </p:childTnLst>
                          </p:cTn>
                        </p:par>
                        <p:par>
                          <p:cTn id="8" fill="hold">
                            <p:stCondLst>
                              <p:cond delay="2000"/>
                            </p:stCondLst>
                            <p:childTnLst>
                              <p:par>
                                <p:cTn id="9" presetID="18" presetClass="entr" presetSubtype="6" fill="hold" grpId="0" nodeType="afterEffect">
                                  <p:stCondLst>
                                    <p:cond delay="1000"/>
                                  </p:stCondLst>
                                  <p:childTnLst>
                                    <p:set>
                                      <p:cBhvr>
                                        <p:cTn id="10" dur="1" fill="hold">
                                          <p:stCondLst>
                                            <p:cond delay="0"/>
                                          </p:stCondLst>
                                        </p:cTn>
                                        <p:tgtEl>
                                          <p:spTgt spid="154628"/>
                                        </p:tgtEl>
                                        <p:attrNameLst>
                                          <p:attrName>style.visibility</p:attrName>
                                        </p:attrNameLst>
                                      </p:cBhvr>
                                      <p:to>
                                        <p:strVal val="visible"/>
                                      </p:to>
                                    </p:set>
                                    <p:animEffect transition="in" filter="strips(downRight)">
                                      <p:cBhvr>
                                        <p:cTn id="11" dur="1000"/>
                                        <p:tgtEl>
                                          <p:spTgt spid="154628"/>
                                        </p:tgtEl>
                                      </p:cBhvr>
                                    </p:animEffect>
                                  </p:childTnLst>
                                </p:cTn>
                              </p:par>
                            </p:childTnLst>
                          </p:cTn>
                        </p:par>
                        <p:par>
                          <p:cTn id="12" fill="hold">
                            <p:stCondLst>
                              <p:cond delay="4000"/>
                            </p:stCondLst>
                            <p:childTnLst>
                              <p:par>
                                <p:cTn id="13" presetID="18" presetClass="entr" presetSubtype="6" fill="hold" grpId="0" nodeType="afterEffect">
                                  <p:stCondLst>
                                    <p:cond delay="1000"/>
                                  </p:stCondLst>
                                  <p:childTnLst>
                                    <p:set>
                                      <p:cBhvr>
                                        <p:cTn id="14" dur="1" fill="hold">
                                          <p:stCondLst>
                                            <p:cond delay="0"/>
                                          </p:stCondLst>
                                        </p:cTn>
                                        <p:tgtEl>
                                          <p:spTgt spid="154629"/>
                                        </p:tgtEl>
                                        <p:attrNameLst>
                                          <p:attrName>style.visibility</p:attrName>
                                        </p:attrNameLst>
                                      </p:cBhvr>
                                      <p:to>
                                        <p:strVal val="visible"/>
                                      </p:to>
                                    </p:set>
                                    <p:animEffect transition="in" filter="strips(downRight)">
                                      <p:cBhvr>
                                        <p:cTn id="15" dur="1000"/>
                                        <p:tgtEl>
                                          <p:spTgt spid="154629"/>
                                        </p:tgtEl>
                                      </p:cBhvr>
                                    </p:animEffect>
                                  </p:childTnLst>
                                </p:cTn>
                              </p:par>
                            </p:childTnLst>
                          </p:cTn>
                        </p:par>
                        <p:par>
                          <p:cTn id="16" fill="hold">
                            <p:stCondLst>
                              <p:cond delay="6000"/>
                            </p:stCondLst>
                            <p:childTnLst>
                              <p:par>
                                <p:cTn id="17" presetID="18" presetClass="entr" presetSubtype="6" fill="hold" grpId="0" nodeType="afterEffect">
                                  <p:stCondLst>
                                    <p:cond delay="1000"/>
                                  </p:stCondLst>
                                  <p:childTnLst>
                                    <p:set>
                                      <p:cBhvr>
                                        <p:cTn id="18" dur="1" fill="hold">
                                          <p:stCondLst>
                                            <p:cond delay="0"/>
                                          </p:stCondLst>
                                        </p:cTn>
                                        <p:tgtEl>
                                          <p:spTgt spid="154630"/>
                                        </p:tgtEl>
                                        <p:attrNameLst>
                                          <p:attrName>style.visibility</p:attrName>
                                        </p:attrNameLst>
                                      </p:cBhvr>
                                      <p:to>
                                        <p:strVal val="visible"/>
                                      </p:to>
                                    </p:set>
                                    <p:animEffect transition="in" filter="strips(downRight)">
                                      <p:cBhvr>
                                        <p:cTn id="19" dur="1000"/>
                                        <p:tgtEl>
                                          <p:spTgt spid="154630"/>
                                        </p:tgtEl>
                                      </p:cBhvr>
                                    </p:animEffect>
                                  </p:childTnLst>
                                </p:cTn>
                              </p:par>
                            </p:childTnLst>
                          </p:cTn>
                        </p:par>
                        <p:par>
                          <p:cTn id="20" fill="hold">
                            <p:stCondLst>
                              <p:cond delay="8000"/>
                            </p:stCondLst>
                            <p:childTnLst>
                              <p:par>
                                <p:cTn id="21" presetID="22" presetClass="entr" presetSubtype="8" fill="hold" grpId="0" nodeType="afterEffect">
                                  <p:stCondLst>
                                    <p:cond delay="1000"/>
                                  </p:stCondLst>
                                  <p:childTnLst>
                                    <p:set>
                                      <p:cBhvr>
                                        <p:cTn id="22" dur="1" fill="hold">
                                          <p:stCondLst>
                                            <p:cond delay="0"/>
                                          </p:stCondLst>
                                        </p:cTn>
                                        <p:tgtEl>
                                          <p:spTgt spid="154631"/>
                                        </p:tgtEl>
                                        <p:attrNameLst>
                                          <p:attrName>style.visibility</p:attrName>
                                        </p:attrNameLst>
                                      </p:cBhvr>
                                      <p:to>
                                        <p:strVal val="visible"/>
                                      </p:to>
                                    </p:set>
                                    <p:animEffect transition="in" filter="wipe(left)">
                                      <p:cBhvr>
                                        <p:cTn id="23" dur="1000"/>
                                        <p:tgtEl>
                                          <p:spTgt spid="154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7" grpId="0"/>
      <p:bldP spid="154628" grpId="0"/>
      <p:bldP spid="154629" grpId="0"/>
      <p:bldP spid="154630" grpId="0"/>
      <p:bldP spid="154631"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How to Find the Critical Path</a:t>
            </a:r>
          </a:p>
        </p:txBody>
      </p:sp>
      <p:sp>
        <p:nvSpPr>
          <p:cNvPr id="159747" name="Rectangle 3"/>
          <p:cNvSpPr>
            <a:spLocks noGrp="1" noChangeArrowheads="1"/>
          </p:cNvSpPr>
          <p:nvPr>
            <p:ph type="body" idx="1"/>
          </p:nvPr>
        </p:nvSpPr>
        <p:spPr>
          <a:xfrm>
            <a:off x="685800" y="1676400"/>
            <a:ext cx="7772400" cy="482600"/>
          </a:xfrm>
        </p:spPr>
        <p:txBody>
          <a:bodyPr/>
          <a:lstStyle/>
          <a:p>
            <a:pPr eaLnBrk="1" hangingPunct="1"/>
            <a:r>
              <a:rPr lang="en-US" sz="2400" dirty="0" smtClean="0"/>
              <a:t>LS and LF times</a:t>
            </a:r>
          </a:p>
        </p:txBody>
      </p:sp>
      <p:grpSp>
        <p:nvGrpSpPr>
          <p:cNvPr id="2" name="Group 4"/>
          <p:cNvGrpSpPr>
            <a:grpSpLocks/>
          </p:cNvGrpSpPr>
          <p:nvPr/>
        </p:nvGrpSpPr>
        <p:grpSpPr bwMode="auto">
          <a:xfrm>
            <a:off x="708025" y="2508250"/>
            <a:ext cx="7756525" cy="3057526"/>
            <a:chOff x="446" y="1460"/>
            <a:chExt cx="4886" cy="1926"/>
          </a:xfrm>
        </p:grpSpPr>
        <p:grpSp>
          <p:nvGrpSpPr>
            <p:cNvPr id="3" name="Group 5"/>
            <p:cNvGrpSpPr>
              <a:grpSpLocks/>
            </p:cNvGrpSpPr>
            <p:nvPr/>
          </p:nvGrpSpPr>
          <p:grpSpPr bwMode="auto">
            <a:xfrm>
              <a:off x="922" y="1460"/>
              <a:ext cx="803" cy="506"/>
              <a:chOff x="1174" y="1476"/>
              <a:chExt cx="803" cy="506"/>
            </a:xfrm>
          </p:grpSpPr>
          <p:sp>
            <p:nvSpPr>
              <p:cNvPr id="33854" name="Rectangle 6"/>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3855" name="Text Box 7"/>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A</a:t>
                </a:r>
                <a:r>
                  <a:rPr lang="en-US" sz="1400" dirty="0">
                    <a:solidFill>
                      <a:schemeClr val="bg1"/>
                    </a:solidFill>
                  </a:rPr>
                  <a:t>	2</a:t>
                </a:r>
              </a:p>
              <a:p>
                <a:pPr>
                  <a:lnSpc>
                    <a:spcPct val="110000"/>
                  </a:lnSpc>
                  <a:tabLst>
                    <a:tab pos="180975" algn="ctr"/>
                    <a:tab pos="804863" algn="ctr"/>
                  </a:tabLst>
                </a:pPr>
                <a:r>
                  <a:rPr lang="en-US" sz="1400" dirty="0"/>
                  <a:t>	0	2</a:t>
                </a:r>
              </a:p>
              <a:p>
                <a:pPr>
                  <a:lnSpc>
                    <a:spcPct val="110000"/>
                  </a:lnSpc>
                  <a:tabLst>
                    <a:tab pos="180975" algn="ctr"/>
                    <a:tab pos="804863" algn="ctr"/>
                  </a:tabLst>
                </a:pPr>
                <a:r>
                  <a:rPr lang="en-US" sz="1400" dirty="0"/>
                  <a:t>	0	2</a:t>
                </a:r>
              </a:p>
            </p:txBody>
          </p:sp>
          <p:sp>
            <p:nvSpPr>
              <p:cNvPr id="33856" name="Rectangle 8"/>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3857" name="Line 9"/>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3858" name="Line 10"/>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4" name="Group 11"/>
            <p:cNvGrpSpPr>
              <a:grpSpLocks/>
            </p:cNvGrpSpPr>
            <p:nvPr/>
          </p:nvGrpSpPr>
          <p:grpSpPr bwMode="auto">
            <a:xfrm>
              <a:off x="2094" y="1460"/>
              <a:ext cx="803" cy="506"/>
              <a:chOff x="1174" y="1476"/>
              <a:chExt cx="803" cy="506"/>
            </a:xfrm>
          </p:grpSpPr>
          <p:sp>
            <p:nvSpPr>
              <p:cNvPr id="33849" name="Rectangle 12"/>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3850" name="Text Box 13"/>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C</a:t>
                </a:r>
                <a:r>
                  <a:rPr lang="en-US" sz="1400" dirty="0">
                    <a:solidFill>
                      <a:schemeClr val="bg1"/>
                    </a:solidFill>
                  </a:rPr>
                  <a:t>	2</a:t>
                </a:r>
              </a:p>
              <a:p>
                <a:pPr>
                  <a:lnSpc>
                    <a:spcPct val="110000"/>
                  </a:lnSpc>
                  <a:tabLst>
                    <a:tab pos="180975" algn="ctr"/>
                    <a:tab pos="804863" algn="ctr"/>
                  </a:tabLst>
                </a:pPr>
                <a:r>
                  <a:rPr lang="en-US" sz="1400" dirty="0"/>
                  <a:t>	2	4</a:t>
                </a:r>
              </a:p>
              <a:p>
                <a:pPr>
                  <a:lnSpc>
                    <a:spcPct val="110000"/>
                  </a:lnSpc>
                  <a:tabLst>
                    <a:tab pos="180975" algn="ctr"/>
                    <a:tab pos="804863" algn="ctr"/>
                  </a:tabLst>
                </a:pPr>
                <a:r>
                  <a:rPr lang="en-US" sz="1400" dirty="0"/>
                  <a:t>	2	4</a:t>
                </a:r>
              </a:p>
            </p:txBody>
          </p:sp>
          <p:sp>
            <p:nvSpPr>
              <p:cNvPr id="33851" name="Rectangle 14"/>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3852" name="Line 15"/>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3853" name="Line 16"/>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5" name="Group 17"/>
            <p:cNvGrpSpPr>
              <a:grpSpLocks/>
            </p:cNvGrpSpPr>
            <p:nvPr/>
          </p:nvGrpSpPr>
          <p:grpSpPr bwMode="auto">
            <a:xfrm>
              <a:off x="3858" y="2170"/>
              <a:ext cx="803" cy="506"/>
              <a:chOff x="1174" y="1476"/>
              <a:chExt cx="803" cy="506"/>
            </a:xfrm>
          </p:grpSpPr>
          <p:sp>
            <p:nvSpPr>
              <p:cNvPr id="33844" name="Rectangle 18"/>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3845" name="Text Box 19"/>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H</a:t>
                </a:r>
                <a:r>
                  <a:rPr lang="en-US" sz="1400" dirty="0">
                    <a:solidFill>
                      <a:schemeClr val="bg1"/>
                    </a:solidFill>
                  </a:rPr>
                  <a:t>	2</a:t>
                </a:r>
              </a:p>
              <a:p>
                <a:pPr>
                  <a:lnSpc>
                    <a:spcPct val="110000"/>
                  </a:lnSpc>
                  <a:tabLst>
                    <a:tab pos="180975" algn="ctr"/>
                    <a:tab pos="804863" algn="ctr"/>
                  </a:tabLst>
                </a:pPr>
                <a:r>
                  <a:rPr lang="en-US" sz="1400" dirty="0"/>
                  <a:t>	13	15</a:t>
                </a:r>
              </a:p>
              <a:p>
                <a:pPr>
                  <a:lnSpc>
                    <a:spcPct val="110000"/>
                  </a:lnSpc>
                  <a:tabLst>
                    <a:tab pos="180975" algn="ctr"/>
                    <a:tab pos="804863" algn="ctr"/>
                  </a:tabLst>
                </a:pPr>
                <a:r>
                  <a:rPr lang="en-US" sz="1400" dirty="0"/>
                  <a:t>	13	15</a:t>
                </a:r>
              </a:p>
            </p:txBody>
          </p:sp>
          <p:sp>
            <p:nvSpPr>
              <p:cNvPr id="33846" name="Rectangle 20"/>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3847" name="Line 21"/>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3848" name="Line 22"/>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6" name="Group 23"/>
            <p:cNvGrpSpPr>
              <a:grpSpLocks/>
            </p:cNvGrpSpPr>
            <p:nvPr/>
          </p:nvGrpSpPr>
          <p:grpSpPr bwMode="auto">
            <a:xfrm>
              <a:off x="2686" y="2170"/>
              <a:ext cx="803" cy="506"/>
              <a:chOff x="1174" y="1476"/>
              <a:chExt cx="803" cy="506"/>
            </a:xfrm>
          </p:grpSpPr>
          <p:sp>
            <p:nvSpPr>
              <p:cNvPr id="33839" name="Rectangle 24"/>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3840" name="Text Box 25"/>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solidFill>
                      <a:schemeClr val="bg1"/>
                    </a:solidFill>
                  </a:rPr>
                  <a:t>	</a:t>
                </a:r>
                <a:r>
                  <a:rPr lang="en-US" sz="1400" i="1" dirty="0">
                    <a:solidFill>
                      <a:schemeClr val="bg1"/>
                    </a:solidFill>
                  </a:rPr>
                  <a:t>E</a:t>
                </a:r>
                <a:r>
                  <a:rPr lang="en-US" sz="1400" dirty="0">
                    <a:solidFill>
                      <a:schemeClr val="bg1"/>
                    </a:solidFill>
                  </a:rPr>
                  <a:t>	4</a:t>
                </a:r>
              </a:p>
              <a:p>
                <a:pPr>
                  <a:lnSpc>
                    <a:spcPct val="110000"/>
                  </a:lnSpc>
                  <a:tabLst>
                    <a:tab pos="180975" algn="ctr"/>
                    <a:tab pos="804863" algn="ctr"/>
                  </a:tabLst>
                </a:pPr>
                <a:r>
                  <a:rPr lang="en-US" sz="1400" dirty="0"/>
                  <a:t>	4	8</a:t>
                </a:r>
              </a:p>
              <a:p>
                <a:pPr>
                  <a:lnSpc>
                    <a:spcPct val="110000"/>
                  </a:lnSpc>
                  <a:tabLst>
                    <a:tab pos="180975" algn="ctr"/>
                    <a:tab pos="804863" algn="ctr"/>
                  </a:tabLst>
                </a:pPr>
                <a:r>
                  <a:rPr lang="en-US" sz="1400" dirty="0"/>
                  <a:t>	4	8</a:t>
                </a:r>
              </a:p>
            </p:txBody>
          </p:sp>
          <p:sp>
            <p:nvSpPr>
              <p:cNvPr id="33841" name="Rectangle 26"/>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3842" name="Line 27"/>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3843" name="Line 28"/>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7" name="Group 29"/>
            <p:cNvGrpSpPr>
              <a:grpSpLocks/>
            </p:cNvGrpSpPr>
            <p:nvPr/>
          </p:nvGrpSpPr>
          <p:grpSpPr bwMode="auto">
            <a:xfrm>
              <a:off x="922" y="2880"/>
              <a:ext cx="803" cy="506"/>
              <a:chOff x="1174" y="1476"/>
              <a:chExt cx="803" cy="506"/>
            </a:xfrm>
          </p:grpSpPr>
          <p:sp>
            <p:nvSpPr>
              <p:cNvPr id="33834" name="Rectangle 30"/>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3835" name="Text Box 31"/>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B</a:t>
                </a:r>
                <a:r>
                  <a:rPr lang="en-US" sz="1400" dirty="0">
                    <a:solidFill>
                      <a:schemeClr val="bg1"/>
                    </a:solidFill>
                  </a:rPr>
                  <a:t>	3</a:t>
                </a:r>
              </a:p>
              <a:p>
                <a:pPr>
                  <a:lnSpc>
                    <a:spcPct val="110000"/>
                  </a:lnSpc>
                  <a:tabLst>
                    <a:tab pos="180975" algn="ctr"/>
                    <a:tab pos="804863" algn="ctr"/>
                  </a:tabLst>
                </a:pPr>
                <a:r>
                  <a:rPr lang="en-US" sz="1400" dirty="0"/>
                  <a:t>	0	3</a:t>
                </a:r>
              </a:p>
              <a:p>
                <a:pPr>
                  <a:lnSpc>
                    <a:spcPct val="110000"/>
                  </a:lnSpc>
                  <a:tabLst>
                    <a:tab pos="180975" algn="ctr"/>
                    <a:tab pos="804863" algn="ctr"/>
                  </a:tabLst>
                </a:pPr>
                <a:r>
                  <a:rPr lang="en-US" sz="1400" dirty="0"/>
                  <a:t>	1	4</a:t>
                </a:r>
              </a:p>
            </p:txBody>
          </p:sp>
          <p:sp>
            <p:nvSpPr>
              <p:cNvPr id="33836" name="Rectangle 32"/>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3837" name="Line 33"/>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3838" name="Line 34"/>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8" name="Group 35"/>
            <p:cNvGrpSpPr>
              <a:grpSpLocks/>
            </p:cNvGrpSpPr>
            <p:nvPr/>
          </p:nvGrpSpPr>
          <p:grpSpPr bwMode="auto">
            <a:xfrm>
              <a:off x="2094" y="2880"/>
              <a:ext cx="803" cy="506"/>
              <a:chOff x="1174" y="1476"/>
              <a:chExt cx="803" cy="506"/>
            </a:xfrm>
          </p:grpSpPr>
          <p:sp>
            <p:nvSpPr>
              <p:cNvPr id="33829" name="Rectangle 36"/>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3830" name="Text Box 37"/>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D</a:t>
                </a:r>
                <a:r>
                  <a:rPr lang="en-US" sz="1400" dirty="0">
                    <a:solidFill>
                      <a:schemeClr val="bg1"/>
                    </a:solidFill>
                  </a:rPr>
                  <a:t>	4</a:t>
                </a:r>
              </a:p>
              <a:p>
                <a:pPr>
                  <a:lnSpc>
                    <a:spcPct val="110000"/>
                  </a:lnSpc>
                  <a:tabLst>
                    <a:tab pos="180975" algn="ctr"/>
                    <a:tab pos="804863" algn="ctr"/>
                  </a:tabLst>
                </a:pPr>
                <a:r>
                  <a:rPr lang="en-US" sz="1400" dirty="0"/>
                  <a:t>	3	7</a:t>
                </a:r>
              </a:p>
              <a:p>
                <a:pPr>
                  <a:lnSpc>
                    <a:spcPct val="110000"/>
                  </a:lnSpc>
                  <a:tabLst>
                    <a:tab pos="180975" algn="ctr"/>
                    <a:tab pos="804863" algn="ctr"/>
                  </a:tabLst>
                </a:pPr>
                <a:r>
                  <a:rPr lang="en-US" sz="1400" dirty="0"/>
                  <a:t>	4	8</a:t>
                </a:r>
              </a:p>
            </p:txBody>
          </p:sp>
          <p:sp>
            <p:nvSpPr>
              <p:cNvPr id="33831" name="Rectangle 38"/>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3832" name="Line 39"/>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3833" name="Line 40"/>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9" name="Group 41"/>
            <p:cNvGrpSpPr>
              <a:grpSpLocks/>
            </p:cNvGrpSpPr>
            <p:nvPr/>
          </p:nvGrpSpPr>
          <p:grpSpPr bwMode="auto">
            <a:xfrm>
              <a:off x="3266" y="2880"/>
              <a:ext cx="803" cy="506"/>
              <a:chOff x="1174" y="1476"/>
              <a:chExt cx="803" cy="506"/>
            </a:xfrm>
          </p:grpSpPr>
          <p:sp>
            <p:nvSpPr>
              <p:cNvPr id="33824" name="Rectangle 42"/>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3825" name="Text Box 43"/>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G</a:t>
                </a:r>
                <a:r>
                  <a:rPr lang="en-US" sz="1400" dirty="0">
                    <a:solidFill>
                      <a:schemeClr val="bg1"/>
                    </a:solidFill>
                  </a:rPr>
                  <a:t>	5</a:t>
                </a:r>
              </a:p>
              <a:p>
                <a:pPr>
                  <a:lnSpc>
                    <a:spcPct val="110000"/>
                  </a:lnSpc>
                  <a:tabLst>
                    <a:tab pos="180975" algn="ctr"/>
                    <a:tab pos="804863" algn="ctr"/>
                  </a:tabLst>
                </a:pPr>
                <a:r>
                  <a:rPr lang="en-US" sz="1400" dirty="0"/>
                  <a:t>	8	13</a:t>
                </a:r>
              </a:p>
              <a:p>
                <a:pPr>
                  <a:lnSpc>
                    <a:spcPct val="110000"/>
                  </a:lnSpc>
                  <a:tabLst>
                    <a:tab pos="180975" algn="ctr"/>
                    <a:tab pos="804863" algn="ctr"/>
                  </a:tabLst>
                </a:pPr>
                <a:r>
                  <a:rPr lang="en-US" sz="1400" dirty="0"/>
                  <a:t>	8	13</a:t>
                </a:r>
              </a:p>
            </p:txBody>
          </p:sp>
          <p:sp>
            <p:nvSpPr>
              <p:cNvPr id="33826" name="Rectangle 44"/>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3827" name="Line 45"/>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3828" name="Line 46"/>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grpSp>
          <p:nvGrpSpPr>
            <p:cNvPr id="10" name="Group 47"/>
            <p:cNvGrpSpPr>
              <a:grpSpLocks/>
            </p:cNvGrpSpPr>
            <p:nvPr/>
          </p:nvGrpSpPr>
          <p:grpSpPr bwMode="auto">
            <a:xfrm>
              <a:off x="3266" y="1460"/>
              <a:ext cx="803" cy="506"/>
              <a:chOff x="1174" y="1476"/>
              <a:chExt cx="803" cy="506"/>
            </a:xfrm>
          </p:grpSpPr>
          <p:sp>
            <p:nvSpPr>
              <p:cNvPr id="33819" name="Rectangle 48"/>
              <p:cNvSpPr>
                <a:spLocks noChangeArrowheads="1"/>
              </p:cNvSpPr>
              <p:nvPr/>
            </p:nvSpPr>
            <p:spPr bwMode="auto">
              <a:xfrm>
                <a:off x="1176" y="1501"/>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3820" name="Text Box 49"/>
              <p:cNvSpPr txBox="1">
                <a:spLocks noChangeArrowheads="1"/>
              </p:cNvSpPr>
              <p:nvPr/>
            </p:nvSpPr>
            <p:spPr bwMode="auto">
              <a:xfrm>
                <a:off x="1206" y="1476"/>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F</a:t>
                </a:r>
                <a:r>
                  <a:rPr lang="en-US" sz="1400" dirty="0">
                    <a:solidFill>
                      <a:schemeClr val="bg1"/>
                    </a:solidFill>
                  </a:rPr>
                  <a:t>	3</a:t>
                </a:r>
              </a:p>
              <a:p>
                <a:pPr>
                  <a:lnSpc>
                    <a:spcPct val="110000"/>
                  </a:lnSpc>
                  <a:tabLst>
                    <a:tab pos="180975" algn="ctr"/>
                    <a:tab pos="804863" algn="ctr"/>
                  </a:tabLst>
                </a:pPr>
                <a:r>
                  <a:rPr lang="en-US" sz="1400" dirty="0"/>
                  <a:t>	4	7</a:t>
                </a:r>
              </a:p>
              <a:p>
                <a:pPr>
                  <a:lnSpc>
                    <a:spcPct val="110000"/>
                  </a:lnSpc>
                  <a:tabLst>
                    <a:tab pos="180975" algn="ctr"/>
                    <a:tab pos="804863" algn="ctr"/>
                  </a:tabLst>
                </a:pPr>
                <a:r>
                  <a:rPr lang="en-US" sz="1400" dirty="0"/>
                  <a:t>	10	13</a:t>
                </a:r>
              </a:p>
            </p:txBody>
          </p:sp>
          <p:sp>
            <p:nvSpPr>
              <p:cNvPr id="33821" name="Rectangle 50"/>
              <p:cNvSpPr>
                <a:spLocks noChangeArrowheads="1"/>
              </p:cNvSpPr>
              <p:nvPr/>
            </p:nvSpPr>
            <p:spPr bwMode="auto">
              <a:xfrm>
                <a:off x="1176" y="1501"/>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3822" name="Line 51"/>
              <p:cNvSpPr>
                <a:spLocks noChangeShapeType="1"/>
              </p:cNvSpPr>
              <p:nvPr/>
            </p:nvSpPr>
            <p:spPr bwMode="auto">
              <a:xfrm>
                <a:off x="1174" y="1657"/>
                <a:ext cx="803" cy="0"/>
              </a:xfrm>
              <a:prstGeom prst="line">
                <a:avLst/>
              </a:prstGeom>
              <a:noFill/>
              <a:ln w="19050">
                <a:solidFill>
                  <a:schemeClr val="tx1"/>
                </a:solidFill>
                <a:round/>
                <a:headEnd type="none" w="sm" len="med"/>
                <a:tailEnd type="none" w="sm" len="med"/>
              </a:ln>
            </p:spPr>
            <p:txBody>
              <a:bodyPr/>
              <a:lstStyle/>
              <a:p>
                <a:endParaRPr lang="en-US"/>
              </a:p>
            </p:txBody>
          </p:sp>
          <p:sp>
            <p:nvSpPr>
              <p:cNvPr id="33823" name="Line 52"/>
              <p:cNvSpPr>
                <a:spLocks noChangeShapeType="1"/>
              </p:cNvSpPr>
              <p:nvPr/>
            </p:nvSpPr>
            <p:spPr bwMode="auto">
              <a:xfrm>
                <a:off x="1175" y="1802"/>
                <a:ext cx="800" cy="0"/>
              </a:xfrm>
              <a:prstGeom prst="line">
                <a:avLst/>
              </a:prstGeom>
              <a:noFill/>
              <a:ln w="19050">
                <a:solidFill>
                  <a:schemeClr val="tx1"/>
                </a:solidFill>
                <a:round/>
                <a:headEnd type="none" w="sm" len="med"/>
                <a:tailEnd type="none" w="sm" len="med"/>
              </a:ln>
            </p:spPr>
            <p:txBody>
              <a:bodyPr/>
              <a:lstStyle/>
              <a:p>
                <a:endParaRPr lang="en-US"/>
              </a:p>
            </p:txBody>
          </p:sp>
        </p:grpSp>
        <p:sp>
          <p:nvSpPr>
            <p:cNvPr id="33806" name="Text Box 53"/>
            <p:cNvSpPr txBox="1">
              <a:spLocks noChangeArrowheads="1"/>
            </p:cNvSpPr>
            <p:nvPr/>
          </p:nvSpPr>
          <p:spPr bwMode="auto">
            <a:xfrm>
              <a:off x="446" y="2314"/>
              <a:ext cx="389" cy="210"/>
            </a:xfrm>
            <a:prstGeom prst="rect">
              <a:avLst/>
            </a:prstGeom>
            <a:solidFill>
              <a:schemeClr val="hlink"/>
            </a:solidFill>
            <a:ln w="28575">
              <a:solidFill>
                <a:schemeClr val="tx1"/>
              </a:solidFill>
              <a:miter lim="800000"/>
              <a:headEnd type="none" w="sm" len="med"/>
              <a:tailEnd type="none" w="sm" len="med"/>
            </a:ln>
          </p:spPr>
          <p:txBody>
            <a:bodyPr wrap="none">
              <a:spAutoFit/>
            </a:bodyPr>
            <a:lstStyle/>
            <a:p>
              <a:pPr algn="ctr"/>
              <a:r>
                <a:rPr lang="en-US" sz="1400"/>
                <a:t>Start</a:t>
              </a:r>
            </a:p>
          </p:txBody>
        </p:sp>
        <p:sp>
          <p:nvSpPr>
            <p:cNvPr id="33807" name="Text Box 54"/>
            <p:cNvSpPr txBox="1">
              <a:spLocks noChangeArrowheads="1"/>
            </p:cNvSpPr>
            <p:nvPr/>
          </p:nvSpPr>
          <p:spPr bwMode="auto">
            <a:xfrm>
              <a:off x="4870" y="2314"/>
              <a:ext cx="462" cy="210"/>
            </a:xfrm>
            <a:prstGeom prst="rect">
              <a:avLst/>
            </a:prstGeom>
            <a:solidFill>
              <a:schemeClr val="hlink"/>
            </a:solidFill>
            <a:ln w="28575">
              <a:solidFill>
                <a:schemeClr val="tx1"/>
              </a:solidFill>
              <a:miter lim="800000"/>
              <a:headEnd type="none" w="sm" len="med"/>
              <a:tailEnd type="none" w="sm" len="med"/>
            </a:ln>
          </p:spPr>
          <p:txBody>
            <a:bodyPr wrap="none">
              <a:spAutoFit/>
            </a:bodyPr>
            <a:lstStyle/>
            <a:p>
              <a:pPr algn="ctr"/>
              <a:r>
                <a:rPr lang="en-US" sz="1400"/>
                <a:t>Finish</a:t>
              </a:r>
            </a:p>
          </p:txBody>
        </p:sp>
        <p:sp>
          <p:nvSpPr>
            <p:cNvPr id="33808" name="Line 55"/>
            <p:cNvSpPr>
              <a:spLocks noChangeShapeType="1"/>
            </p:cNvSpPr>
            <p:nvPr/>
          </p:nvSpPr>
          <p:spPr bwMode="auto">
            <a:xfrm flipV="1">
              <a:off x="640" y="1944"/>
              <a:ext cx="280" cy="368"/>
            </a:xfrm>
            <a:prstGeom prst="line">
              <a:avLst/>
            </a:prstGeom>
            <a:noFill/>
            <a:ln w="38100">
              <a:solidFill>
                <a:schemeClr val="tx1"/>
              </a:solidFill>
              <a:round/>
              <a:headEnd type="none" w="sm" len="med"/>
              <a:tailEnd type="triangle" w="sm" len="med"/>
            </a:ln>
          </p:spPr>
          <p:txBody>
            <a:bodyPr/>
            <a:lstStyle/>
            <a:p>
              <a:endParaRPr lang="en-US"/>
            </a:p>
          </p:txBody>
        </p:sp>
        <p:sp>
          <p:nvSpPr>
            <p:cNvPr id="33809" name="Line 56"/>
            <p:cNvSpPr>
              <a:spLocks noChangeShapeType="1"/>
            </p:cNvSpPr>
            <p:nvPr/>
          </p:nvSpPr>
          <p:spPr bwMode="auto">
            <a:xfrm>
              <a:off x="632" y="2528"/>
              <a:ext cx="280" cy="368"/>
            </a:xfrm>
            <a:prstGeom prst="line">
              <a:avLst/>
            </a:prstGeom>
            <a:noFill/>
            <a:ln w="38100">
              <a:solidFill>
                <a:schemeClr val="tx1"/>
              </a:solidFill>
              <a:round/>
              <a:headEnd type="none" w="sm" len="med"/>
              <a:tailEnd type="triangle" w="sm" len="med"/>
            </a:ln>
          </p:spPr>
          <p:txBody>
            <a:bodyPr/>
            <a:lstStyle/>
            <a:p>
              <a:endParaRPr lang="en-US"/>
            </a:p>
          </p:txBody>
        </p:sp>
        <p:sp>
          <p:nvSpPr>
            <p:cNvPr id="33810" name="Line 57"/>
            <p:cNvSpPr>
              <a:spLocks noChangeShapeType="1"/>
            </p:cNvSpPr>
            <p:nvPr/>
          </p:nvSpPr>
          <p:spPr bwMode="auto">
            <a:xfrm>
              <a:off x="1720" y="1696"/>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33811" name="Line 58"/>
            <p:cNvSpPr>
              <a:spLocks noChangeShapeType="1"/>
            </p:cNvSpPr>
            <p:nvPr/>
          </p:nvSpPr>
          <p:spPr bwMode="auto">
            <a:xfrm>
              <a:off x="2896" y="1720"/>
              <a:ext cx="368" cy="0"/>
            </a:xfrm>
            <a:prstGeom prst="line">
              <a:avLst/>
            </a:prstGeom>
            <a:noFill/>
            <a:ln w="38100">
              <a:solidFill>
                <a:schemeClr val="tx1"/>
              </a:solidFill>
              <a:round/>
              <a:headEnd type="none" w="sm" len="med"/>
              <a:tailEnd type="triangle" w="sm" len="med"/>
            </a:ln>
          </p:spPr>
          <p:txBody>
            <a:bodyPr/>
            <a:lstStyle/>
            <a:p>
              <a:endParaRPr lang="en-US"/>
            </a:p>
          </p:txBody>
        </p:sp>
        <p:sp>
          <p:nvSpPr>
            <p:cNvPr id="33812" name="Line 59"/>
            <p:cNvSpPr>
              <a:spLocks noChangeShapeType="1"/>
            </p:cNvSpPr>
            <p:nvPr/>
          </p:nvSpPr>
          <p:spPr bwMode="auto">
            <a:xfrm>
              <a:off x="4656" y="2424"/>
              <a:ext cx="208" cy="0"/>
            </a:xfrm>
            <a:prstGeom prst="line">
              <a:avLst/>
            </a:prstGeom>
            <a:noFill/>
            <a:ln w="38100">
              <a:solidFill>
                <a:schemeClr val="tx1"/>
              </a:solidFill>
              <a:round/>
              <a:headEnd type="none" w="sm" len="med"/>
              <a:tailEnd type="triangle" w="sm" len="med"/>
            </a:ln>
          </p:spPr>
          <p:txBody>
            <a:bodyPr/>
            <a:lstStyle/>
            <a:p>
              <a:endParaRPr lang="en-US"/>
            </a:p>
          </p:txBody>
        </p:sp>
        <p:sp>
          <p:nvSpPr>
            <p:cNvPr id="33813" name="Line 60"/>
            <p:cNvSpPr>
              <a:spLocks noChangeShapeType="1"/>
            </p:cNvSpPr>
            <p:nvPr/>
          </p:nvSpPr>
          <p:spPr bwMode="auto">
            <a:xfrm>
              <a:off x="2888" y="3128"/>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33814" name="Line 61"/>
            <p:cNvSpPr>
              <a:spLocks noChangeShapeType="1"/>
            </p:cNvSpPr>
            <p:nvPr/>
          </p:nvSpPr>
          <p:spPr bwMode="auto">
            <a:xfrm>
              <a:off x="1728" y="3136"/>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33815" name="Line 62"/>
            <p:cNvSpPr>
              <a:spLocks noChangeShapeType="1"/>
            </p:cNvSpPr>
            <p:nvPr/>
          </p:nvSpPr>
          <p:spPr bwMode="auto">
            <a:xfrm>
              <a:off x="2696" y="1952"/>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33816" name="Line 63"/>
            <p:cNvSpPr>
              <a:spLocks noChangeShapeType="1"/>
            </p:cNvSpPr>
            <p:nvPr/>
          </p:nvSpPr>
          <p:spPr bwMode="auto">
            <a:xfrm>
              <a:off x="3280" y="2656"/>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33817" name="Line 64"/>
            <p:cNvSpPr>
              <a:spLocks noChangeShapeType="1"/>
            </p:cNvSpPr>
            <p:nvPr/>
          </p:nvSpPr>
          <p:spPr bwMode="auto">
            <a:xfrm>
              <a:off x="4064" y="1944"/>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33818" name="Line 65"/>
            <p:cNvSpPr>
              <a:spLocks noChangeShapeType="1"/>
            </p:cNvSpPr>
            <p:nvPr/>
          </p:nvSpPr>
          <p:spPr bwMode="auto">
            <a:xfrm flipV="1">
              <a:off x="3672" y="2656"/>
              <a:ext cx="184" cy="240"/>
            </a:xfrm>
            <a:prstGeom prst="line">
              <a:avLst/>
            </a:prstGeom>
            <a:noFill/>
            <a:ln w="38100">
              <a:solidFill>
                <a:schemeClr val="tx1"/>
              </a:solidFill>
              <a:round/>
              <a:headEnd type="none" w="sm" len="med"/>
              <a:tailEnd type="triangle" w="sm" len="med"/>
            </a:ln>
          </p:spPr>
          <p:txBody>
            <a:bodyPr/>
            <a:lstStyle/>
            <a:p>
              <a:endParaRPr lang="en-US"/>
            </a:p>
          </p:txBody>
        </p:sp>
      </p:gr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59747"/>
                                        </p:tgtEl>
                                        <p:attrNameLst>
                                          <p:attrName>style.visibility</p:attrName>
                                        </p:attrNameLst>
                                      </p:cBhvr>
                                      <p:to>
                                        <p:strVal val="visible"/>
                                      </p:to>
                                    </p:set>
                                    <p:animEffect transition="in" filter="strips(downRight)">
                                      <p:cBhvr>
                                        <p:cTn id="7" dur="1000"/>
                                        <p:tgtEl>
                                          <p:spTgt spid="159747"/>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ctrTitle"/>
          </p:nvPr>
        </p:nvSpPr>
        <p:spPr/>
        <p:txBody>
          <a:bodyPr/>
          <a:lstStyle/>
          <a:p>
            <a:pPr eaLnBrk="1" hangingPunct="1"/>
            <a:r>
              <a:rPr lang="en-US" smtClean="0"/>
              <a:t>The Project Schedule and Budget</a:t>
            </a:r>
          </a:p>
        </p:txBody>
      </p:sp>
      <p:sp>
        <p:nvSpPr>
          <p:cNvPr id="5" name="Subtitle 4"/>
          <p:cNvSpPr>
            <a:spLocks noGrp="1"/>
          </p:cNvSpPr>
          <p:nvPr>
            <p:ph type="subTitle" idx="1"/>
          </p:nvPr>
        </p:nvSpPr>
        <p:spPr/>
        <p:txBody>
          <a:bodyPr/>
          <a:lstStyle/>
          <a:p>
            <a:pPr eaLnBrk="1" hangingPunct="1">
              <a:defRPr/>
            </a:pPr>
            <a:r>
              <a:rPr lang="en-US" dirty="0" smtClean="0"/>
              <a:t>Chapter 7</a:t>
            </a:r>
            <a:endParaRPr lang="en-US" dirty="0"/>
          </a:p>
        </p:txBody>
      </p:sp>
      <p:sp>
        <p:nvSpPr>
          <p:cNvPr id="4" name="Slide Number Placeholder 3"/>
          <p:cNvSpPr>
            <a:spLocks noGrp="1"/>
          </p:cNvSpPr>
          <p:nvPr>
            <p:ph type="sldNum" sz="quarter" idx="12"/>
          </p:nvPr>
        </p:nvSpPr>
        <p:spPr/>
        <p:txBody>
          <a:bodyPr/>
          <a:lstStyle/>
          <a:p>
            <a:pPr>
              <a:defRPr/>
            </a:pPr>
            <a:fld id="{EA0FCE27-F907-4DFD-9AF5-5D8EC8D4BE47}"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How to Find the Critical Path</a:t>
            </a:r>
          </a:p>
        </p:txBody>
      </p:sp>
      <p:sp>
        <p:nvSpPr>
          <p:cNvPr id="156675" name="Rectangle 3"/>
          <p:cNvSpPr>
            <a:spLocks noGrp="1" noChangeArrowheads="1"/>
          </p:cNvSpPr>
          <p:nvPr>
            <p:ph type="body" idx="1"/>
          </p:nvPr>
        </p:nvSpPr>
        <p:spPr>
          <a:xfrm>
            <a:off x="533400" y="1295400"/>
            <a:ext cx="8191500" cy="5067300"/>
          </a:xfrm>
        </p:spPr>
        <p:txBody>
          <a:bodyPr/>
          <a:lstStyle/>
          <a:p>
            <a:pPr eaLnBrk="1" hangingPunct="1">
              <a:defRPr/>
            </a:pPr>
            <a:r>
              <a:rPr lang="en-US" sz="2800" dirty="0" smtClean="0"/>
              <a:t>Once ES, LS, EF, and LF have been determined, it is a simple matter to find the amount of </a:t>
            </a:r>
            <a:r>
              <a:rPr lang="en-US" sz="2800" b="1" i="1" dirty="0" smtClean="0">
                <a:solidFill>
                  <a:schemeClr val="accent2"/>
                </a:solidFill>
              </a:rPr>
              <a:t>slack time</a:t>
            </a:r>
            <a:r>
              <a:rPr lang="en-US" sz="2800" b="1" dirty="0" smtClean="0"/>
              <a:t> </a:t>
            </a:r>
            <a:r>
              <a:rPr lang="en-US" sz="2800" dirty="0" smtClean="0"/>
              <a:t>that each activity has</a:t>
            </a:r>
          </a:p>
          <a:p>
            <a:pPr eaLnBrk="1" hangingPunct="1">
              <a:buFont typeface="Wingdings" pitchFamily="2" charset="2"/>
              <a:buNone/>
              <a:defRPr/>
            </a:pPr>
            <a:endParaRPr lang="en-US" sz="1050" dirty="0" smtClean="0"/>
          </a:p>
          <a:p>
            <a:pPr algn="ctr" eaLnBrk="1" hangingPunct="1">
              <a:buFont typeface="Wingdings" pitchFamily="2" charset="2"/>
              <a:buNone/>
              <a:defRPr/>
            </a:pPr>
            <a:r>
              <a:rPr lang="en-US" sz="2800" dirty="0" smtClean="0"/>
              <a:t>Slack = LS – ES,  or  Slack = LF – EF</a:t>
            </a:r>
          </a:p>
          <a:p>
            <a:pPr algn="ctr" eaLnBrk="1" hangingPunct="1">
              <a:buFont typeface="Wingdings" pitchFamily="2" charset="2"/>
              <a:buNone/>
              <a:defRPr/>
            </a:pPr>
            <a:endParaRPr lang="en-US" sz="1050" dirty="0" smtClean="0"/>
          </a:p>
          <a:p>
            <a:pPr eaLnBrk="1" hangingPunct="1">
              <a:defRPr/>
            </a:pPr>
            <a:r>
              <a:rPr lang="en-US" sz="2800" dirty="0" smtClean="0"/>
              <a:t>Activities </a:t>
            </a:r>
            <a:r>
              <a:rPr lang="en-US" sz="2800" i="1" dirty="0" smtClean="0"/>
              <a:t>A</a:t>
            </a:r>
            <a:r>
              <a:rPr lang="en-US" sz="2800" dirty="0" smtClean="0"/>
              <a:t>, </a:t>
            </a:r>
            <a:r>
              <a:rPr lang="en-US" sz="2800" i="1" dirty="0" smtClean="0"/>
              <a:t>C</a:t>
            </a:r>
            <a:r>
              <a:rPr lang="en-US" sz="2800" dirty="0" smtClean="0"/>
              <a:t>, </a:t>
            </a:r>
            <a:r>
              <a:rPr lang="en-US" sz="2800" i="1" dirty="0" smtClean="0"/>
              <a:t>E</a:t>
            </a:r>
            <a:r>
              <a:rPr lang="en-US" sz="2800" dirty="0" smtClean="0"/>
              <a:t>, </a:t>
            </a:r>
            <a:r>
              <a:rPr lang="en-US" sz="2800" i="1" dirty="0" smtClean="0"/>
              <a:t>G</a:t>
            </a:r>
            <a:r>
              <a:rPr lang="en-US" sz="2800" dirty="0" smtClean="0"/>
              <a:t>, and </a:t>
            </a:r>
            <a:r>
              <a:rPr lang="en-US" sz="2800" i="1" dirty="0" smtClean="0"/>
              <a:t>H</a:t>
            </a:r>
            <a:r>
              <a:rPr lang="en-US" sz="2800" dirty="0" smtClean="0"/>
              <a:t> have no slack time</a:t>
            </a:r>
          </a:p>
          <a:p>
            <a:pPr eaLnBrk="1" hangingPunct="1">
              <a:defRPr/>
            </a:pPr>
            <a:r>
              <a:rPr lang="en-US" sz="2800" dirty="0" smtClean="0"/>
              <a:t>These are called </a:t>
            </a:r>
            <a:r>
              <a:rPr lang="en-US" sz="2800" b="1" i="1" dirty="0" smtClean="0">
                <a:solidFill>
                  <a:schemeClr val="accent2"/>
                </a:solidFill>
              </a:rPr>
              <a:t>critical activities</a:t>
            </a:r>
            <a:r>
              <a:rPr lang="en-US" sz="2800" b="1" dirty="0" smtClean="0"/>
              <a:t> </a:t>
            </a:r>
            <a:r>
              <a:rPr lang="en-US" sz="2800" dirty="0" smtClean="0"/>
              <a:t>and they are said to be on the </a:t>
            </a:r>
            <a:r>
              <a:rPr lang="en-US" sz="2800" b="1" i="1" dirty="0" smtClean="0">
                <a:solidFill>
                  <a:schemeClr val="accent2"/>
                </a:solidFill>
              </a:rPr>
              <a:t>critical path</a:t>
            </a:r>
          </a:p>
          <a:p>
            <a:pPr eaLnBrk="1" hangingPunct="1">
              <a:defRPr/>
            </a:pPr>
            <a:r>
              <a:rPr lang="en-US" sz="2800" dirty="0" smtClean="0"/>
              <a:t>The total project completion time is 15 weeks</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56675"/>
                                        </p:tgtEl>
                                        <p:attrNameLst>
                                          <p:attrName>style.visibility</p:attrName>
                                        </p:attrNameLst>
                                      </p:cBhvr>
                                      <p:to>
                                        <p:strVal val="visible"/>
                                      </p:to>
                                    </p:set>
                                    <p:animEffect transition="in" filter="strips(downRight)">
                                      <p:cBhvr>
                                        <p:cTn id="7" dur="1000"/>
                                        <p:tgtEl>
                                          <p:spTgt spid="156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5"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How to Find the Critical Path</a:t>
            </a:r>
          </a:p>
        </p:txBody>
      </p:sp>
      <p:sp>
        <p:nvSpPr>
          <p:cNvPr id="160771" name="Rectangle 3"/>
          <p:cNvSpPr>
            <a:spLocks noGrp="1" noChangeArrowheads="1"/>
          </p:cNvSpPr>
          <p:nvPr>
            <p:ph type="body" idx="1"/>
          </p:nvPr>
        </p:nvSpPr>
        <p:spPr>
          <a:xfrm>
            <a:off x="685800" y="1511300"/>
            <a:ext cx="7772400" cy="508000"/>
          </a:xfrm>
        </p:spPr>
        <p:txBody>
          <a:bodyPr/>
          <a:lstStyle/>
          <a:p>
            <a:pPr eaLnBrk="1" hangingPunct="1"/>
            <a:r>
              <a:rPr lang="en-US" sz="2400" dirty="0" smtClean="0"/>
              <a:t>Schedule and slack times</a:t>
            </a:r>
          </a:p>
        </p:txBody>
      </p:sp>
      <p:graphicFrame>
        <p:nvGraphicFramePr>
          <p:cNvPr id="161125" name="Group 357"/>
          <p:cNvGraphicFramePr>
            <a:graphicFrameLocks noGrp="1"/>
          </p:cNvGraphicFramePr>
          <p:nvPr/>
        </p:nvGraphicFramePr>
        <p:xfrm>
          <a:off x="622300" y="2324100"/>
          <a:ext cx="7874000" cy="3575816"/>
        </p:xfrm>
        <a:graphic>
          <a:graphicData uri="http://schemas.openxmlformats.org/drawingml/2006/table">
            <a:tbl>
              <a:tblPr/>
              <a:tblGrid>
                <a:gridCol w="1125538"/>
                <a:gridCol w="1123950"/>
                <a:gridCol w="1125537"/>
                <a:gridCol w="1123950"/>
                <a:gridCol w="1125538"/>
                <a:gridCol w="1123950"/>
                <a:gridCol w="1125537"/>
              </a:tblGrid>
              <a:tr h="45085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ACTIVITY</a:t>
                      </a:r>
                    </a:p>
                  </a:txBody>
                  <a:tcPr anchor="b" horzOverflow="overflow">
                    <a:lnL cap="flat">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EARLIEST START, </a:t>
                      </a:r>
                      <a:br>
                        <a:rPr kumimoji="0" lang="en-US" sz="1400" b="1" i="0" u="none" strike="noStrike" cap="none" normalizeH="0" baseline="0" smtClean="0">
                          <a:ln>
                            <a:noFill/>
                          </a:ln>
                          <a:solidFill>
                            <a:schemeClr val="bg1"/>
                          </a:solidFill>
                          <a:effectLst/>
                          <a:latin typeface="Arial" charset="0"/>
                          <a:ea typeface="ＭＳ Ｐゴシック" pitchFamily="34" charset="-128"/>
                        </a:rPr>
                      </a:br>
                      <a:r>
                        <a:rPr kumimoji="0" lang="en-US" sz="1400" b="1" i="0" u="none" strike="noStrike" cap="none" normalizeH="0" baseline="0" smtClean="0">
                          <a:ln>
                            <a:noFill/>
                          </a:ln>
                          <a:solidFill>
                            <a:schemeClr val="bg1"/>
                          </a:solidFill>
                          <a:effectLst/>
                          <a:latin typeface="Arial" charset="0"/>
                          <a:ea typeface="ＭＳ Ｐゴシック" pitchFamily="34" charset="-128"/>
                        </a:rPr>
                        <a:t>ES</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EARLIEST FINISH, </a:t>
                      </a:r>
                      <a:br>
                        <a:rPr kumimoji="0" lang="en-US" sz="1400" b="1" i="0" u="none" strike="noStrike" cap="none" normalizeH="0" baseline="0" smtClean="0">
                          <a:ln>
                            <a:noFill/>
                          </a:ln>
                          <a:solidFill>
                            <a:schemeClr val="bg1"/>
                          </a:solidFill>
                          <a:effectLst/>
                          <a:latin typeface="Arial" charset="0"/>
                          <a:ea typeface="ＭＳ Ｐゴシック" pitchFamily="34" charset="-128"/>
                        </a:rPr>
                      </a:br>
                      <a:r>
                        <a:rPr kumimoji="0" lang="en-US" sz="1400" b="1" i="0" u="none" strike="noStrike" cap="none" normalizeH="0" baseline="0" smtClean="0">
                          <a:ln>
                            <a:noFill/>
                          </a:ln>
                          <a:solidFill>
                            <a:schemeClr val="bg1"/>
                          </a:solidFill>
                          <a:effectLst/>
                          <a:latin typeface="Arial" charset="0"/>
                          <a:ea typeface="ＭＳ Ｐゴシック" pitchFamily="34" charset="-128"/>
                        </a:rPr>
                        <a:t>EF</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LATEST START, </a:t>
                      </a:r>
                      <a:br>
                        <a:rPr kumimoji="0" lang="en-US" sz="1400" b="1" i="0" u="none" strike="noStrike" cap="none" normalizeH="0" baseline="0" smtClean="0">
                          <a:ln>
                            <a:noFill/>
                          </a:ln>
                          <a:solidFill>
                            <a:schemeClr val="bg1"/>
                          </a:solidFill>
                          <a:effectLst/>
                          <a:latin typeface="Arial" charset="0"/>
                          <a:ea typeface="ＭＳ Ｐゴシック" pitchFamily="34" charset="-128"/>
                        </a:rPr>
                      </a:br>
                      <a:r>
                        <a:rPr kumimoji="0" lang="en-US" sz="1400" b="1" i="0" u="none" strike="noStrike" cap="none" normalizeH="0" baseline="0" smtClean="0">
                          <a:ln>
                            <a:noFill/>
                          </a:ln>
                          <a:solidFill>
                            <a:schemeClr val="bg1"/>
                          </a:solidFill>
                          <a:effectLst/>
                          <a:latin typeface="Arial" charset="0"/>
                          <a:ea typeface="ＭＳ Ｐゴシック" pitchFamily="34" charset="-128"/>
                        </a:rPr>
                        <a:t>LS</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LATEST FINISH, </a:t>
                      </a:r>
                      <a:br>
                        <a:rPr kumimoji="0" lang="en-US" sz="1400" b="1" i="0" u="none" strike="noStrike" cap="none" normalizeH="0" baseline="0" smtClean="0">
                          <a:ln>
                            <a:noFill/>
                          </a:ln>
                          <a:solidFill>
                            <a:schemeClr val="bg1"/>
                          </a:solidFill>
                          <a:effectLst/>
                          <a:latin typeface="Arial" charset="0"/>
                          <a:ea typeface="ＭＳ Ｐゴシック" pitchFamily="34" charset="-128"/>
                        </a:rPr>
                      </a:br>
                      <a:r>
                        <a:rPr kumimoji="0" lang="en-US" sz="1400" b="1" i="0" u="none" strike="noStrike" cap="none" normalizeH="0" baseline="0" smtClean="0">
                          <a:ln>
                            <a:noFill/>
                          </a:ln>
                          <a:solidFill>
                            <a:schemeClr val="bg1"/>
                          </a:solidFill>
                          <a:effectLst/>
                          <a:latin typeface="Arial" charset="0"/>
                          <a:ea typeface="ＭＳ Ｐゴシック" pitchFamily="34" charset="-128"/>
                        </a:rPr>
                        <a:t>LF</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SLACK, </a:t>
                      </a:r>
                      <a:br>
                        <a:rPr kumimoji="0" lang="en-US" sz="1400" b="1" i="0" u="none" strike="noStrike" cap="none" normalizeH="0" baseline="0" smtClean="0">
                          <a:ln>
                            <a:noFill/>
                          </a:ln>
                          <a:solidFill>
                            <a:schemeClr val="bg1"/>
                          </a:solidFill>
                          <a:effectLst/>
                          <a:latin typeface="Arial" charset="0"/>
                          <a:ea typeface="ＭＳ Ｐゴシック" pitchFamily="34" charset="-128"/>
                        </a:rPr>
                      </a:br>
                      <a:r>
                        <a:rPr kumimoji="0" lang="en-US" sz="1400" b="1" i="0" u="none" strike="noStrike" cap="none" normalizeH="0" baseline="0" smtClean="0">
                          <a:ln>
                            <a:noFill/>
                          </a:ln>
                          <a:solidFill>
                            <a:schemeClr val="bg1"/>
                          </a:solidFill>
                          <a:effectLst/>
                          <a:latin typeface="Arial" charset="0"/>
                          <a:ea typeface="ＭＳ Ｐゴシック" pitchFamily="34" charset="-128"/>
                        </a:rPr>
                        <a:t>LS – ES</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ON CRITICAL PATH?</a:t>
                      </a:r>
                    </a:p>
                  </a:txBody>
                  <a:tcPr anchor="b" horzOverflow="overflow">
                    <a:lnL>
                      <a:noFill/>
                    </a:lnL>
                    <a:lnR cap="flat">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A</a:t>
                      </a:r>
                    </a:p>
                  </a:txBody>
                  <a:tcPr horzOverflow="overflow">
                    <a:lnL cap="flat">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horzOverflow="overflow">
                    <a:lnL>
                      <a:noFill/>
                    </a:lnL>
                    <a:lnR cap="flat">
                      <a:noFill/>
                    </a:lnR>
                    <a:lnT w="28575" cap="flat" cmpd="sng" algn="ctr">
                      <a:solidFill>
                        <a:schemeClr val="tx1"/>
                      </a:solidFill>
                      <a:prstDash val="solid"/>
                      <a:round/>
                      <a:headEnd type="none" w="sm" len="med"/>
                      <a:tailEnd type="none" w="sm" len="med"/>
                    </a:lnT>
                    <a:lnB>
                      <a:noFill/>
                    </a:lnB>
                    <a:lnTlToBr>
                      <a:noFill/>
                    </a:lnTlToBr>
                    <a:lnBlToTr>
                      <a:noFill/>
                    </a:lnBlToTr>
                    <a:no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B</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No</a:t>
                      </a:r>
                    </a:p>
                  </a:txBody>
                  <a:tcPr horzOverflow="overflow">
                    <a:lnL>
                      <a:noFill/>
                    </a:lnL>
                    <a:lnR cap="flat">
                      <a:noFill/>
                    </a:lnR>
                    <a:lnT>
                      <a:noFill/>
                    </a:lnT>
                    <a:lnB>
                      <a:noFill/>
                    </a:lnB>
                    <a:lnTlToBr>
                      <a:noFill/>
                    </a:lnTlToBr>
                    <a:lnBlToTr>
                      <a:noFill/>
                    </a:lnBlToTr>
                    <a:no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C</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horzOverflow="overflow">
                    <a:lnL>
                      <a:noFill/>
                    </a:lnL>
                    <a:lnR cap="flat">
                      <a:noFill/>
                    </a:lnR>
                    <a:lnT>
                      <a:noFill/>
                    </a:lnT>
                    <a:lnB>
                      <a:noFill/>
                    </a:lnB>
                    <a:lnTlToBr>
                      <a:noFill/>
                    </a:lnTlToBr>
                    <a:lnBlToTr>
                      <a:noFill/>
                    </a:lnBlToTr>
                    <a:no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D</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7</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No</a:t>
                      </a:r>
                    </a:p>
                  </a:txBody>
                  <a:tcPr horzOverflow="overflow">
                    <a:lnL>
                      <a:noFill/>
                    </a:lnL>
                    <a:lnR cap="flat">
                      <a:noFill/>
                    </a:lnR>
                    <a:lnT>
                      <a:noFill/>
                    </a:lnT>
                    <a:lnB>
                      <a:noFill/>
                    </a:lnB>
                    <a:lnTlToBr>
                      <a:noFill/>
                    </a:lnTlToBr>
                    <a:lnBlToTr>
                      <a:noFill/>
                    </a:lnBlToTr>
                    <a:no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E</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horzOverflow="overflow">
                    <a:lnL>
                      <a:noFill/>
                    </a:lnL>
                    <a:lnR cap="flat">
                      <a:noFill/>
                    </a:lnR>
                    <a:lnT>
                      <a:noFill/>
                    </a:lnT>
                    <a:lnB>
                      <a:noFill/>
                    </a:lnB>
                    <a:lnTlToBr>
                      <a:noFill/>
                    </a:lnTlToBr>
                    <a:lnBlToTr>
                      <a:noFill/>
                    </a:lnBlToTr>
                    <a:no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F</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7</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6</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No</a:t>
                      </a:r>
                    </a:p>
                  </a:txBody>
                  <a:tcPr horzOverflow="overflow">
                    <a:lnL>
                      <a:noFill/>
                    </a:lnL>
                    <a:lnR cap="flat">
                      <a:noFill/>
                    </a:lnR>
                    <a:lnT>
                      <a:noFill/>
                    </a:lnT>
                    <a:lnB>
                      <a:noFill/>
                    </a:lnB>
                    <a:lnTlToBr>
                      <a:noFill/>
                    </a:lnTlToBr>
                    <a:lnBlToTr>
                      <a:noFill/>
                    </a:lnBlToTr>
                    <a:no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G</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horzOverflow="overflow">
                    <a:lnL>
                      <a:noFill/>
                    </a:lnL>
                    <a:lnR cap="flat">
                      <a:noFill/>
                    </a:lnR>
                    <a:lnT>
                      <a:noFill/>
                    </a:lnT>
                    <a:lnB>
                      <a:noFill/>
                    </a:lnB>
                    <a:lnTlToBr>
                      <a:noFill/>
                    </a:lnTlToBr>
                    <a:lnBlToTr>
                      <a:noFill/>
                    </a:lnBlToTr>
                    <a:no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H</a:t>
                      </a:r>
                    </a:p>
                  </a:txBody>
                  <a:tcPr horzOverflow="overflow">
                    <a:lnL cap="flat">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15</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15</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horzOverflow="overflow">
                    <a:lnL>
                      <a:noFill/>
                    </a:lnL>
                    <a:lnR cap="flat">
                      <a:noFill/>
                    </a:lnR>
                    <a:lnT>
                      <a:noFill/>
                    </a:lnT>
                    <a:lnB w="28575" cap="flat" cmpd="sng" algn="ctr">
                      <a:solidFill>
                        <a:schemeClr val="tx1"/>
                      </a:solidFill>
                      <a:prstDash val="solid"/>
                      <a:round/>
                      <a:headEnd type="none" w="sm" len="med"/>
                      <a:tailEnd type="none" w="sm" len="med"/>
                    </a:lnB>
                    <a:lnTlToBr>
                      <a:noFill/>
                    </a:lnTlToBr>
                    <a:lnBlToTr>
                      <a:noFill/>
                    </a:lnBlToTr>
                    <a:noFill/>
                  </a:tcPr>
                </a:tc>
              </a:tr>
            </a:tbl>
          </a:graphicData>
        </a:graphic>
      </p:graphicFrame>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60771"/>
                                        </p:tgtEl>
                                        <p:attrNameLst>
                                          <p:attrName>style.visibility</p:attrName>
                                        </p:attrNameLst>
                                      </p:cBhvr>
                                      <p:to>
                                        <p:strVal val="visible"/>
                                      </p:to>
                                    </p:set>
                                    <p:animEffect transition="in" filter="strips(downRight)">
                                      <p:cBhvr>
                                        <p:cTn id="7" dur="1000"/>
                                        <p:tgtEl>
                                          <p:spTgt spid="160771"/>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161125"/>
                                        </p:tgtEl>
                                        <p:attrNameLst>
                                          <p:attrName>style.visibility</p:attrName>
                                        </p:attrNameLst>
                                      </p:cBhvr>
                                      <p:to>
                                        <p:strVal val="visible"/>
                                      </p:to>
                                    </p:set>
                                    <p:animEffect transition="in" filter="strips(downRight)">
                                      <p:cBhvr>
                                        <p:cTn id="11" dur="1000"/>
                                        <p:tgtEl>
                                          <p:spTgt spid="161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1" grpId="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dirty="0" smtClean="0"/>
              <a:t>How to Find the Critical Path</a:t>
            </a:r>
          </a:p>
        </p:txBody>
      </p:sp>
      <p:sp>
        <p:nvSpPr>
          <p:cNvPr id="162819" name="Rectangle 3"/>
          <p:cNvSpPr>
            <a:spLocks noGrp="1" noChangeArrowheads="1"/>
          </p:cNvSpPr>
          <p:nvPr>
            <p:ph type="body" idx="1"/>
          </p:nvPr>
        </p:nvSpPr>
        <p:spPr>
          <a:xfrm>
            <a:off x="685800" y="1676400"/>
            <a:ext cx="7772400" cy="482600"/>
          </a:xfrm>
        </p:spPr>
        <p:txBody>
          <a:bodyPr/>
          <a:lstStyle/>
          <a:p>
            <a:pPr eaLnBrk="1" hangingPunct="1"/>
            <a:r>
              <a:rPr lang="en-US" sz="2400" dirty="0" smtClean="0"/>
              <a:t>Critical path</a:t>
            </a:r>
          </a:p>
        </p:txBody>
      </p:sp>
      <p:grpSp>
        <p:nvGrpSpPr>
          <p:cNvPr id="2" name="Group 67"/>
          <p:cNvGrpSpPr>
            <a:grpSpLocks/>
          </p:cNvGrpSpPr>
          <p:nvPr/>
        </p:nvGrpSpPr>
        <p:grpSpPr bwMode="auto">
          <a:xfrm>
            <a:off x="708025" y="2508250"/>
            <a:ext cx="7756525" cy="3057526"/>
            <a:chOff x="446" y="1580"/>
            <a:chExt cx="4886" cy="1926"/>
          </a:xfrm>
        </p:grpSpPr>
        <p:sp>
          <p:nvSpPr>
            <p:cNvPr id="36870" name="Rectangle 6"/>
            <p:cNvSpPr>
              <a:spLocks noChangeArrowheads="1"/>
            </p:cNvSpPr>
            <p:nvPr/>
          </p:nvSpPr>
          <p:spPr bwMode="auto">
            <a:xfrm>
              <a:off x="924" y="1605"/>
              <a:ext cx="801" cy="462"/>
            </a:xfrm>
            <a:prstGeom prst="rect">
              <a:avLst/>
            </a:prstGeom>
            <a:solidFill>
              <a:schemeClr val="accent1"/>
            </a:solidFill>
            <a:ln w="19050">
              <a:noFill/>
              <a:miter lim="800000"/>
              <a:headEnd type="none" w="sm" len="med"/>
              <a:tailEnd type="none" w="sm" len="med"/>
            </a:ln>
          </p:spPr>
          <p:txBody>
            <a:bodyPr wrap="none" anchor="ctr"/>
            <a:lstStyle/>
            <a:p>
              <a:endParaRPr lang="en-US"/>
            </a:p>
          </p:txBody>
        </p:sp>
        <p:sp>
          <p:nvSpPr>
            <p:cNvPr id="36871" name="Text Box 7"/>
            <p:cNvSpPr txBox="1">
              <a:spLocks noChangeArrowheads="1"/>
            </p:cNvSpPr>
            <p:nvPr/>
          </p:nvSpPr>
          <p:spPr bwMode="auto">
            <a:xfrm>
              <a:off x="954" y="1580"/>
              <a:ext cx="714" cy="499"/>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A</a:t>
              </a:r>
              <a:r>
                <a:rPr lang="en-US" sz="1400" dirty="0">
                  <a:solidFill>
                    <a:schemeClr val="bg1"/>
                  </a:solidFill>
                </a:rPr>
                <a:t>	2</a:t>
              </a:r>
            </a:p>
            <a:p>
              <a:pPr>
                <a:lnSpc>
                  <a:spcPct val="110000"/>
                </a:lnSpc>
                <a:tabLst>
                  <a:tab pos="180975" algn="ctr"/>
                  <a:tab pos="804863" algn="ctr"/>
                </a:tabLst>
              </a:pPr>
              <a:r>
                <a:rPr lang="en-US" sz="1400" dirty="0">
                  <a:solidFill>
                    <a:schemeClr val="bg1"/>
                  </a:solidFill>
                </a:rPr>
                <a:t>	0	2</a:t>
              </a:r>
            </a:p>
            <a:p>
              <a:pPr>
                <a:lnSpc>
                  <a:spcPct val="110000"/>
                </a:lnSpc>
                <a:tabLst>
                  <a:tab pos="180975" algn="ctr"/>
                  <a:tab pos="804863" algn="ctr"/>
                </a:tabLst>
              </a:pPr>
              <a:r>
                <a:rPr lang="en-US" sz="1400" dirty="0">
                  <a:solidFill>
                    <a:schemeClr val="bg1"/>
                  </a:solidFill>
                </a:rPr>
                <a:t>	0	2</a:t>
              </a:r>
            </a:p>
          </p:txBody>
        </p:sp>
        <p:sp>
          <p:nvSpPr>
            <p:cNvPr id="36872" name="Rectangle 8"/>
            <p:cNvSpPr>
              <a:spLocks noChangeArrowheads="1"/>
            </p:cNvSpPr>
            <p:nvPr/>
          </p:nvSpPr>
          <p:spPr bwMode="auto">
            <a:xfrm>
              <a:off x="924" y="1605"/>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6873" name="Line 9"/>
            <p:cNvSpPr>
              <a:spLocks noChangeShapeType="1"/>
            </p:cNvSpPr>
            <p:nvPr/>
          </p:nvSpPr>
          <p:spPr bwMode="auto">
            <a:xfrm>
              <a:off x="922" y="1761"/>
              <a:ext cx="803" cy="0"/>
            </a:xfrm>
            <a:prstGeom prst="line">
              <a:avLst/>
            </a:prstGeom>
            <a:noFill/>
            <a:ln w="19050">
              <a:solidFill>
                <a:schemeClr val="tx1"/>
              </a:solidFill>
              <a:round/>
              <a:headEnd type="none" w="sm" len="med"/>
              <a:tailEnd type="none" w="sm" len="med"/>
            </a:ln>
          </p:spPr>
          <p:txBody>
            <a:bodyPr/>
            <a:lstStyle/>
            <a:p>
              <a:endParaRPr lang="en-US"/>
            </a:p>
          </p:txBody>
        </p:sp>
        <p:sp>
          <p:nvSpPr>
            <p:cNvPr id="36874" name="Line 10"/>
            <p:cNvSpPr>
              <a:spLocks noChangeShapeType="1"/>
            </p:cNvSpPr>
            <p:nvPr/>
          </p:nvSpPr>
          <p:spPr bwMode="auto">
            <a:xfrm>
              <a:off x="923" y="1906"/>
              <a:ext cx="800" cy="0"/>
            </a:xfrm>
            <a:prstGeom prst="line">
              <a:avLst/>
            </a:prstGeom>
            <a:noFill/>
            <a:ln w="19050">
              <a:solidFill>
                <a:schemeClr val="tx1"/>
              </a:solidFill>
              <a:round/>
              <a:headEnd type="none" w="sm" len="med"/>
              <a:tailEnd type="none" w="sm" len="med"/>
            </a:ln>
          </p:spPr>
          <p:txBody>
            <a:bodyPr/>
            <a:lstStyle/>
            <a:p>
              <a:endParaRPr lang="en-US"/>
            </a:p>
          </p:txBody>
        </p:sp>
        <p:sp>
          <p:nvSpPr>
            <p:cNvPr id="36875" name="Rectangle 12"/>
            <p:cNvSpPr>
              <a:spLocks noChangeArrowheads="1"/>
            </p:cNvSpPr>
            <p:nvPr/>
          </p:nvSpPr>
          <p:spPr bwMode="auto">
            <a:xfrm>
              <a:off x="2096" y="1605"/>
              <a:ext cx="801" cy="462"/>
            </a:xfrm>
            <a:prstGeom prst="rect">
              <a:avLst/>
            </a:prstGeom>
            <a:solidFill>
              <a:schemeClr val="accent1"/>
            </a:solidFill>
            <a:ln w="19050">
              <a:noFill/>
              <a:miter lim="800000"/>
              <a:headEnd type="none" w="sm" len="med"/>
              <a:tailEnd type="none" w="sm" len="med"/>
            </a:ln>
          </p:spPr>
          <p:txBody>
            <a:bodyPr wrap="none" anchor="ctr"/>
            <a:lstStyle/>
            <a:p>
              <a:endParaRPr lang="en-US"/>
            </a:p>
          </p:txBody>
        </p:sp>
        <p:sp>
          <p:nvSpPr>
            <p:cNvPr id="36876" name="Text Box 13"/>
            <p:cNvSpPr txBox="1">
              <a:spLocks noChangeArrowheads="1"/>
            </p:cNvSpPr>
            <p:nvPr/>
          </p:nvSpPr>
          <p:spPr bwMode="auto">
            <a:xfrm>
              <a:off x="2126" y="1580"/>
              <a:ext cx="714" cy="499"/>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solidFill>
                    <a:schemeClr val="bg1"/>
                  </a:solidFill>
                </a:rPr>
                <a:t>	</a:t>
              </a:r>
              <a:r>
                <a:rPr lang="en-US" sz="1400" i="1" dirty="0">
                  <a:solidFill>
                    <a:schemeClr val="bg1"/>
                  </a:solidFill>
                </a:rPr>
                <a:t>C</a:t>
              </a:r>
              <a:r>
                <a:rPr lang="en-US" sz="1400" dirty="0">
                  <a:solidFill>
                    <a:schemeClr val="bg1"/>
                  </a:solidFill>
                </a:rPr>
                <a:t>	2</a:t>
              </a:r>
            </a:p>
            <a:p>
              <a:pPr>
                <a:lnSpc>
                  <a:spcPct val="110000"/>
                </a:lnSpc>
                <a:tabLst>
                  <a:tab pos="180975" algn="ctr"/>
                  <a:tab pos="804863" algn="ctr"/>
                </a:tabLst>
              </a:pPr>
              <a:r>
                <a:rPr lang="en-US" sz="1400" dirty="0">
                  <a:solidFill>
                    <a:schemeClr val="bg1"/>
                  </a:solidFill>
                </a:rPr>
                <a:t>	2	4</a:t>
              </a:r>
            </a:p>
            <a:p>
              <a:pPr>
                <a:lnSpc>
                  <a:spcPct val="110000"/>
                </a:lnSpc>
                <a:tabLst>
                  <a:tab pos="180975" algn="ctr"/>
                  <a:tab pos="804863" algn="ctr"/>
                </a:tabLst>
              </a:pPr>
              <a:r>
                <a:rPr lang="en-US" sz="1400" dirty="0">
                  <a:solidFill>
                    <a:schemeClr val="bg1"/>
                  </a:solidFill>
                </a:rPr>
                <a:t>	2	4</a:t>
              </a:r>
            </a:p>
          </p:txBody>
        </p:sp>
        <p:sp>
          <p:nvSpPr>
            <p:cNvPr id="36877" name="Rectangle 14"/>
            <p:cNvSpPr>
              <a:spLocks noChangeArrowheads="1"/>
            </p:cNvSpPr>
            <p:nvPr/>
          </p:nvSpPr>
          <p:spPr bwMode="auto">
            <a:xfrm>
              <a:off x="2096" y="1605"/>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6878" name="Line 15"/>
            <p:cNvSpPr>
              <a:spLocks noChangeShapeType="1"/>
            </p:cNvSpPr>
            <p:nvPr/>
          </p:nvSpPr>
          <p:spPr bwMode="auto">
            <a:xfrm>
              <a:off x="2094" y="1761"/>
              <a:ext cx="803" cy="0"/>
            </a:xfrm>
            <a:prstGeom prst="line">
              <a:avLst/>
            </a:prstGeom>
            <a:noFill/>
            <a:ln w="19050">
              <a:solidFill>
                <a:schemeClr val="tx1"/>
              </a:solidFill>
              <a:round/>
              <a:headEnd type="none" w="sm" len="med"/>
              <a:tailEnd type="none" w="sm" len="med"/>
            </a:ln>
          </p:spPr>
          <p:txBody>
            <a:bodyPr/>
            <a:lstStyle/>
            <a:p>
              <a:endParaRPr lang="en-US"/>
            </a:p>
          </p:txBody>
        </p:sp>
        <p:sp>
          <p:nvSpPr>
            <p:cNvPr id="36879" name="Line 16"/>
            <p:cNvSpPr>
              <a:spLocks noChangeShapeType="1"/>
            </p:cNvSpPr>
            <p:nvPr/>
          </p:nvSpPr>
          <p:spPr bwMode="auto">
            <a:xfrm>
              <a:off x="2095" y="1906"/>
              <a:ext cx="800" cy="0"/>
            </a:xfrm>
            <a:prstGeom prst="line">
              <a:avLst/>
            </a:prstGeom>
            <a:noFill/>
            <a:ln w="19050">
              <a:solidFill>
                <a:schemeClr val="tx1"/>
              </a:solidFill>
              <a:round/>
              <a:headEnd type="none" w="sm" len="med"/>
              <a:tailEnd type="none" w="sm" len="med"/>
            </a:ln>
          </p:spPr>
          <p:txBody>
            <a:bodyPr/>
            <a:lstStyle/>
            <a:p>
              <a:endParaRPr lang="en-US"/>
            </a:p>
          </p:txBody>
        </p:sp>
        <p:sp>
          <p:nvSpPr>
            <p:cNvPr id="36880" name="Rectangle 18"/>
            <p:cNvSpPr>
              <a:spLocks noChangeArrowheads="1"/>
            </p:cNvSpPr>
            <p:nvPr/>
          </p:nvSpPr>
          <p:spPr bwMode="auto">
            <a:xfrm>
              <a:off x="3860" y="2315"/>
              <a:ext cx="801" cy="465"/>
            </a:xfrm>
            <a:prstGeom prst="rect">
              <a:avLst/>
            </a:prstGeom>
            <a:solidFill>
              <a:schemeClr val="accent1"/>
            </a:solidFill>
            <a:ln w="19050">
              <a:noFill/>
              <a:miter lim="800000"/>
              <a:headEnd type="none" w="sm" len="med"/>
              <a:tailEnd type="none" w="sm" len="med"/>
            </a:ln>
          </p:spPr>
          <p:txBody>
            <a:bodyPr wrap="none" anchor="ctr"/>
            <a:lstStyle/>
            <a:p>
              <a:endParaRPr lang="en-US"/>
            </a:p>
          </p:txBody>
        </p:sp>
        <p:sp>
          <p:nvSpPr>
            <p:cNvPr id="36881" name="Text Box 19"/>
            <p:cNvSpPr txBox="1">
              <a:spLocks noChangeArrowheads="1"/>
            </p:cNvSpPr>
            <p:nvPr/>
          </p:nvSpPr>
          <p:spPr bwMode="auto">
            <a:xfrm>
              <a:off x="3890" y="2290"/>
              <a:ext cx="714" cy="499"/>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H</a:t>
              </a:r>
              <a:r>
                <a:rPr lang="en-US" sz="1400" dirty="0">
                  <a:solidFill>
                    <a:schemeClr val="bg1"/>
                  </a:solidFill>
                </a:rPr>
                <a:t>	2</a:t>
              </a:r>
            </a:p>
            <a:p>
              <a:pPr>
                <a:lnSpc>
                  <a:spcPct val="110000"/>
                </a:lnSpc>
                <a:tabLst>
                  <a:tab pos="180975" algn="ctr"/>
                  <a:tab pos="804863" algn="ctr"/>
                </a:tabLst>
              </a:pPr>
              <a:r>
                <a:rPr lang="en-US" sz="1400" dirty="0">
                  <a:solidFill>
                    <a:schemeClr val="bg1"/>
                  </a:solidFill>
                </a:rPr>
                <a:t>	13	15</a:t>
              </a:r>
            </a:p>
            <a:p>
              <a:pPr>
                <a:lnSpc>
                  <a:spcPct val="110000"/>
                </a:lnSpc>
                <a:tabLst>
                  <a:tab pos="180975" algn="ctr"/>
                  <a:tab pos="804863" algn="ctr"/>
                </a:tabLst>
              </a:pPr>
              <a:r>
                <a:rPr lang="en-US" sz="1400" dirty="0">
                  <a:solidFill>
                    <a:schemeClr val="bg1"/>
                  </a:solidFill>
                </a:rPr>
                <a:t>	13	15</a:t>
              </a:r>
            </a:p>
          </p:txBody>
        </p:sp>
        <p:sp>
          <p:nvSpPr>
            <p:cNvPr id="36882" name="Rectangle 20"/>
            <p:cNvSpPr>
              <a:spLocks noChangeArrowheads="1"/>
            </p:cNvSpPr>
            <p:nvPr/>
          </p:nvSpPr>
          <p:spPr bwMode="auto">
            <a:xfrm>
              <a:off x="3860" y="2315"/>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6883" name="Line 21"/>
            <p:cNvSpPr>
              <a:spLocks noChangeShapeType="1"/>
            </p:cNvSpPr>
            <p:nvPr/>
          </p:nvSpPr>
          <p:spPr bwMode="auto">
            <a:xfrm>
              <a:off x="3858" y="2471"/>
              <a:ext cx="803" cy="0"/>
            </a:xfrm>
            <a:prstGeom prst="line">
              <a:avLst/>
            </a:prstGeom>
            <a:noFill/>
            <a:ln w="19050">
              <a:solidFill>
                <a:schemeClr val="tx1"/>
              </a:solidFill>
              <a:round/>
              <a:headEnd type="none" w="sm" len="med"/>
              <a:tailEnd type="none" w="sm" len="med"/>
            </a:ln>
          </p:spPr>
          <p:txBody>
            <a:bodyPr/>
            <a:lstStyle/>
            <a:p>
              <a:endParaRPr lang="en-US"/>
            </a:p>
          </p:txBody>
        </p:sp>
        <p:sp>
          <p:nvSpPr>
            <p:cNvPr id="36884" name="Line 22"/>
            <p:cNvSpPr>
              <a:spLocks noChangeShapeType="1"/>
            </p:cNvSpPr>
            <p:nvPr/>
          </p:nvSpPr>
          <p:spPr bwMode="auto">
            <a:xfrm>
              <a:off x="3859" y="2616"/>
              <a:ext cx="800" cy="0"/>
            </a:xfrm>
            <a:prstGeom prst="line">
              <a:avLst/>
            </a:prstGeom>
            <a:noFill/>
            <a:ln w="19050">
              <a:solidFill>
                <a:schemeClr val="tx1"/>
              </a:solidFill>
              <a:round/>
              <a:headEnd type="none" w="sm" len="med"/>
              <a:tailEnd type="none" w="sm" len="med"/>
            </a:ln>
          </p:spPr>
          <p:txBody>
            <a:bodyPr/>
            <a:lstStyle/>
            <a:p>
              <a:endParaRPr lang="en-US"/>
            </a:p>
          </p:txBody>
        </p:sp>
        <p:sp>
          <p:nvSpPr>
            <p:cNvPr id="36885" name="Rectangle 24"/>
            <p:cNvSpPr>
              <a:spLocks noChangeArrowheads="1"/>
            </p:cNvSpPr>
            <p:nvPr/>
          </p:nvSpPr>
          <p:spPr bwMode="auto">
            <a:xfrm>
              <a:off x="2688" y="2315"/>
              <a:ext cx="801" cy="465"/>
            </a:xfrm>
            <a:prstGeom prst="rect">
              <a:avLst/>
            </a:prstGeom>
            <a:solidFill>
              <a:schemeClr val="accent1"/>
            </a:solidFill>
            <a:ln w="19050">
              <a:noFill/>
              <a:miter lim="800000"/>
              <a:headEnd type="none" w="sm" len="med"/>
              <a:tailEnd type="none" w="sm" len="med"/>
            </a:ln>
          </p:spPr>
          <p:txBody>
            <a:bodyPr wrap="none" anchor="ctr"/>
            <a:lstStyle/>
            <a:p>
              <a:endParaRPr lang="en-US"/>
            </a:p>
          </p:txBody>
        </p:sp>
        <p:sp>
          <p:nvSpPr>
            <p:cNvPr id="36886" name="Text Box 25"/>
            <p:cNvSpPr txBox="1">
              <a:spLocks noChangeArrowheads="1"/>
            </p:cNvSpPr>
            <p:nvPr/>
          </p:nvSpPr>
          <p:spPr bwMode="auto">
            <a:xfrm>
              <a:off x="2718" y="2290"/>
              <a:ext cx="714" cy="499"/>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E</a:t>
              </a:r>
              <a:r>
                <a:rPr lang="en-US" sz="1400" dirty="0">
                  <a:solidFill>
                    <a:schemeClr val="bg1"/>
                  </a:solidFill>
                </a:rPr>
                <a:t>	4</a:t>
              </a:r>
            </a:p>
            <a:p>
              <a:pPr>
                <a:lnSpc>
                  <a:spcPct val="110000"/>
                </a:lnSpc>
                <a:tabLst>
                  <a:tab pos="180975" algn="ctr"/>
                  <a:tab pos="804863" algn="ctr"/>
                </a:tabLst>
              </a:pPr>
              <a:r>
                <a:rPr lang="en-US" sz="1400" dirty="0">
                  <a:solidFill>
                    <a:schemeClr val="bg1"/>
                  </a:solidFill>
                </a:rPr>
                <a:t>	4	8</a:t>
              </a:r>
            </a:p>
            <a:p>
              <a:pPr>
                <a:lnSpc>
                  <a:spcPct val="110000"/>
                </a:lnSpc>
                <a:tabLst>
                  <a:tab pos="180975" algn="ctr"/>
                  <a:tab pos="804863" algn="ctr"/>
                </a:tabLst>
              </a:pPr>
              <a:r>
                <a:rPr lang="en-US" sz="1400" dirty="0">
                  <a:solidFill>
                    <a:schemeClr val="bg1"/>
                  </a:solidFill>
                </a:rPr>
                <a:t>	4	8</a:t>
              </a:r>
            </a:p>
          </p:txBody>
        </p:sp>
        <p:sp>
          <p:nvSpPr>
            <p:cNvPr id="36887" name="Rectangle 26"/>
            <p:cNvSpPr>
              <a:spLocks noChangeArrowheads="1"/>
            </p:cNvSpPr>
            <p:nvPr/>
          </p:nvSpPr>
          <p:spPr bwMode="auto">
            <a:xfrm>
              <a:off x="2688" y="2315"/>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6888" name="Line 27"/>
            <p:cNvSpPr>
              <a:spLocks noChangeShapeType="1"/>
            </p:cNvSpPr>
            <p:nvPr/>
          </p:nvSpPr>
          <p:spPr bwMode="auto">
            <a:xfrm>
              <a:off x="2686" y="2471"/>
              <a:ext cx="803" cy="0"/>
            </a:xfrm>
            <a:prstGeom prst="line">
              <a:avLst/>
            </a:prstGeom>
            <a:noFill/>
            <a:ln w="19050">
              <a:solidFill>
                <a:schemeClr val="tx1"/>
              </a:solidFill>
              <a:round/>
              <a:headEnd type="none" w="sm" len="med"/>
              <a:tailEnd type="none" w="sm" len="med"/>
            </a:ln>
          </p:spPr>
          <p:txBody>
            <a:bodyPr/>
            <a:lstStyle/>
            <a:p>
              <a:endParaRPr lang="en-US"/>
            </a:p>
          </p:txBody>
        </p:sp>
        <p:sp>
          <p:nvSpPr>
            <p:cNvPr id="36889" name="Line 28"/>
            <p:cNvSpPr>
              <a:spLocks noChangeShapeType="1"/>
            </p:cNvSpPr>
            <p:nvPr/>
          </p:nvSpPr>
          <p:spPr bwMode="auto">
            <a:xfrm>
              <a:off x="2687" y="2616"/>
              <a:ext cx="800" cy="0"/>
            </a:xfrm>
            <a:prstGeom prst="line">
              <a:avLst/>
            </a:prstGeom>
            <a:noFill/>
            <a:ln w="19050">
              <a:solidFill>
                <a:schemeClr val="tx1"/>
              </a:solidFill>
              <a:round/>
              <a:headEnd type="none" w="sm" len="med"/>
              <a:tailEnd type="none" w="sm" len="med"/>
            </a:ln>
          </p:spPr>
          <p:txBody>
            <a:bodyPr/>
            <a:lstStyle/>
            <a:p>
              <a:endParaRPr lang="en-US"/>
            </a:p>
          </p:txBody>
        </p:sp>
        <p:sp>
          <p:nvSpPr>
            <p:cNvPr id="36890" name="Rectangle 30"/>
            <p:cNvSpPr>
              <a:spLocks noChangeArrowheads="1"/>
            </p:cNvSpPr>
            <p:nvPr/>
          </p:nvSpPr>
          <p:spPr bwMode="auto">
            <a:xfrm>
              <a:off x="924" y="3025"/>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6891" name="Text Box 31"/>
            <p:cNvSpPr txBox="1">
              <a:spLocks noChangeArrowheads="1"/>
            </p:cNvSpPr>
            <p:nvPr/>
          </p:nvSpPr>
          <p:spPr bwMode="auto">
            <a:xfrm>
              <a:off x="954" y="3000"/>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B</a:t>
              </a:r>
              <a:r>
                <a:rPr lang="en-US" sz="1400" dirty="0">
                  <a:solidFill>
                    <a:schemeClr val="bg1"/>
                  </a:solidFill>
                </a:rPr>
                <a:t>	3</a:t>
              </a:r>
            </a:p>
            <a:p>
              <a:pPr>
                <a:lnSpc>
                  <a:spcPct val="110000"/>
                </a:lnSpc>
                <a:tabLst>
                  <a:tab pos="180975" algn="ctr"/>
                  <a:tab pos="804863" algn="ctr"/>
                </a:tabLst>
              </a:pPr>
              <a:r>
                <a:rPr lang="en-US" sz="1400" dirty="0"/>
                <a:t>	0	3</a:t>
              </a:r>
            </a:p>
            <a:p>
              <a:pPr>
                <a:lnSpc>
                  <a:spcPct val="110000"/>
                </a:lnSpc>
                <a:tabLst>
                  <a:tab pos="180975" algn="ctr"/>
                  <a:tab pos="804863" algn="ctr"/>
                </a:tabLst>
              </a:pPr>
              <a:r>
                <a:rPr lang="en-US" sz="1400" dirty="0"/>
                <a:t>	1	4</a:t>
              </a:r>
            </a:p>
          </p:txBody>
        </p:sp>
        <p:sp>
          <p:nvSpPr>
            <p:cNvPr id="36892" name="Rectangle 32"/>
            <p:cNvSpPr>
              <a:spLocks noChangeArrowheads="1"/>
            </p:cNvSpPr>
            <p:nvPr/>
          </p:nvSpPr>
          <p:spPr bwMode="auto">
            <a:xfrm>
              <a:off x="924" y="3025"/>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6893" name="Line 33"/>
            <p:cNvSpPr>
              <a:spLocks noChangeShapeType="1"/>
            </p:cNvSpPr>
            <p:nvPr/>
          </p:nvSpPr>
          <p:spPr bwMode="auto">
            <a:xfrm>
              <a:off x="922" y="3181"/>
              <a:ext cx="803" cy="0"/>
            </a:xfrm>
            <a:prstGeom prst="line">
              <a:avLst/>
            </a:prstGeom>
            <a:noFill/>
            <a:ln w="19050">
              <a:solidFill>
                <a:schemeClr val="tx1"/>
              </a:solidFill>
              <a:round/>
              <a:headEnd type="none" w="sm" len="med"/>
              <a:tailEnd type="none" w="sm" len="med"/>
            </a:ln>
          </p:spPr>
          <p:txBody>
            <a:bodyPr/>
            <a:lstStyle/>
            <a:p>
              <a:endParaRPr lang="en-US"/>
            </a:p>
          </p:txBody>
        </p:sp>
        <p:sp>
          <p:nvSpPr>
            <p:cNvPr id="36894" name="Line 34"/>
            <p:cNvSpPr>
              <a:spLocks noChangeShapeType="1"/>
            </p:cNvSpPr>
            <p:nvPr/>
          </p:nvSpPr>
          <p:spPr bwMode="auto">
            <a:xfrm>
              <a:off x="923" y="3326"/>
              <a:ext cx="800" cy="0"/>
            </a:xfrm>
            <a:prstGeom prst="line">
              <a:avLst/>
            </a:prstGeom>
            <a:noFill/>
            <a:ln w="19050">
              <a:solidFill>
                <a:schemeClr val="tx1"/>
              </a:solidFill>
              <a:round/>
              <a:headEnd type="none" w="sm" len="med"/>
              <a:tailEnd type="none" w="sm" len="med"/>
            </a:ln>
          </p:spPr>
          <p:txBody>
            <a:bodyPr/>
            <a:lstStyle/>
            <a:p>
              <a:endParaRPr lang="en-US"/>
            </a:p>
          </p:txBody>
        </p:sp>
        <p:sp>
          <p:nvSpPr>
            <p:cNvPr id="36895" name="Rectangle 36"/>
            <p:cNvSpPr>
              <a:spLocks noChangeArrowheads="1"/>
            </p:cNvSpPr>
            <p:nvPr/>
          </p:nvSpPr>
          <p:spPr bwMode="auto">
            <a:xfrm>
              <a:off x="2096" y="3025"/>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6896" name="Text Box 37"/>
            <p:cNvSpPr txBox="1">
              <a:spLocks noChangeArrowheads="1"/>
            </p:cNvSpPr>
            <p:nvPr/>
          </p:nvSpPr>
          <p:spPr bwMode="auto">
            <a:xfrm>
              <a:off x="2126" y="3000"/>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D</a:t>
              </a:r>
              <a:r>
                <a:rPr lang="en-US" sz="1400" dirty="0">
                  <a:solidFill>
                    <a:schemeClr val="bg1"/>
                  </a:solidFill>
                </a:rPr>
                <a:t>	4</a:t>
              </a:r>
            </a:p>
            <a:p>
              <a:pPr>
                <a:lnSpc>
                  <a:spcPct val="110000"/>
                </a:lnSpc>
                <a:tabLst>
                  <a:tab pos="180975" algn="ctr"/>
                  <a:tab pos="804863" algn="ctr"/>
                </a:tabLst>
              </a:pPr>
              <a:r>
                <a:rPr lang="en-US" sz="1400" dirty="0"/>
                <a:t>	3	7</a:t>
              </a:r>
            </a:p>
            <a:p>
              <a:pPr>
                <a:lnSpc>
                  <a:spcPct val="110000"/>
                </a:lnSpc>
                <a:tabLst>
                  <a:tab pos="180975" algn="ctr"/>
                  <a:tab pos="804863" algn="ctr"/>
                </a:tabLst>
              </a:pPr>
              <a:r>
                <a:rPr lang="en-US" sz="1400" dirty="0"/>
                <a:t>	4	8</a:t>
              </a:r>
            </a:p>
          </p:txBody>
        </p:sp>
        <p:sp>
          <p:nvSpPr>
            <p:cNvPr id="36897" name="Rectangle 38"/>
            <p:cNvSpPr>
              <a:spLocks noChangeArrowheads="1"/>
            </p:cNvSpPr>
            <p:nvPr/>
          </p:nvSpPr>
          <p:spPr bwMode="auto">
            <a:xfrm>
              <a:off x="2096" y="3025"/>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6898" name="Line 39"/>
            <p:cNvSpPr>
              <a:spLocks noChangeShapeType="1"/>
            </p:cNvSpPr>
            <p:nvPr/>
          </p:nvSpPr>
          <p:spPr bwMode="auto">
            <a:xfrm>
              <a:off x="2094" y="3181"/>
              <a:ext cx="803" cy="0"/>
            </a:xfrm>
            <a:prstGeom prst="line">
              <a:avLst/>
            </a:prstGeom>
            <a:noFill/>
            <a:ln w="19050">
              <a:solidFill>
                <a:schemeClr val="tx1"/>
              </a:solidFill>
              <a:round/>
              <a:headEnd type="none" w="sm" len="med"/>
              <a:tailEnd type="none" w="sm" len="med"/>
            </a:ln>
          </p:spPr>
          <p:txBody>
            <a:bodyPr/>
            <a:lstStyle/>
            <a:p>
              <a:endParaRPr lang="en-US"/>
            </a:p>
          </p:txBody>
        </p:sp>
        <p:sp>
          <p:nvSpPr>
            <p:cNvPr id="36899" name="Line 40"/>
            <p:cNvSpPr>
              <a:spLocks noChangeShapeType="1"/>
            </p:cNvSpPr>
            <p:nvPr/>
          </p:nvSpPr>
          <p:spPr bwMode="auto">
            <a:xfrm>
              <a:off x="2095" y="3326"/>
              <a:ext cx="800" cy="0"/>
            </a:xfrm>
            <a:prstGeom prst="line">
              <a:avLst/>
            </a:prstGeom>
            <a:noFill/>
            <a:ln w="19050">
              <a:solidFill>
                <a:schemeClr val="tx1"/>
              </a:solidFill>
              <a:round/>
              <a:headEnd type="none" w="sm" len="med"/>
              <a:tailEnd type="none" w="sm" len="med"/>
            </a:ln>
          </p:spPr>
          <p:txBody>
            <a:bodyPr/>
            <a:lstStyle/>
            <a:p>
              <a:endParaRPr lang="en-US"/>
            </a:p>
          </p:txBody>
        </p:sp>
        <p:sp>
          <p:nvSpPr>
            <p:cNvPr id="36900" name="Rectangle 42"/>
            <p:cNvSpPr>
              <a:spLocks noChangeArrowheads="1"/>
            </p:cNvSpPr>
            <p:nvPr/>
          </p:nvSpPr>
          <p:spPr bwMode="auto">
            <a:xfrm>
              <a:off x="3268" y="3025"/>
              <a:ext cx="801" cy="459"/>
            </a:xfrm>
            <a:prstGeom prst="rect">
              <a:avLst/>
            </a:prstGeom>
            <a:solidFill>
              <a:schemeClr val="accent1"/>
            </a:solidFill>
            <a:ln w="19050">
              <a:noFill/>
              <a:miter lim="800000"/>
              <a:headEnd type="none" w="sm" len="med"/>
              <a:tailEnd type="none" w="sm" len="med"/>
            </a:ln>
          </p:spPr>
          <p:txBody>
            <a:bodyPr wrap="none" anchor="ctr"/>
            <a:lstStyle/>
            <a:p>
              <a:endParaRPr lang="en-US"/>
            </a:p>
          </p:txBody>
        </p:sp>
        <p:sp>
          <p:nvSpPr>
            <p:cNvPr id="36901" name="Text Box 43"/>
            <p:cNvSpPr txBox="1">
              <a:spLocks noChangeArrowheads="1"/>
            </p:cNvSpPr>
            <p:nvPr/>
          </p:nvSpPr>
          <p:spPr bwMode="auto">
            <a:xfrm>
              <a:off x="3298" y="3000"/>
              <a:ext cx="714" cy="499"/>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G</a:t>
              </a:r>
              <a:r>
                <a:rPr lang="en-US" sz="1400" dirty="0">
                  <a:solidFill>
                    <a:schemeClr val="bg1"/>
                  </a:solidFill>
                </a:rPr>
                <a:t>	5</a:t>
              </a:r>
            </a:p>
            <a:p>
              <a:pPr>
                <a:lnSpc>
                  <a:spcPct val="110000"/>
                </a:lnSpc>
                <a:tabLst>
                  <a:tab pos="180975" algn="ctr"/>
                  <a:tab pos="804863" algn="ctr"/>
                </a:tabLst>
              </a:pPr>
              <a:r>
                <a:rPr lang="en-US" sz="1400" dirty="0">
                  <a:solidFill>
                    <a:schemeClr val="bg1"/>
                  </a:solidFill>
                </a:rPr>
                <a:t>	8	13</a:t>
              </a:r>
            </a:p>
            <a:p>
              <a:pPr>
                <a:lnSpc>
                  <a:spcPct val="110000"/>
                </a:lnSpc>
                <a:tabLst>
                  <a:tab pos="180975" algn="ctr"/>
                  <a:tab pos="804863" algn="ctr"/>
                </a:tabLst>
              </a:pPr>
              <a:r>
                <a:rPr lang="en-US" sz="1400" dirty="0">
                  <a:solidFill>
                    <a:schemeClr val="bg1"/>
                  </a:solidFill>
                </a:rPr>
                <a:t>	8	13</a:t>
              </a:r>
            </a:p>
          </p:txBody>
        </p:sp>
        <p:sp>
          <p:nvSpPr>
            <p:cNvPr id="36902" name="Rectangle 44"/>
            <p:cNvSpPr>
              <a:spLocks noChangeArrowheads="1"/>
            </p:cNvSpPr>
            <p:nvPr/>
          </p:nvSpPr>
          <p:spPr bwMode="auto">
            <a:xfrm>
              <a:off x="3268" y="3025"/>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6903" name="Line 45"/>
            <p:cNvSpPr>
              <a:spLocks noChangeShapeType="1"/>
            </p:cNvSpPr>
            <p:nvPr/>
          </p:nvSpPr>
          <p:spPr bwMode="auto">
            <a:xfrm>
              <a:off x="3266" y="3181"/>
              <a:ext cx="803" cy="0"/>
            </a:xfrm>
            <a:prstGeom prst="line">
              <a:avLst/>
            </a:prstGeom>
            <a:noFill/>
            <a:ln w="19050">
              <a:solidFill>
                <a:schemeClr val="tx1"/>
              </a:solidFill>
              <a:round/>
              <a:headEnd type="none" w="sm" len="med"/>
              <a:tailEnd type="none" w="sm" len="med"/>
            </a:ln>
          </p:spPr>
          <p:txBody>
            <a:bodyPr/>
            <a:lstStyle/>
            <a:p>
              <a:endParaRPr lang="en-US"/>
            </a:p>
          </p:txBody>
        </p:sp>
        <p:sp>
          <p:nvSpPr>
            <p:cNvPr id="36904" name="Line 46"/>
            <p:cNvSpPr>
              <a:spLocks noChangeShapeType="1"/>
            </p:cNvSpPr>
            <p:nvPr/>
          </p:nvSpPr>
          <p:spPr bwMode="auto">
            <a:xfrm>
              <a:off x="3267" y="3326"/>
              <a:ext cx="800" cy="0"/>
            </a:xfrm>
            <a:prstGeom prst="line">
              <a:avLst/>
            </a:prstGeom>
            <a:noFill/>
            <a:ln w="19050">
              <a:solidFill>
                <a:schemeClr val="tx1"/>
              </a:solidFill>
              <a:round/>
              <a:headEnd type="none" w="sm" len="med"/>
              <a:tailEnd type="none" w="sm" len="med"/>
            </a:ln>
          </p:spPr>
          <p:txBody>
            <a:bodyPr/>
            <a:lstStyle/>
            <a:p>
              <a:endParaRPr lang="en-US"/>
            </a:p>
          </p:txBody>
        </p:sp>
        <p:sp>
          <p:nvSpPr>
            <p:cNvPr id="36905" name="Rectangle 48"/>
            <p:cNvSpPr>
              <a:spLocks noChangeArrowheads="1"/>
            </p:cNvSpPr>
            <p:nvPr/>
          </p:nvSpPr>
          <p:spPr bwMode="auto">
            <a:xfrm>
              <a:off x="3268" y="1605"/>
              <a:ext cx="801" cy="156"/>
            </a:xfrm>
            <a:prstGeom prst="rect">
              <a:avLst/>
            </a:prstGeom>
            <a:solidFill>
              <a:schemeClr val="folHlink"/>
            </a:solidFill>
            <a:ln w="19050">
              <a:noFill/>
              <a:miter lim="800000"/>
              <a:headEnd type="none" w="sm" len="med"/>
              <a:tailEnd type="none" w="sm" len="med"/>
            </a:ln>
          </p:spPr>
          <p:txBody>
            <a:bodyPr wrap="none" anchor="ctr"/>
            <a:lstStyle/>
            <a:p>
              <a:endParaRPr lang="en-US"/>
            </a:p>
          </p:txBody>
        </p:sp>
        <p:sp>
          <p:nvSpPr>
            <p:cNvPr id="36906" name="Text Box 49"/>
            <p:cNvSpPr txBox="1">
              <a:spLocks noChangeArrowheads="1"/>
            </p:cNvSpPr>
            <p:nvPr/>
          </p:nvSpPr>
          <p:spPr bwMode="auto">
            <a:xfrm>
              <a:off x="3298" y="1580"/>
              <a:ext cx="714" cy="506"/>
            </a:xfrm>
            <a:prstGeom prst="rect">
              <a:avLst/>
            </a:prstGeom>
            <a:noFill/>
            <a:ln w="38100">
              <a:noFill/>
              <a:miter lim="800000"/>
              <a:headEnd type="none" w="sm" len="med"/>
              <a:tailEnd type="none" w="sm" len="med"/>
            </a:ln>
          </p:spPr>
          <p:txBody>
            <a:bodyPr>
              <a:spAutoFit/>
            </a:bodyPr>
            <a:lstStyle/>
            <a:p>
              <a:pPr>
                <a:lnSpc>
                  <a:spcPct val="110000"/>
                </a:lnSpc>
                <a:tabLst>
                  <a:tab pos="180975" algn="ctr"/>
                  <a:tab pos="804863" algn="ctr"/>
                </a:tabLst>
              </a:pPr>
              <a:r>
                <a:rPr lang="en-US" sz="1400" dirty="0"/>
                <a:t>	</a:t>
              </a:r>
              <a:r>
                <a:rPr lang="en-US" sz="1400" i="1" dirty="0">
                  <a:solidFill>
                    <a:schemeClr val="bg1"/>
                  </a:solidFill>
                </a:rPr>
                <a:t>F</a:t>
              </a:r>
              <a:r>
                <a:rPr lang="en-US" sz="1400" dirty="0">
                  <a:solidFill>
                    <a:schemeClr val="bg1"/>
                  </a:solidFill>
                </a:rPr>
                <a:t>	3</a:t>
              </a:r>
            </a:p>
            <a:p>
              <a:pPr>
                <a:lnSpc>
                  <a:spcPct val="110000"/>
                </a:lnSpc>
                <a:tabLst>
                  <a:tab pos="180975" algn="ctr"/>
                  <a:tab pos="804863" algn="ctr"/>
                </a:tabLst>
              </a:pPr>
              <a:r>
                <a:rPr lang="en-US" sz="1400" dirty="0"/>
                <a:t>	4	7</a:t>
              </a:r>
            </a:p>
            <a:p>
              <a:pPr>
                <a:lnSpc>
                  <a:spcPct val="110000"/>
                </a:lnSpc>
                <a:tabLst>
                  <a:tab pos="180975" algn="ctr"/>
                  <a:tab pos="804863" algn="ctr"/>
                </a:tabLst>
              </a:pPr>
              <a:r>
                <a:rPr lang="en-US" sz="1400" dirty="0"/>
                <a:t>	10	13</a:t>
              </a:r>
            </a:p>
          </p:txBody>
        </p:sp>
        <p:sp>
          <p:nvSpPr>
            <p:cNvPr id="36907" name="Rectangle 50"/>
            <p:cNvSpPr>
              <a:spLocks noChangeArrowheads="1"/>
            </p:cNvSpPr>
            <p:nvPr/>
          </p:nvSpPr>
          <p:spPr bwMode="auto">
            <a:xfrm>
              <a:off x="3268" y="1605"/>
              <a:ext cx="800" cy="465"/>
            </a:xfrm>
            <a:prstGeom prst="rect">
              <a:avLst/>
            </a:prstGeom>
            <a:noFill/>
            <a:ln w="28575">
              <a:solidFill>
                <a:schemeClr val="tx1"/>
              </a:solidFill>
              <a:miter lim="800000"/>
              <a:headEnd type="none" w="sm" len="med"/>
              <a:tailEnd type="none" w="sm" len="med"/>
            </a:ln>
          </p:spPr>
          <p:txBody>
            <a:bodyPr wrap="none" anchor="ctr"/>
            <a:lstStyle/>
            <a:p>
              <a:endParaRPr lang="en-US"/>
            </a:p>
          </p:txBody>
        </p:sp>
        <p:sp>
          <p:nvSpPr>
            <p:cNvPr id="36908" name="Line 51"/>
            <p:cNvSpPr>
              <a:spLocks noChangeShapeType="1"/>
            </p:cNvSpPr>
            <p:nvPr/>
          </p:nvSpPr>
          <p:spPr bwMode="auto">
            <a:xfrm>
              <a:off x="3266" y="1761"/>
              <a:ext cx="803" cy="0"/>
            </a:xfrm>
            <a:prstGeom prst="line">
              <a:avLst/>
            </a:prstGeom>
            <a:noFill/>
            <a:ln w="19050">
              <a:solidFill>
                <a:schemeClr val="tx1"/>
              </a:solidFill>
              <a:round/>
              <a:headEnd type="none" w="sm" len="med"/>
              <a:tailEnd type="none" w="sm" len="med"/>
            </a:ln>
          </p:spPr>
          <p:txBody>
            <a:bodyPr/>
            <a:lstStyle/>
            <a:p>
              <a:endParaRPr lang="en-US"/>
            </a:p>
          </p:txBody>
        </p:sp>
        <p:sp>
          <p:nvSpPr>
            <p:cNvPr id="36909" name="Line 52"/>
            <p:cNvSpPr>
              <a:spLocks noChangeShapeType="1"/>
            </p:cNvSpPr>
            <p:nvPr/>
          </p:nvSpPr>
          <p:spPr bwMode="auto">
            <a:xfrm>
              <a:off x="3267" y="1906"/>
              <a:ext cx="800" cy="0"/>
            </a:xfrm>
            <a:prstGeom prst="line">
              <a:avLst/>
            </a:prstGeom>
            <a:noFill/>
            <a:ln w="19050">
              <a:solidFill>
                <a:schemeClr val="tx1"/>
              </a:solidFill>
              <a:round/>
              <a:headEnd type="none" w="sm" len="med"/>
              <a:tailEnd type="none" w="sm" len="med"/>
            </a:ln>
          </p:spPr>
          <p:txBody>
            <a:bodyPr/>
            <a:lstStyle/>
            <a:p>
              <a:endParaRPr lang="en-US"/>
            </a:p>
          </p:txBody>
        </p:sp>
        <p:sp>
          <p:nvSpPr>
            <p:cNvPr id="36910" name="Text Box 53"/>
            <p:cNvSpPr txBox="1">
              <a:spLocks noChangeArrowheads="1"/>
            </p:cNvSpPr>
            <p:nvPr/>
          </p:nvSpPr>
          <p:spPr bwMode="auto">
            <a:xfrm>
              <a:off x="446" y="2434"/>
              <a:ext cx="389" cy="210"/>
            </a:xfrm>
            <a:prstGeom prst="rect">
              <a:avLst/>
            </a:prstGeom>
            <a:solidFill>
              <a:schemeClr val="hlink"/>
            </a:solidFill>
            <a:ln w="28575">
              <a:solidFill>
                <a:schemeClr val="tx1"/>
              </a:solidFill>
              <a:miter lim="800000"/>
              <a:headEnd type="none" w="sm" len="med"/>
              <a:tailEnd type="none" w="sm" len="med"/>
            </a:ln>
          </p:spPr>
          <p:txBody>
            <a:bodyPr wrap="none">
              <a:spAutoFit/>
            </a:bodyPr>
            <a:lstStyle/>
            <a:p>
              <a:pPr algn="ctr"/>
              <a:r>
                <a:rPr lang="en-US" sz="1400"/>
                <a:t>Start</a:t>
              </a:r>
            </a:p>
          </p:txBody>
        </p:sp>
        <p:sp>
          <p:nvSpPr>
            <p:cNvPr id="36911" name="Text Box 54"/>
            <p:cNvSpPr txBox="1">
              <a:spLocks noChangeArrowheads="1"/>
            </p:cNvSpPr>
            <p:nvPr/>
          </p:nvSpPr>
          <p:spPr bwMode="auto">
            <a:xfrm>
              <a:off x="4870" y="2434"/>
              <a:ext cx="462" cy="210"/>
            </a:xfrm>
            <a:prstGeom prst="rect">
              <a:avLst/>
            </a:prstGeom>
            <a:solidFill>
              <a:schemeClr val="hlink"/>
            </a:solidFill>
            <a:ln w="28575">
              <a:solidFill>
                <a:schemeClr val="tx1"/>
              </a:solidFill>
              <a:miter lim="800000"/>
              <a:headEnd type="none" w="sm" len="med"/>
              <a:tailEnd type="none" w="sm" len="med"/>
            </a:ln>
          </p:spPr>
          <p:txBody>
            <a:bodyPr wrap="none">
              <a:spAutoFit/>
            </a:bodyPr>
            <a:lstStyle/>
            <a:p>
              <a:pPr algn="ctr"/>
              <a:r>
                <a:rPr lang="en-US" sz="1400"/>
                <a:t>Finish</a:t>
              </a:r>
            </a:p>
          </p:txBody>
        </p:sp>
        <p:sp>
          <p:nvSpPr>
            <p:cNvPr id="36912" name="Line 55"/>
            <p:cNvSpPr>
              <a:spLocks noChangeShapeType="1"/>
            </p:cNvSpPr>
            <p:nvPr/>
          </p:nvSpPr>
          <p:spPr bwMode="auto">
            <a:xfrm flipV="1">
              <a:off x="640" y="2064"/>
              <a:ext cx="280" cy="368"/>
            </a:xfrm>
            <a:prstGeom prst="line">
              <a:avLst/>
            </a:prstGeom>
            <a:noFill/>
            <a:ln w="38100">
              <a:solidFill>
                <a:schemeClr val="tx1"/>
              </a:solidFill>
              <a:round/>
              <a:headEnd type="none" w="sm" len="med"/>
              <a:tailEnd type="triangle" w="sm" len="med"/>
            </a:ln>
          </p:spPr>
          <p:txBody>
            <a:bodyPr/>
            <a:lstStyle/>
            <a:p>
              <a:endParaRPr lang="en-US"/>
            </a:p>
          </p:txBody>
        </p:sp>
        <p:sp>
          <p:nvSpPr>
            <p:cNvPr id="36913" name="Line 56"/>
            <p:cNvSpPr>
              <a:spLocks noChangeShapeType="1"/>
            </p:cNvSpPr>
            <p:nvPr/>
          </p:nvSpPr>
          <p:spPr bwMode="auto">
            <a:xfrm>
              <a:off x="632" y="2648"/>
              <a:ext cx="280" cy="368"/>
            </a:xfrm>
            <a:prstGeom prst="line">
              <a:avLst/>
            </a:prstGeom>
            <a:noFill/>
            <a:ln w="38100">
              <a:solidFill>
                <a:schemeClr val="tx1"/>
              </a:solidFill>
              <a:round/>
              <a:headEnd type="none" w="sm" len="med"/>
              <a:tailEnd type="triangle" w="sm" len="med"/>
            </a:ln>
          </p:spPr>
          <p:txBody>
            <a:bodyPr/>
            <a:lstStyle/>
            <a:p>
              <a:endParaRPr lang="en-US"/>
            </a:p>
          </p:txBody>
        </p:sp>
        <p:sp>
          <p:nvSpPr>
            <p:cNvPr id="36914" name="Line 57"/>
            <p:cNvSpPr>
              <a:spLocks noChangeShapeType="1"/>
            </p:cNvSpPr>
            <p:nvPr/>
          </p:nvSpPr>
          <p:spPr bwMode="auto">
            <a:xfrm>
              <a:off x="1720" y="1816"/>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36915" name="Line 58"/>
            <p:cNvSpPr>
              <a:spLocks noChangeShapeType="1"/>
            </p:cNvSpPr>
            <p:nvPr/>
          </p:nvSpPr>
          <p:spPr bwMode="auto">
            <a:xfrm>
              <a:off x="2896" y="1840"/>
              <a:ext cx="368" cy="0"/>
            </a:xfrm>
            <a:prstGeom prst="line">
              <a:avLst/>
            </a:prstGeom>
            <a:noFill/>
            <a:ln w="38100">
              <a:solidFill>
                <a:schemeClr val="tx1"/>
              </a:solidFill>
              <a:round/>
              <a:headEnd type="none" w="sm" len="med"/>
              <a:tailEnd type="triangle" w="sm" len="med"/>
            </a:ln>
          </p:spPr>
          <p:txBody>
            <a:bodyPr/>
            <a:lstStyle/>
            <a:p>
              <a:endParaRPr lang="en-US"/>
            </a:p>
          </p:txBody>
        </p:sp>
        <p:sp>
          <p:nvSpPr>
            <p:cNvPr id="36916" name="Line 59"/>
            <p:cNvSpPr>
              <a:spLocks noChangeShapeType="1"/>
            </p:cNvSpPr>
            <p:nvPr/>
          </p:nvSpPr>
          <p:spPr bwMode="auto">
            <a:xfrm>
              <a:off x="4656" y="2544"/>
              <a:ext cx="208" cy="0"/>
            </a:xfrm>
            <a:prstGeom prst="line">
              <a:avLst/>
            </a:prstGeom>
            <a:noFill/>
            <a:ln w="38100">
              <a:solidFill>
                <a:schemeClr val="tx1"/>
              </a:solidFill>
              <a:round/>
              <a:headEnd type="none" w="sm" len="med"/>
              <a:tailEnd type="triangle" w="sm" len="med"/>
            </a:ln>
          </p:spPr>
          <p:txBody>
            <a:bodyPr/>
            <a:lstStyle/>
            <a:p>
              <a:endParaRPr lang="en-US"/>
            </a:p>
          </p:txBody>
        </p:sp>
        <p:sp>
          <p:nvSpPr>
            <p:cNvPr id="36917" name="Line 60"/>
            <p:cNvSpPr>
              <a:spLocks noChangeShapeType="1"/>
            </p:cNvSpPr>
            <p:nvPr/>
          </p:nvSpPr>
          <p:spPr bwMode="auto">
            <a:xfrm>
              <a:off x="2888" y="3248"/>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36918" name="Line 61"/>
            <p:cNvSpPr>
              <a:spLocks noChangeShapeType="1"/>
            </p:cNvSpPr>
            <p:nvPr/>
          </p:nvSpPr>
          <p:spPr bwMode="auto">
            <a:xfrm>
              <a:off x="1728" y="3256"/>
              <a:ext cx="376" cy="0"/>
            </a:xfrm>
            <a:prstGeom prst="line">
              <a:avLst/>
            </a:prstGeom>
            <a:noFill/>
            <a:ln w="38100">
              <a:solidFill>
                <a:schemeClr val="tx1"/>
              </a:solidFill>
              <a:round/>
              <a:headEnd type="none" w="sm" len="med"/>
              <a:tailEnd type="triangle" w="sm" len="med"/>
            </a:ln>
          </p:spPr>
          <p:txBody>
            <a:bodyPr/>
            <a:lstStyle/>
            <a:p>
              <a:endParaRPr lang="en-US"/>
            </a:p>
          </p:txBody>
        </p:sp>
        <p:sp>
          <p:nvSpPr>
            <p:cNvPr id="36919" name="Line 62"/>
            <p:cNvSpPr>
              <a:spLocks noChangeShapeType="1"/>
            </p:cNvSpPr>
            <p:nvPr/>
          </p:nvSpPr>
          <p:spPr bwMode="auto">
            <a:xfrm>
              <a:off x="2696" y="2072"/>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36920" name="Line 63"/>
            <p:cNvSpPr>
              <a:spLocks noChangeShapeType="1"/>
            </p:cNvSpPr>
            <p:nvPr/>
          </p:nvSpPr>
          <p:spPr bwMode="auto">
            <a:xfrm>
              <a:off x="3280" y="2776"/>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36921" name="Line 64"/>
            <p:cNvSpPr>
              <a:spLocks noChangeShapeType="1"/>
            </p:cNvSpPr>
            <p:nvPr/>
          </p:nvSpPr>
          <p:spPr bwMode="auto">
            <a:xfrm>
              <a:off x="4064" y="2064"/>
              <a:ext cx="184" cy="240"/>
            </a:xfrm>
            <a:prstGeom prst="line">
              <a:avLst/>
            </a:prstGeom>
            <a:noFill/>
            <a:ln w="38100">
              <a:solidFill>
                <a:schemeClr val="tx1"/>
              </a:solidFill>
              <a:round/>
              <a:headEnd type="none" w="sm" len="med"/>
              <a:tailEnd type="triangle" w="sm" len="med"/>
            </a:ln>
          </p:spPr>
          <p:txBody>
            <a:bodyPr/>
            <a:lstStyle/>
            <a:p>
              <a:endParaRPr lang="en-US"/>
            </a:p>
          </p:txBody>
        </p:sp>
        <p:sp>
          <p:nvSpPr>
            <p:cNvPr id="36922" name="Line 65"/>
            <p:cNvSpPr>
              <a:spLocks noChangeShapeType="1"/>
            </p:cNvSpPr>
            <p:nvPr/>
          </p:nvSpPr>
          <p:spPr bwMode="auto">
            <a:xfrm flipV="1">
              <a:off x="3672" y="2776"/>
              <a:ext cx="184" cy="240"/>
            </a:xfrm>
            <a:prstGeom prst="line">
              <a:avLst/>
            </a:prstGeom>
            <a:noFill/>
            <a:ln w="38100">
              <a:solidFill>
                <a:schemeClr val="tx1"/>
              </a:solidFill>
              <a:round/>
              <a:headEnd type="none" w="sm" len="med"/>
              <a:tailEnd type="triangle" w="sm" len="med"/>
            </a:ln>
          </p:spPr>
          <p:txBody>
            <a:bodyPr/>
            <a:lstStyle/>
            <a:p>
              <a:endParaRPr lang="en-US"/>
            </a:p>
          </p:txBody>
        </p:sp>
      </p:gr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62819"/>
                                        </p:tgtEl>
                                        <p:attrNameLst>
                                          <p:attrName>style.visibility</p:attrName>
                                        </p:attrNameLst>
                                      </p:cBhvr>
                                      <p:to>
                                        <p:strVal val="visible"/>
                                      </p:to>
                                    </p:set>
                                    <p:animEffect transition="in" filter="strips(downRight)">
                                      <p:cBhvr>
                                        <p:cTn id="7" dur="1000"/>
                                        <p:tgtEl>
                                          <p:spTgt spid="162819"/>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52400"/>
            <a:ext cx="8229600" cy="762000"/>
          </a:xfrm>
        </p:spPr>
        <p:txBody>
          <a:bodyPr/>
          <a:lstStyle/>
          <a:p>
            <a:pPr eaLnBrk="1" hangingPunct="1"/>
            <a:r>
              <a:rPr lang="en-US" dirty="0" smtClean="0"/>
              <a:t>Critical Path Computation</a:t>
            </a:r>
            <a:endParaRPr lang="en-US" dirty="0" smtClean="0"/>
          </a:p>
        </p:txBody>
      </p:sp>
      <p:sp>
        <p:nvSpPr>
          <p:cNvPr id="19459" name="Rectangle 3"/>
          <p:cNvSpPr>
            <a:spLocks noGrp="1" noChangeArrowheads="1"/>
          </p:cNvSpPr>
          <p:nvPr>
            <p:ph type="body" idx="1"/>
          </p:nvPr>
        </p:nvSpPr>
        <p:spPr>
          <a:xfrm>
            <a:off x="228600" y="838200"/>
            <a:ext cx="8458200" cy="5318125"/>
          </a:xfrm>
        </p:spPr>
        <p:txBody>
          <a:bodyPr/>
          <a:lstStyle/>
          <a:p>
            <a:pPr eaLnBrk="1" hangingPunct="1"/>
            <a:endParaRPr lang="en-US" sz="2200" dirty="0" smtClean="0"/>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23</a:t>
            </a:fld>
            <a:endParaRPr lang="en-US" dirty="0"/>
          </a:p>
        </p:txBody>
      </p:sp>
      <p:graphicFrame>
        <p:nvGraphicFramePr>
          <p:cNvPr id="6" name="Group 68"/>
          <p:cNvGraphicFramePr>
            <a:graphicFrameLocks noGrp="1"/>
          </p:cNvGraphicFramePr>
          <p:nvPr>
            <p:extLst>
              <p:ext uri="{D42A27DB-BD31-4B8C-83A1-F6EECF244321}">
                <p14:modId xmlns:p14="http://schemas.microsoft.com/office/powerpoint/2010/main" val="456214916"/>
              </p:ext>
            </p:extLst>
          </p:nvPr>
        </p:nvGraphicFramePr>
        <p:xfrm>
          <a:off x="914400" y="1295401"/>
          <a:ext cx="6858001" cy="4953002"/>
        </p:xfrm>
        <a:graphic>
          <a:graphicData uri="http://schemas.openxmlformats.org/drawingml/2006/table">
            <a:tbl>
              <a:tblPr/>
              <a:tblGrid>
                <a:gridCol w="900907"/>
                <a:gridCol w="3194844"/>
                <a:gridCol w="1143000"/>
                <a:gridCol w="1619250"/>
              </a:tblGrid>
              <a:tr h="790511">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dirty="0" smtClean="0">
                          <a:ln>
                            <a:noFill/>
                          </a:ln>
                          <a:solidFill>
                            <a:schemeClr val="tx1"/>
                          </a:solidFill>
                          <a:effectLst/>
                          <a:latin typeface="Arial" charset="0"/>
                          <a:cs typeface="Arial" charset="0"/>
                        </a:rPr>
                        <a:t>Activity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Description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Estimated Duration (Days)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Predecessor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4651">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Evaluate current technology platform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dirty="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None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79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Define user requirements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12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dirty="0" smtClean="0">
                          <a:ln>
                            <a:noFill/>
                          </a:ln>
                          <a:solidFill>
                            <a:schemeClr val="tx1"/>
                          </a:solidFill>
                          <a:effectLst/>
                          <a:latin typeface="Arial" charset="0"/>
                          <a:cs typeface="Arial" charset="0"/>
                        </a:rPr>
                        <a:t>Design Web page layouts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79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Set-up Server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79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Estimate Web traffic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12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F</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Test Web pages and links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dirty="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C,D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4651">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Move web pages to production environment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D,E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4651">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Write announcement of intranet for corp. newsletter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F,G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879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Train users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112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J</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dirty="0" smtClean="0">
                          <a:ln>
                            <a:noFill/>
                          </a:ln>
                          <a:solidFill>
                            <a:schemeClr val="tx1"/>
                          </a:solidFill>
                          <a:effectLst/>
                          <a:latin typeface="Arial" charset="0"/>
                          <a:cs typeface="Arial" charset="0"/>
                        </a:rPr>
                        <a:t>Write report to management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200" b="0" i="0" u="none" strike="noStrike" cap="none" normalizeH="0" baseline="0" dirty="0" smtClean="0">
                          <a:ln>
                            <a:noFill/>
                          </a:ln>
                          <a:solidFill>
                            <a:schemeClr val="tx1"/>
                          </a:solidFill>
                          <a:effectLst/>
                          <a:latin typeface="Arial" charset="0"/>
                          <a:cs typeface="Arial" charset="0"/>
                        </a:rPr>
                        <a:t>H,I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28600"/>
            <a:ext cx="8229600" cy="685800"/>
          </a:xfrm>
        </p:spPr>
        <p:txBody>
          <a:bodyPr/>
          <a:lstStyle/>
          <a:p>
            <a:pPr eaLnBrk="1" hangingPunct="1"/>
            <a:r>
              <a:rPr lang="en-US" dirty="0" smtClean="0"/>
              <a:t>Network </a:t>
            </a:r>
            <a:r>
              <a:rPr lang="en-US" dirty="0" smtClean="0"/>
              <a:t>Diagram</a:t>
            </a:r>
          </a:p>
        </p:txBody>
      </p:sp>
      <p:pic>
        <p:nvPicPr>
          <p:cNvPr id="23555" name="Picture 3" descr="c07f04"/>
          <p:cNvPicPr>
            <a:picLocks noChangeAspect="1" noChangeArrowheads="1"/>
          </p:cNvPicPr>
          <p:nvPr/>
        </p:nvPicPr>
        <p:blipFill>
          <a:blip r:embed="rId2" cstate="print"/>
          <a:srcRect/>
          <a:stretch>
            <a:fillRect/>
          </a:stretch>
        </p:blipFill>
        <p:spPr bwMode="auto">
          <a:xfrm>
            <a:off x="533400" y="1600200"/>
            <a:ext cx="8135938" cy="417036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B3A5C7D3-9AE6-4D09-BE7B-A1C195DFF180}" type="slidenum">
              <a:rPr lang="en-US" smtClean="0"/>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152400"/>
            <a:ext cx="8229600" cy="762000"/>
          </a:xfrm>
        </p:spPr>
        <p:txBody>
          <a:bodyPr/>
          <a:lstStyle/>
          <a:p>
            <a:pPr eaLnBrk="1" hangingPunct="1"/>
            <a:r>
              <a:rPr lang="en-US" dirty="0" smtClean="0"/>
              <a:t>Critical Path</a:t>
            </a:r>
          </a:p>
        </p:txBody>
      </p:sp>
      <p:sp>
        <p:nvSpPr>
          <p:cNvPr id="4" name="Slide Number Placeholder 3"/>
          <p:cNvSpPr>
            <a:spLocks noGrp="1"/>
          </p:cNvSpPr>
          <p:nvPr>
            <p:ph type="sldNum" sz="quarter" idx="12"/>
          </p:nvPr>
        </p:nvSpPr>
        <p:spPr>
          <a:xfrm>
            <a:off x="6705600" y="6492875"/>
            <a:ext cx="1981200" cy="365125"/>
          </a:xfrm>
        </p:spPr>
        <p:txBody>
          <a:bodyPr/>
          <a:lstStyle/>
          <a:p>
            <a:pPr>
              <a:defRPr/>
            </a:pPr>
            <a:fld id="{3F1C7440-5EF0-458C-92B9-16F73D8DD4FD}" type="slidenum">
              <a:rPr lang="en-US" smtClean="0"/>
              <a:pPr>
                <a:defRPr/>
              </a:pPr>
              <a:t>25</a:t>
            </a:fld>
            <a:endParaRPr lang="en-US" dirty="0"/>
          </a:p>
        </p:txBody>
      </p:sp>
      <p:grpSp>
        <p:nvGrpSpPr>
          <p:cNvPr id="8" name="Group 7"/>
          <p:cNvGrpSpPr/>
          <p:nvPr/>
        </p:nvGrpSpPr>
        <p:grpSpPr>
          <a:xfrm>
            <a:off x="457200" y="2514600"/>
            <a:ext cx="838200" cy="914400"/>
            <a:chOff x="685800" y="1295400"/>
            <a:chExt cx="1295400" cy="1143000"/>
          </a:xfrm>
        </p:grpSpPr>
        <p:sp>
          <p:nvSpPr>
            <p:cNvPr id="5" name="Rectangle 4"/>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A   2</a:t>
              </a:r>
              <a:endParaRPr lang="en-US" dirty="0">
                <a:solidFill>
                  <a:srgbClr val="FF0000"/>
                </a:solidFill>
              </a:endParaRPr>
            </a:p>
          </p:txBody>
        </p:sp>
        <p:sp>
          <p:nvSpPr>
            <p:cNvPr id="6" name="Rectangle 5"/>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0   2</a:t>
              </a:r>
              <a:endParaRPr lang="en-US" dirty="0">
                <a:solidFill>
                  <a:srgbClr val="FF0000"/>
                </a:solidFill>
              </a:endParaRPr>
            </a:p>
          </p:txBody>
        </p:sp>
        <p:sp>
          <p:nvSpPr>
            <p:cNvPr id="7" name="Rectangle 6"/>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0   2</a:t>
              </a:r>
              <a:endParaRPr lang="en-US" dirty="0">
                <a:solidFill>
                  <a:srgbClr val="FF0000"/>
                </a:solidFill>
              </a:endParaRPr>
            </a:p>
          </p:txBody>
        </p:sp>
      </p:grpSp>
      <p:grpSp>
        <p:nvGrpSpPr>
          <p:cNvPr id="9" name="Group 8"/>
          <p:cNvGrpSpPr/>
          <p:nvPr/>
        </p:nvGrpSpPr>
        <p:grpSpPr>
          <a:xfrm>
            <a:off x="1524000" y="2514600"/>
            <a:ext cx="838200" cy="914400"/>
            <a:chOff x="685800" y="1295400"/>
            <a:chExt cx="1295400" cy="1143000"/>
          </a:xfrm>
        </p:grpSpPr>
        <p:sp>
          <p:nvSpPr>
            <p:cNvPr id="10" name="Rectangle 9"/>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B   5</a:t>
              </a:r>
              <a:endParaRPr lang="en-US" dirty="0">
                <a:solidFill>
                  <a:srgbClr val="FF0000"/>
                </a:solidFill>
              </a:endParaRPr>
            </a:p>
          </p:txBody>
        </p:sp>
        <p:sp>
          <p:nvSpPr>
            <p:cNvPr id="11" name="Rectangle 10"/>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2   7</a:t>
              </a:r>
              <a:endParaRPr lang="en-US" dirty="0">
                <a:solidFill>
                  <a:srgbClr val="FF0000"/>
                </a:solidFill>
              </a:endParaRPr>
            </a:p>
          </p:txBody>
        </p:sp>
        <p:sp>
          <p:nvSpPr>
            <p:cNvPr id="12" name="Rectangle 11"/>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2   7</a:t>
              </a:r>
              <a:endParaRPr lang="en-US" dirty="0">
                <a:solidFill>
                  <a:srgbClr val="FF0000"/>
                </a:solidFill>
              </a:endParaRPr>
            </a:p>
          </p:txBody>
        </p:sp>
      </p:grpSp>
      <p:grpSp>
        <p:nvGrpSpPr>
          <p:cNvPr id="13" name="Group 12"/>
          <p:cNvGrpSpPr/>
          <p:nvPr/>
        </p:nvGrpSpPr>
        <p:grpSpPr>
          <a:xfrm>
            <a:off x="2667000" y="990600"/>
            <a:ext cx="838200" cy="914400"/>
            <a:chOff x="685800" y="1295400"/>
            <a:chExt cx="1295400" cy="1143000"/>
          </a:xfrm>
        </p:grpSpPr>
        <p:sp>
          <p:nvSpPr>
            <p:cNvPr id="14" name="Rectangle 13"/>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  4</a:t>
              </a:r>
              <a:endParaRPr lang="en-US" dirty="0">
                <a:solidFill>
                  <a:schemeClr val="tx1"/>
                </a:solidFill>
              </a:endParaRPr>
            </a:p>
          </p:txBody>
        </p:sp>
        <p:sp>
          <p:nvSpPr>
            <p:cNvPr id="15" name="Rectangle 14"/>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7  11</a:t>
              </a:r>
              <a:endParaRPr lang="en-US" dirty="0">
                <a:solidFill>
                  <a:schemeClr val="tx1"/>
                </a:solidFill>
              </a:endParaRPr>
            </a:p>
          </p:txBody>
        </p:sp>
        <p:sp>
          <p:nvSpPr>
            <p:cNvPr id="16" name="Rectangle 15"/>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8  12</a:t>
              </a:r>
              <a:endParaRPr lang="en-US" dirty="0">
                <a:solidFill>
                  <a:schemeClr val="tx1"/>
                </a:solidFill>
              </a:endParaRPr>
            </a:p>
          </p:txBody>
        </p:sp>
      </p:grpSp>
      <p:grpSp>
        <p:nvGrpSpPr>
          <p:cNvPr id="17" name="Group 16"/>
          <p:cNvGrpSpPr/>
          <p:nvPr/>
        </p:nvGrpSpPr>
        <p:grpSpPr>
          <a:xfrm>
            <a:off x="2667000" y="2514600"/>
            <a:ext cx="838200" cy="914400"/>
            <a:chOff x="685800" y="1295400"/>
            <a:chExt cx="1295400" cy="1143000"/>
          </a:xfrm>
        </p:grpSpPr>
        <p:sp>
          <p:nvSpPr>
            <p:cNvPr id="18" name="Rectangle 17"/>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D  3</a:t>
              </a:r>
              <a:endParaRPr lang="en-US" dirty="0">
                <a:solidFill>
                  <a:srgbClr val="FF0000"/>
                </a:solidFill>
              </a:endParaRPr>
            </a:p>
          </p:txBody>
        </p:sp>
        <p:sp>
          <p:nvSpPr>
            <p:cNvPr id="19" name="Rectangle 18"/>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7   10</a:t>
              </a:r>
              <a:endParaRPr lang="en-US" dirty="0">
                <a:solidFill>
                  <a:srgbClr val="FF0000"/>
                </a:solidFill>
              </a:endParaRPr>
            </a:p>
          </p:txBody>
        </p:sp>
        <p:sp>
          <p:nvSpPr>
            <p:cNvPr id="20" name="Rectangle 19"/>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7   10</a:t>
              </a:r>
              <a:endParaRPr lang="en-US" dirty="0">
                <a:solidFill>
                  <a:srgbClr val="FF0000"/>
                </a:solidFill>
              </a:endParaRPr>
            </a:p>
          </p:txBody>
        </p:sp>
      </p:grpSp>
      <p:grpSp>
        <p:nvGrpSpPr>
          <p:cNvPr id="21" name="Group 20"/>
          <p:cNvGrpSpPr/>
          <p:nvPr/>
        </p:nvGrpSpPr>
        <p:grpSpPr>
          <a:xfrm>
            <a:off x="2667000" y="3733800"/>
            <a:ext cx="838200" cy="914400"/>
            <a:chOff x="685800" y="1295400"/>
            <a:chExt cx="1295400" cy="1143000"/>
          </a:xfrm>
        </p:grpSpPr>
        <p:sp>
          <p:nvSpPr>
            <p:cNvPr id="22" name="Rectangle 21"/>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   1</a:t>
              </a:r>
              <a:endParaRPr lang="en-US" dirty="0">
                <a:solidFill>
                  <a:schemeClr val="tx1"/>
                </a:solidFill>
              </a:endParaRPr>
            </a:p>
          </p:txBody>
        </p:sp>
        <p:sp>
          <p:nvSpPr>
            <p:cNvPr id="23" name="Rectangle 22"/>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7   8</a:t>
              </a:r>
              <a:endParaRPr lang="en-US" dirty="0">
                <a:solidFill>
                  <a:schemeClr val="tx1"/>
                </a:solidFill>
              </a:endParaRPr>
            </a:p>
          </p:txBody>
        </p:sp>
        <p:sp>
          <p:nvSpPr>
            <p:cNvPr id="24" name="Rectangle 23"/>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9  10</a:t>
              </a:r>
              <a:endParaRPr lang="en-US" dirty="0">
                <a:solidFill>
                  <a:schemeClr val="tx1"/>
                </a:solidFill>
              </a:endParaRPr>
            </a:p>
          </p:txBody>
        </p:sp>
      </p:grpSp>
      <p:grpSp>
        <p:nvGrpSpPr>
          <p:cNvPr id="25" name="Group 24"/>
          <p:cNvGrpSpPr/>
          <p:nvPr/>
        </p:nvGrpSpPr>
        <p:grpSpPr>
          <a:xfrm>
            <a:off x="4114800" y="1295400"/>
            <a:ext cx="838200" cy="914400"/>
            <a:chOff x="685800" y="1295400"/>
            <a:chExt cx="1295400" cy="1143000"/>
          </a:xfrm>
        </p:grpSpPr>
        <p:sp>
          <p:nvSpPr>
            <p:cNvPr id="26" name="Rectangle 25"/>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   4</a:t>
              </a:r>
              <a:endParaRPr lang="en-US" dirty="0">
                <a:solidFill>
                  <a:schemeClr val="tx1"/>
                </a:solidFill>
              </a:endParaRPr>
            </a:p>
          </p:txBody>
        </p:sp>
        <p:sp>
          <p:nvSpPr>
            <p:cNvPr id="27" name="Rectangle 26"/>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11  15</a:t>
              </a:r>
              <a:endParaRPr lang="en-US" dirty="0">
                <a:solidFill>
                  <a:schemeClr val="tx1"/>
                </a:solidFill>
              </a:endParaRPr>
            </a:p>
          </p:txBody>
        </p:sp>
        <p:sp>
          <p:nvSpPr>
            <p:cNvPr id="28" name="Rectangle 27"/>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12  16</a:t>
              </a:r>
              <a:endParaRPr lang="en-US" dirty="0">
                <a:solidFill>
                  <a:schemeClr val="tx1"/>
                </a:solidFill>
              </a:endParaRPr>
            </a:p>
          </p:txBody>
        </p:sp>
      </p:grpSp>
      <p:grpSp>
        <p:nvGrpSpPr>
          <p:cNvPr id="29" name="Group 28"/>
          <p:cNvGrpSpPr/>
          <p:nvPr/>
        </p:nvGrpSpPr>
        <p:grpSpPr>
          <a:xfrm>
            <a:off x="4114800" y="3124200"/>
            <a:ext cx="838200" cy="914400"/>
            <a:chOff x="685800" y="1295400"/>
            <a:chExt cx="1295400" cy="1143000"/>
          </a:xfrm>
        </p:grpSpPr>
        <p:sp>
          <p:nvSpPr>
            <p:cNvPr id="30" name="Rectangle 29"/>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G   3</a:t>
              </a:r>
              <a:endParaRPr lang="en-US" dirty="0">
                <a:solidFill>
                  <a:srgbClr val="FF0000"/>
                </a:solidFill>
              </a:endParaRPr>
            </a:p>
          </p:txBody>
        </p:sp>
        <p:sp>
          <p:nvSpPr>
            <p:cNvPr id="31" name="Rectangle 30"/>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10  13</a:t>
              </a:r>
              <a:endParaRPr lang="en-US" dirty="0">
                <a:solidFill>
                  <a:srgbClr val="FF0000"/>
                </a:solidFill>
              </a:endParaRPr>
            </a:p>
          </p:txBody>
        </p:sp>
        <p:sp>
          <p:nvSpPr>
            <p:cNvPr id="32" name="Rectangle 31"/>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10  13</a:t>
              </a:r>
              <a:endParaRPr lang="en-US" dirty="0">
                <a:solidFill>
                  <a:srgbClr val="FF0000"/>
                </a:solidFill>
              </a:endParaRPr>
            </a:p>
          </p:txBody>
        </p:sp>
      </p:grpSp>
      <p:grpSp>
        <p:nvGrpSpPr>
          <p:cNvPr id="33" name="Group 32"/>
          <p:cNvGrpSpPr/>
          <p:nvPr/>
        </p:nvGrpSpPr>
        <p:grpSpPr>
          <a:xfrm>
            <a:off x="5791200" y="990600"/>
            <a:ext cx="838200" cy="914400"/>
            <a:chOff x="685800" y="1295400"/>
            <a:chExt cx="1295400" cy="1143000"/>
          </a:xfrm>
        </p:grpSpPr>
        <p:sp>
          <p:nvSpPr>
            <p:cNvPr id="34" name="Rectangle 33"/>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   2</a:t>
              </a:r>
              <a:endParaRPr lang="en-US" dirty="0">
                <a:solidFill>
                  <a:schemeClr val="tx1"/>
                </a:solidFill>
              </a:endParaRPr>
            </a:p>
          </p:txBody>
        </p:sp>
        <p:sp>
          <p:nvSpPr>
            <p:cNvPr id="35" name="Rectangle 34"/>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15  17</a:t>
              </a:r>
              <a:endParaRPr lang="en-US" dirty="0">
                <a:solidFill>
                  <a:schemeClr val="tx1"/>
                </a:solidFill>
              </a:endParaRPr>
            </a:p>
          </p:txBody>
        </p:sp>
        <p:sp>
          <p:nvSpPr>
            <p:cNvPr id="36" name="Rectangle 35"/>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16  18</a:t>
              </a:r>
              <a:endParaRPr lang="en-US" dirty="0">
                <a:solidFill>
                  <a:schemeClr val="tx1"/>
                </a:solidFill>
              </a:endParaRPr>
            </a:p>
          </p:txBody>
        </p:sp>
      </p:grpSp>
      <p:grpSp>
        <p:nvGrpSpPr>
          <p:cNvPr id="37" name="Group 36"/>
          <p:cNvGrpSpPr/>
          <p:nvPr/>
        </p:nvGrpSpPr>
        <p:grpSpPr>
          <a:xfrm>
            <a:off x="5791200" y="3200400"/>
            <a:ext cx="838200" cy="914400"/>
            <a:chOff x="685800" y="1295400"/>
            <a:chExt cx="1295400" cy="1143000"/>
          </a:xfrm>
        </p:grpSpPr>
        <p:sp>
          <p:nvSpPr>
            <p:cNvPr id="38" name="Rectangle 37"/>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I   5</a:t>
              </a:r>
              <a:endParaRPr lang="en-US" dirty="0">
                <a:solidFill>
                  <a:srgbClr val="FF0000"/>
                </a:solidFill>
              </a:endParaRPr>
            </a:p>
          </p:txBody>
        </p:sp>
        <p:sp>
          <p:nvSpPr>
            <p:cNvPr id="39" name="Rectangle 38"/>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13  18</a:t>
              </a:r>
              <a:endParaRPr lang="en-US" dirty="0">
                <a:solidFill>
                  <a:srgbClr val="FF0000"/>
                </a:solidFill>
              </a:endParaRPr>
            </a:p>
          </p:txBody>
        </p:sp>
        <p:sp>
          <p:nvSpPr>
            <p:cNvPr id="40" name="Rectangle 39"/>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13  18</a:t>
              </a:r>
              <a:endParaRPr lang="en-US" dirty="0">
                <a:solidFill>
                  <a:srgbClr val="FF0000"/>
                </a:solidFill>
              </a:endParaRPr>
            </a:p>
          </p:txBody>
        </p:sp>
      </p:grpSp>
      <p:grpSp>
        <p:nvGrpSpPr>
          <p:cNvPr id="49" name="Group 48"/>
          <p:cNvGrpSpPr/>
          <p:nvPr/>
        </p:nvGrpSpPr>
        <p:grpSpPr>
          <a:xfrm>
            <a:off x="7315200" y="2362200"/>
            <a:ext cx="838200" cy="914400"/>
            <a:chOff x="685800" y="1295400"/>
            <a:chExt cx="1295400" cy="1143000"/>
          </a:xfrm>
        </p:grpSpPr>
        <p:sp>
          <p:nvSpPr>
            <p:cNvPr id="50" name="Rectangle 49"/>
            <p:cNvSpPr/>
            <p:nvPr/>
          </p:nvSpPr>
          <p:spPr>
            <a:xfrm>
              <a:off x="685800" y="1295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J   1</a:t>
              </a:r>
              <a:endParaRPr lang="en-US" dirty="0">
                <a:solidFill>
                  <a:srgbClr val="FF0000"/>
                </a:solidFill>
              </a:endParaRPr>
            </a:p>
          </p:txBody>
        </p:sp>
        <p:sp>
          <p:nvSpPr>
            <p:cNvPr id="51" name="Rectangle 50"/>
            <p:cNvSpPr/>
            <p:nvPr/>
          </p:nvSpPr>
          <p:spPr>
            <a:xfrm>
              <a:off x="685800" y="1676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18  19</a:t>
              </a:r>
              <a:endParaRPr lang="en-US" dirty="0">
                <a:solidFill>
                  <a:srgbClr val="FF0000"/>
                </a:solidFill>
              </a:endParaRPr>
            </a:p>
          </p:txBody>
        </p:sp>
        <p:sp>
          <p:nvSpPr>
            <p:cNvPr id="52" name="Rectangle 51"/>
            <p:cNvSpPr/>
            <p:nvPr/>
          </p:nvSpPr>
          <p:spPr>
            <a:xfrm>
              <a:off x="685800" y="2057400"/>
              <a:ext cx="1295400" cy="381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18  19</a:t>
              </a:r>
              <a:endParaRPr lang="en-US" dirty="0">
                <a:solidFill>
                  <a:srgbClr val="FF0000"/>
                </a:solidFill>
              </a:endParaRPr>
            </a:p>
          </p:txBody>
        </p:sp>
      </p:grpSp>
      <p:cxnSp>
        <p:nvCxnSpPr>
          <p:cNvPr id="54" name="Straight Arrow Connector 53"/>
          <p:cNvCxnSpPr>
            <a:stCxn id="6" idx="3"/>
            <a:endCxn id="11" idx="1"/>
          </p:cNvCxnSpPr>
          <p:nvPr/>
        </p:nvCxnSpPr>
        <p:spPr>
          <a:xfrm>
            <a:off x="1295400" y="2971800"/>
            <a:ext cx="228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endCxn id="15" idx="1"/>
          </p:cNvCxnSpPr>
          <p:nvPr/>
        </p:nvCxnSpPr>
        <p:spPr>
          <a:xfrm flipV="1">
            <a:off x="1905000" y="1447800"/>
            <a:ext cx="76200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2362200" y="2971800"/>
            <a:ext cx="228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23" idx="1"/>
          </p:cNvCxnSpPr>
          <p:nvPr/>
        </p:nvCxnSpPr>
        <p:spPr>
          <a:xfrm>
            <a:off x="1828800" y="3429000"/>
            <a:ext cx="8382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15" idx="3"/>
            <a:endCxn id="27" idx="1"/>
          </p:cNvCxnSpPr>
          <p:nvPr/>
        </p:nvCxnSpPr>
        <p:spPr>
          <a:xfrm>
            <a:off x="3505200" y="1447800"/>
            <a:ext cx="6096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19" idx="3"/>
            <a:endCxn id="27" idx="1"/>
          </p:cNvCxnSpPr>
          <p:nvPr/>
        </p:nvCxnSpPr>
        <p:spPr>
          <a:xfrm flipV="1">
            <a:off x="3505200" y="1752600"/>
            <a:ext cx="6096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a:stCxn id="19" idx="3"/>
            <a:endCxn id="31" idx="1"/>
          </p:cNvCxnSpPr>
          <p:nvPr/>
        </p:nvCxnSpPr>
        <p:spPr>
          <a:xfrm>
            <a:off x="3505200" y="2971800"/>
            <a:ext cx="6096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23" idx="3"/>
            <a:endCxn id="31" idx="1"/>
          </p:cNvCxnSpPr>
          <p:nvPr/>
        </p:nvCxnSpPr>
        <p:spPr>
          <a:xfrm flipV="1">
            <a:off x="3505200" y="3581400"/>
            <a:ext cx="6096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27" idx="3"/>
            <a:endCxn id="35" idx="1"/>
          </p:cNvCxnSpPr>
          <p:nvPr/>
        </p:nvCxnSpPr>
        <p:spPr>
          <a:xfrm flipV="1">
            <a:off x="4953000" y="1447800"/>
            <a:ext cx="838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a:stCxn id="31" idx="3"/>
            <a:endCxn id="35" idx="1"/>
          </p:cNvCxnSpPr>
          <p:nvPr/>
        </p:nvCxnSpPr>
        <p:spPr>
          <a:xfrm flipV="1">
            <a:off x="4953000" y="1447800"/>
            <a:ext cx="838200" cy="2133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stCxn id="31" idx="3"/>
            <a:endCxn id="39" idx="1"/>
          </p:cNvCxnSpPr>
          <p:nvPr/>
        </p:nvCxnSpPr>
        <p:spPr>
          <a:xfrm>
            <a:off x="4953000" y="3581400"/>
            <a:ext cx="8382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a:stCxn id="35" idx="3"/>
            <a:endCxn id="51" idx="1"/>
          </p:cNvCxnSpPr>
          <p:nvPr/>
        </p:nvCxnSpPr>
        <p:spPr>
          <a:xfrm>
            <a:off x="6629400" y="1447800"/>
            <a:ext cx="685800" cy="1371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39" idx="3"/>
            <a:endCxn id="51" idx="1"/>
          </p:cNvCxnSpPr>
          <p:nvPr/>
        </p:nvCxnSpPr>
        <p:spPr>
          <a:xfrm flipV="1">
            <a:off x="6629400" y="2819400"/>
            <a:ext cx="6858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smtClean="0"/>
              <a:t>Possible Activity Paths</a:t>
            </a:r>
          </a:p>
        </p:txBody>
      </p:sp>
      <p:graphicFrame>
        <p:nvGraphicFramePr>
          <p:cNvPr id="15406" name="Group 46"/>
          <p:cNvGraphicFramePr>
            <a:graphicFrameLocks noGrp="1"/>
          </p:cNvGraphicFramePr>
          <p:nvPr/>
        </p:nvGraphicFramePr>
        <p:xfrm>
          <a:off x="914400" y="1295400"/>
          <a:ext cx="7010400" cy="5029200"/>
        </p:xfrm>
        <a:graphic>
          <a:graphicData uri="http://schemas.openxmlformats.org/drawingml/2006/table">
            <a:tbl>
              <a:tblPr/>
              <a:tblGrid>
                <a:gridCol w="2336800"/>
                <a:gridCol w="2336800"/>
                <a:gridCol w="2336800"/>
              </a:tblGrid>
              <a:tr h="41563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Arial" charset="0"/>
                          <a:cs typeface="Arial" charset="0"/>
                        </a:rPr>
                        <a:t>Possible Paths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Path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Total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5636">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Arial" charset="0"/>
                          <a:cs typeface="Arial" charset="0"/>
                        </a:rPr>
                        <a:t>Path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A+B+C+F+H+J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18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5636">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2+5+4+4+2+1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415636">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Path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A+B+D+F+H+J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17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5636">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2+5+3+4+2+1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415636">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Path 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A+B+D+G+H+J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16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5636">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2+5+3+3+2+1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415636">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rgbClr val="FF0000"/>
                          </a:solidFill>
                          <a:effectLst/>
                          <a:latin typeface="Arial" charset="0"/>
                          <a:cs typeface="Arial" charset="0"/>
                        </a:rPr>
                        <a:t>Path 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rgbClr val="FF0000"/>
                          </a:solidFill>
                          <a:effectLst/>
                          <a:latin typeface="Arial" charset="0"/>
                          <a:cs typeface="Arial" charset="0"/>
                        </a:rPr>
                        <a:t>A+B+D+G+I+J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rgbClr val="FF0000"/>
                          </a:solidFill>
                          <a:effectLst/>
                          <a:latin typeface="Arial" charset="0"/>
                          <a:cs typeface="Arial" charset="0"/>
                        </a:rPr>
                        <a:t>19*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5636">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rgbClr val="FF0000"/>
                          </a:solidFill>
                          <a:effectLst/>
                          <a:latin typeface="Arial" charset="0"/>
                          <a:cs typeface="Arial" charset="0"/>
                        </a:rPr>
                        <a:t>2+5+3+3+5+1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415636">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Path 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smtClean="0">
                          <a:ln>
                            <a:noFill/>
                          </a:ln>
                          <a:solidFill>
                            <a:schemeClr val="tx1"/>
                          </a:solidFill>
                          <a:effectLst/>
                          <a:latin typeface="Arial" charset="0"/>
                          <a:cs typeface="Arial" charset="0"/>
                        </a:rPr>
                        <a:t>A+B+E+G+I+J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Arial" charset="0"/>
                          <a:cs typeface="Arial" charset="0"/>
                        </a:rPr>
                        <a:t>17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15636">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2400" b="0" i="0" u="none" strike="noStrike" cap="none" normalizeH="0" baseline="0" dirty="0" smtClean="0">
                          <a:ln>
                            <a:noFill/>
                          </a:ln>
                          <a:solidFill>
                            <a:schemeClr val="tx1"/>
                          </a:solidFill>
                          <a:effectLst/>
                          <a:latin typeface="Arial" charset="0"/>
                          <a:cs typeface="Arial" charset="0"/>
                        </a:rPr>
                        <a:t>2+5+1+3+5+1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bl>
          </a:graphicData>
        </a:graphic>
      </p:graphicFrame>
      <p:sp>
        <p:nvSpPr>
          <p:cNvPr id="24619" name="TextBox 3"/>
          <p:cNvSpPr txBox="1">
            <a:spLocks noChangeArrowheads="1"/>
          </p:cNvSpPr>
          <p:nvPr/>
        </p:nvSpPr>
        <p:spPr bwMode="auto">
          <a:xfrm>
            <a:off x="5638800" y="6324600"/>
            <a:ext cx="2039938" cy="369888"/>
          </a:xfrm>
          <a:prstGeom prst="rect">
            <a:avLst/>
          </a:prstGeom>
          <a:noFill/>
          <a:ln w="9525">
            <a:noFill/>
            <a:miter lim="800000"/>
            <a:headEnd/>
            <a:tailEnd/>
          </a:ln>
        </p:spPr>
        <p:txBody>
          <a:bodyPr wrap="none">
            <a:spAutoFit/>
          </a:bodyPr>
          <a:lstStyle/>
          <a:p>
            <a:r>
              <a:rPr lang="en-US">
                <a:solidFill>
                  <a:srgbClr val="FF0000"/>
                </a:solidFill>
              </a:rPr>
              <a:t>* The Critical Path</a:t>
            </a:r>
          </a:p>
        </p:txBody>
      </p:sp>
      <p:sp>
        <p:nvSpPr>
          <p:cNvPr id="5" name="Slide Number Placeholder 4"/>
          <p:cNvSpPr>
            <a:spLocks noGrp="1"/>
          </p:cNvSpPr>
          <p:nvPr>
            <p:ph type="sldNum" sz="quarter" idx="12"/>
          </p:nvPr>
        </p:nvSpPr>
        <p:spPr/>
        <p:txBody>
          <a:bodyPr/>
          <a:lstStyle/>
          <a:p>
            <a:pPr>
              <a:defRPr/>
            </a:pPr>
            <a:fld id="{3F1C7440-5EF0-458C-92B9-16F73D8DD4FD}" type="slidenum">
              <a:rPr lang="en-US" smtClean="0"/>
              <a:pPr>
                <a:defRPr/>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152400"/>
            <a:ext cx="8229600" cy="762000"/>
          </a:xfrm>
        </p:spPr>
        <p:txBody>
          <a:bodyPr/>
          <a:lstStyle/>
          <a:p>
            <a:pPr eaLnBrk="1" hangingPunct="1"/>
            <a:r>
              <a:rPr lang="en-US" dirty="0" smtClean="0"/>
              <a:t>Critical Path</a:t>
            </a:r>
          </a:p>
        </p:txBody>
      </p:sp>
      <p:sp>
        <p:nvSpPr>
          <p:cNvPr id="25603" name="Rectangle 3"/>
          <p:cNvSpPr>
            <a:spLocks noGrp="1" noChangeArrowheads="1"/>
          </p:cNvSpPr>
          <p:nvPr>
            <p:ph type="body" idx="1"/>
          </p:nvPr>
        </p:nvSpPr>
        <p:spPr>
          <a:xfrm>
            <a:off x="304800" y="914400"/>
            <a:ext cx="8382000" cy="5241925"/>
          </a:xfrm>
        </p:spPr>
        <p:txBody>
          <a:bodyPr/>
          <a:lstStyle/>
          <a:p>
            <a:pPr eaLnBrk="1" hangingPunct="1">
              <a:lnSpc>
                <a:spcPct val="90000"/>
              </a:lnSpc>
            </a:pPr>
            <a:r>
              <a:rPr lang="en-US" sz="2700" dirty="0" smtClean="0"/>
              <a:t>The </a:t>
            </a:r>
            <a:r>
              <a:rPr lang="en-US" sz="2700" dirty="0" smtClean="0"/>
              <a:t>critical path has zero slack (or float) – any delay will impact the project completion time</a:t>
            </a:r>
          </a:p>
          <a:p>
            <a:pPr lvl="2" eaLnBrk="1" hangingPunct="1">
              <a:lnSpc>
                <a:spcPct val="90000"/>
              </a:lnSpc>
            </a:pPr>
            <a:r>
              <a:rPr lang="en-US" sz="2200" dirty="0" smtClean="0"/>
              <a:t>Slack - the amount of time an activity can be delayed before it delays the project</a:t>
            </a:r>
          </a:p>
          <a:p>
            <a:pPr lvl="2" eaLnBrk="1" hangingPunct="1">
              <a:lnSpc>
                <a:spcPct val="90000"/>
              </a:lnSpc>
            </a:pPr>
            <a:r>
              <a:rPr lang="en-US" sz="2200" dirty="0" smtClean="0"/>
              <a:t>Any change in the critical path will delay the entire project</a:t>
            </a:r>
          </a:p>
          <a:p>
            <a:pPr lvl="2" eaLnBrk="1" hangingPunct="1">
              <a:lnSpc>
                <a:spcPct val="90000"/>
              </a:lnSpc>
            </a:pPr>
            <a:r>
              <a:rPr lang="en-US" sz="2200" dirty="0" smtClean="0"/>
              <a:t>Task E can be delayed 2 days (from 8 to 10) without impacting the project completion time</a:t>
            </a:r>
          </a:p>
          <a:p>
            <a:pPr eaLnBrk="1" hangingPunct="1">
              <a:lnSpc>
                <a:spcPct val="90000"/>
              </a:lnSpc>
            </a:pPr>
            <a:r>
              <a:rPr lang="en-US" sz="2800" dirty="0" smtClean="0"/>
              <a:t>Must be monitored and managed!</a:t>
            </a:r>
          </a:p>
          <a:p>
            <a:pPr lvl="1" eaLnBrk="1" hangingPunct="1">
              <a:lnSpc>
                <a:spcPct val="90000"/>
              </a:lnSpc>
            </a:pPr>
            <a:r>
              <a:rPr lang="en-US" sz="2400" dirty="0" smtClean="0"/>
              <a:t>Project manager can expedite or crash by adding resources</a:t>
            </a:r>
          </a:p>
          <a:p>
            <a:pPr lvl="1" eaLnBrk="1" hangingPunct="1">
              <a:lnSpc>
                <a:spcPct val="90000"/>
              </a:lnSpc>
            </a:pPr>
            <a:r>
              <a:rPr lang="en-US" sz="2400" dirty="0" smtClean="0"/>
              <a:t>Fast tracking – running activities in parallel which were originally planned as sequential</a:t>
            </a:r>
          </a:p>
          <a:p>
            <a:pPr lvl="1" eaLnBrk="1" hangingPunct="1">
              <a:lnSpc>
                <a:spcPct val="90000"/>
              </a:lnSpc>
            </a:pPr>
            <a:r>
              <a:rPr lang="en-US" sz="2400" dirty="0" smtClean="0"/>
              <a:t>The CP can change</a:t>
            </a:r>
          </a:p>
          <a:p>
            <a:pPr lvl="1" eaLnBrk="1" hangingPunct="1">
              <a:lnSpc>
                <a:spcPct val="90000"/>
              </a:lnSpc>
            </a:pPr>
            <a:r>
              <a:rPr lang="en-US" sz="2400" dirty="0" smtClean="0"/>
              <a:t>Can have multiple </a:t>
            </a:r>
            <a:r>
              <a:rPr lang="en-US" sz="2400" dirty="0" smtClean="0"/>
              <a:t>CPs or a CP that consists of multiple paths that meet at a common node before the last node </a:t>
            </a:r>
            <a:endParaRPr lang="en-US" sz="2400" dirty="0" smtClean="0"/>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152400"/>
            <a:ext cx="8229600" cy="762000"/>
          </a:xfrm>
        </p:spPr>
        <p:txBody>
          <a:bodyPr/>
          <a:lstStyle/>
          <a:p>
            <a:pPr eaLnBrk="1" hangingPunct="1"/>
            <a:r>
              <a:rPr lang="en-US" dirty="0" smtClean="0"/>
              <a:t>Longest Path vs Critical Path</a:t>
            </a:r>
            <a:endParaRPr lang="en-US" dirty="0" smtClean="0"/>
          </a:p>
        </p:txBody>
      </p:sp>
      <p:sp>
        <p:nvSpPr>
          <p:cNvPr id="25603" name="Rectangle 3"/>
          <p:cNvSpPr>
            <a:spLocks noGrp="1" noChangeArrowheads="1"/>
          </p:cNvSpPr>
          <p:nvPr>
            <p:ph type="body" idx="1"/>
          </p:nvPr>
        </p:nvSpPr>
        <p:spPr>
          <a:xfrm>
            <a:off x="914400" y="1066800"/>
            <a:ext cx="6781800" cy="5089525"/>
          </a:xfrm>
        </p:spPr>
        <p:txBody>
          <a:bodyPr/>
          <a:lstStyle/>
          <a:p>
            <a:pPr eaLnBrk="1" hangingPunct="1">
              <a:lnSpc>
                <a:spcPct val="90000"/>
              </a:lnSpc>
            </a:pPr>
            <a:r>
              <a:rPr lang="en-US" sz="2800" dirty="0" smtClean="0"/>
              <a:t>The longest path is what it says – the longest amount of time to get to the finish</a:t>
            </a:r>
          </a:p>
          <a:p>
            <a:pPr eaLnBrk="1" hangingPunct="1">
              <a:lnSpc>
                <a:spcPct val="90000"/>
              </a:lnSpc>
            </a:pPr>
            <a:r>
              <a:rPr lang="en-US" sz="2800" dirty="0" smtClean="0"/>
              <a:t>In most project the longest path and the critical path are the same, particularly as the size of the network grows</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28</a:t>
            </a:fld>
            <a:endParaRPr lang="en-US" dirty="0"/>
          </a:p>
        </p:txBody>
      </p:sp>
    </p:spTree>
    <p:extLst>
      <p:ext uri="{BB962C8B-B14F-4D97-AF65-F5344CB8AC3E}">
        <p14:creationId xmlns:p14="http://schemas.microsoft.com/office/powerpoint/2010/main" val="42311076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152400"/>
            <a:ext cx="8229600" cy="762000"/>
          </a:xfrm>
        </p:spPr>
        <p:txBody>
          <a:bodyPr/>
          <a:lstStyle/>
          <a:p>
            <a:pPr eaLnBrk="1" hangingPunct="1"/>
            <a:r>
              <a:rPr lang="en-US" dirty="0" smtClean="0"/>
              <a:t>Longest Path vs Critical Path</a:t>
            </a:r>
            <a:endParaRPr lang="en-US" dirty="0" smtClean="0"/>
          </a:p>
        </p:txBody>
      </p:sp>
      <p:sp>
        <p:nvSpPr>
          <p:cNvPr id="25603" name="Rectangle 3"/>
          <p:cNvSpPr>
            <a:spLocks noGrp="1" noChangeArrowheads="1"/>
          </p:cNvSpPr>
          <p:nvPr>
            <p:ph type="body" idx="1"/>
          </p:nvPr>
        </p:nvSpPr>
        <p:spPr>
          <a:xfrm>
            <a:off x="381000" y="990600"/>
            <a:ext cx="8229600" cy="5165725"/>
          </a:xfrm>
        </p:spPr>
        <p:txBody>
          <a:bodyPr/>
          <a:lstStyle/>
          <a:p>
            <a:pPr eaLnBrk="1" hangingPunct="1">
              <a:lnSpc>
                <a:spcPct val="90000"/>
              </a:lnSpc>
            </a:pPr>
            <a:r>
              <a:rPr lang="en-US" sz="2800" dirty="0" smtClean="0"/>
              <a:t>If </a:t>
            </a:r>
            <a:r>
              <a:rPr lang="en-US" sz="2800" dirty="0"/>
              <a:t>you start with a baseline schedule that has </a:t>
            </a:r>
            <a:r>
              <a:rPr lang="en-US" sz="2800" u="sng" dirty="0"/>
              <a:t>no actuals, no constraints and no deadline,</a:t>
            </a:r>
            <a:r>
              <a:rPr lang="en-US" sz="2800" dirty="0"/>
              <a:t> and you perform some CPM scheduling on it, the path of 0 Total Float will be the Longest Path. </a:t>
            </a:r>
            <a:endParaRPr lang="en-US" sz="2800" dirty="0" smtClean="0"/>
          </a:p>
          <a:p>
            <a:pPr lvl="1" eaLnBrk="1" hangingPunct="1">
              <a:lnSpc>
                <a:spcPct val="90000"/>
              </a:lnSpc>
            </a:pPr>
            <a:r>
              <a:rPr lang="en-US" sz="2800" dirty="0" smtClean="0"/>
              <a:t>If </a:t>
            </a:r>
            <a:r>
              <a:rPr lang="en-US" sz="2800" dirty="0"/>
              <a:t>you add up the durations of all activities on that 0-float path, it will have the longest Total Duration.</a:t>
            </a:r>
            <a:endParaRPr lang="en-US" sz="2800" dirty="0" smtClean="0"/>
          </a:p>
          <a:p>
            <a:pPr eaLnBrk="1" hangingPunct="1">
              <a:lnSpc>
                <a:spcPct val="90000"/>
              </a:lnSpc>
            </a:pPr>
            <a:r>
              <a:rPr lang="en-US" sz="2800" dirty="0"/>
              <a:t>If you calculate the Longest Path for a project that does have actuals, constraints, </a:t>
            </a:r>
            <a:r>
              <a:rPr lang="en-US" sz="2800" dirty="0" smtClean="0"/>
              <a:t>and a  </a:t>
            </a:r>
            <a:r>
              <a:rPr lang="en-US" sz="2800" dirty="0"/>
              <a:t>deadline</a:t>
            </a:r>
            <a:r>
              <a:rPr lang="en-US" sz="2800" dirty="0" smtClean="0"/>
              <a:t>, </a:t>
            </a:r>
            <a:r>
              <a:rPr lang="en-US" sz="2800" dirty="0"/>
              <a:t>you will come up with a path of activities that are “important”, </a:t>
            </a:r>
            <a:r>
              <a:rPr lang="en-US" sz="2800" dirty="0" smtClean="0"/>
              <a:t>say “small-c </a:t>
            </a:r>
            <a:r>
              <a:rPr lang="en-US" sz="2800" dirty="0"/>
              <a:t>critical” to the timely completion of the project</a:t>
            </a:r>
            <a:r>
              <a:rPr lang="en-US" sz="2800" dirty="0" smtClean="0"/>
              <a:t>.</a:t>
            </a:r>
          </a:p>
          <a:p>
            <a:pPr eaLnBrk="1" hangingPunct="1">
              <a:lnSpc>
                <a:spcPct val="90000"/>
              </a:lnSpc>
            </a:pPr>
            <a:r>
              <a:rPr lang="en-US" sz="2800" dirty="0"/>
              <a:t>If they are different, it’s important to monitor both paths</a:t>
            </a:r>
          </a:p>
          <a:p>
            <a:pPr eaLnBrk="1" hangingPunct="1">
              <a:lnSpc>
                <a:spcPct val="90000"/>
              </a:lnSpc>
            </a:pPr>
            <a:endParaRPr lang="en-US" sz="2800" dirty="0"/>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29</a:t>
            </a:fld>
            <a:endParaRPr lang="en-US" dirty="0"/>
          </a:p>
        </p:txBody>
      </p:sp>
    </p:spTree>
    <p:extLst>
      <p:ext uri="{BB962C8B-B14F-4D97-AF65-F5344CB8AC3E}">
        <p14:creationId xmlns:p14="http://schemas.microsoft.com/office/powerpoint/2010/main" val="25750988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t>PMBOK</a:t>
            </a:r>
            <a:r>
              <a:rPr lang="en-US" baseline="30000" smtClean="0"/>
              <a:t>® </a:t>
            </a:r>
            <a:r>
              <a:rPr lang="en-US" smtClean="0"/>
              <a:t>Project Cost Management</a:t>
            </a:r>
            <a:endParaRPr lang="en-US" baseline="30000" smtClean="0"/>
          </a:p>
        </p:txBody>
      </p:sp>
      <p:sp>
        <p:nvSpPr>
          <p:cNvPr id="16387" name="Content Placeholder 2"/>
          <p:cNvSpPr>
            <a:spLocks noGrp="1"/>
          </p:cNvSpPr>
          <p:nvPr>
            <p:ph sz="quarter" idx="1"/>
          </p:nvPr>
        </p:nvSpPr>
        <p:spPr>
          <a:xfrm>
            <a:off x="457200" y="1219200"/>
            <a:ext cx="8229600" cy="4937125"/>
          </a:xfrm>
        </p:spPr>
        <p:txBody>
          <a:bodyPr/>
          <a:lstStyle/>
          <a:p>
            <a:pPr eaLnBrk="1" hangingPunct="1"/>
            <a:r>
              <a:rPr lang="en-US" i="1" smtClean="0"/>
              <a:t>Cost estimating</a:t>
            </a:r>
          </a:p>
          <a:p>
            <a:pPr lvl="1" eaLnBrk="1" hangingPunct="1"/>
            <a:r>
              <a:rPr lang="en-US" smtClean="0"/>
              <a:t>Based upon the activities, their time estimates, and resource requirements, an estimate can be developed.</a:t>
            </a:r>
          </a:p>
          <a:p>
            <a:pPr eaLnBrk="1" hangingPunct="1"/>
            <a:r>
              <a:rPr lang="en-US" i="1" smtClean="0"/>
              <a:t>Cost budgeting</a:t>
            </a:r>
          </a:p>
          <a:p>
            <a:pPr lvl="1" eaLnBrk="1" hangingPunct="1"/>
            <a:r>
              <a:rPr lang="en-US" smtClean="0"/>
              <a:t>Once the time and cost of each activity is estimated, an overall cost estimate for the entire project can be made. Once approved, this estimate becomes the project budget.</a:t>
            </a:r>
          </a:p>
          <a:p>
            <a:pPr eaLnBrk="1" hangingPunct="1"/>
            <a:r>
              <a:rPr lang="en-US" i="1" smtClean="0"/>
              <a:t>Cost control</a:t>
            </a:r>
          </a:p>
          <a:p>
            <a:pPr lvl="1" eaLnBrk="1" hangingPunct="1"/>
            <a:r>
              <a:rPr lang="en-US" smtClean="0"/>
              <a:t>Ensuring that proper processes and procedures are in place to control changes to the project budget.</a:t>
            </a:r>
          </a:p>
          <a:p>
            <a:pPr eaLnBrk="1" hangingPunct="1"/>
            <a:endParaRPr lang="en-US" smtClean="0"/>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PERT</a:t>
            </a:r>
          </a:p>
        </p:txBody>
      </p:sp>
      <p:sp>
        <p:nvSpPr>
          <p:cNvPr id="26627" name="Rectangle 3"/>
          <p:cNvSpPr>
            <a:spLocks noGrp="1" noChangeArrowheads="1"/>
          </p:cNvSpPr>
          <p:nvPr>
            <p:ph type="body" idx="1"/>
          </p:nvPr>
        </p:nvSpPr>
        <p:spPr>
          <a:xfrm>
            <a:off x="457200" y="1219200"/>
            <a:ext cx="8229600" cy="4937125"/>
          </a:xfrm>
        </p:spPr>
        <p:txBody>
          <a:bodyPr/>
          <a:lstStyle/>
          <a:p>
            <a:pPr eaLnBrk="1" hangingPunct="1"/>
            <a:r>
              <a:rPr lang="en-US" dirty="0" smtClean="0"/>
              <a:t>Program Evaluation and Review Technique</a:t>
            </a:r>
          </a:p>
          <a:p>
            <a:pPr lvl="1" eaLnBrk="1" hangingPunct="1"/>
            <a:r>
              <a:rPr lang="en-US" sz="2400" dirty="0" smtClean="0"/>
              <a:t>Developed in 1950s to help manage the Polaris Submarine Project</a:t>
            </a:r>
          </a:p>
          <a:p>
            <a:pPr eaLnBrk="1" hangingPunct="1"/>
            <a:r>
              <a:rPr lang="en-US" dirty="0" smtClean="0"/>
              <a:t>Developed about the same time as the Critical Path Method</a:t>
            </a:r>
          </a:p>
          <a:p>
            <a:pPr lvl="1" eaLnBrk="1" hangingPunct="1"/>
            <a:r>
              <a:rPr lang="en-US" dirty="0" smtClean="0"/>
              <a:t>Often combined as PERT/CPM </a:t>
            </a:r>
          </a:p>
          <a:p>
            <a:pPr eaLnBrk="1" hangingPunct="1"/>
            <a:r>
              <a:rPr lang="en-US" dirty="0" smtClean="0"/>
              <a:t>Employs both a project network diagram with a statistical distribution</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30</a:t>
            </a:fld>
            <a:endParaRPr lang="en-US" dirty="0"/>
          </a:p>
        </p:txBody>
      </p:sp>
    </p:spTree>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4400" smtClean="0"/>
              <a:t>Activity Times</a:t>
            </a:r>
            <a:endParaRPr lang="en-US" sz="4400" b="0" smtClean="0"/>
          </a:p>
        </p:txBody>
      </p:sp>
      <p:sp>
        <p:nvSpPr>
          <p:cNvPr id="147459" name="Rectangle 3"/>
          <p:cNvSpPr>
            <a:spLocks noGrp="1" noChangeArrowheads="1"/>
          </p:cNvSpPr>
          <p:nvPr>
            <p:ph type="body" idx="1"/>
          </p:nvPr>
        </p:nvSpPr>
        <p:spPr>
          <a:xfrm>
            <a:off x="495300" y="1371600"/>
            <a:ext cx="7962900" cy="4991100"/>
          </a:xfrm>
        </p:spPr>
        <p:txBody>
          <a:bodyPr/>
          <a:lstStyle/>
          <a:p>
            <a:pPr eaLnBrk="1" hangingPunct="1"/>
            <a:r>
              <a:rPr lang="en-US" dirty="0" smtClean="0"/>
              <a:t>In some situations, activity times are known with certainty</a:t>
            </a:r>
          </a:p>
          <a:p>
            <a:pPr eaLnBrk="1" hangingPunct="1"/>
            <a:r>
              <a:rPr lang="en-US" dirty="0" smtClean="0"/>
              <a:t>CPM assigns just one time estimate to each activity and this is used to find the critical path</a:t>
            </a:r>
          </a:p>
          <a:p>
            <a:pPr eaLnBrk="1" hangingPunct="1"/>
            <a:r>
              <a:rPr lang="en-US" dirty="0" smtClean="0"/>
              <a:t>In many projects there is uncertainty about activity times</a:t>
            </a:r>
          </a:p>
          <a:p>
            <a:pPr eaLnBrk="1" hangingPunct="1"/>
            <a:r>
              <a:rPr lang="en-US" dirty="0" smtClean="0"/>
              <a:t>PERT employs a probability distribution based on three time estimates for each activity</a:t>
            </a:r>
          </a:p>
          <a:p>
            <a:pPr lvl="1" eaLnBrk="1" hangingPunct="1"/>
            <a:r>
              <a:rPr lang="en-US" dirty="0" smtClean="0"/>
              <a:t>A weighted average of these estimates is used for the time estimate and this is used to determine the critical path</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47459"/>
                                        </p:tgtEl>
                                        <p:attrNameLst>
                                          <p:attrName>style.visibility</p:attrName>
                                        </p:attrNameLst>
                                      </p:cBhvr>
                                      <p:to>
                                        <p:strVal val="visible"/>
                                      </p:to>
                                    </p:set>
                                    <p:animEffect transition="in" filter="strips(downRight)">
                                      <p:cBhvr>
                                        <p:cTn id="7" dur="1000"/>
                                        <p:tgtEl>
                                          <p:spTgt spid="147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4400" smtClean="0"/>
              <a:t>Activity Times</a:t>
            </a:r>
            <a:endParaRPr lang="en-US" sz="4400" b="0" smtClean="0"/>
          </a:p>
        </p:txBody>
      </p:sp>
      <p:sp>
        <p:nvSpPr>
          <p:cNvPr id="148483" name="Rectangle 3"/>
          <p:cNvSpPr>
            <a:spLocks noGrp="1" noChangeArrowheads="1"/>
          </p:cNvSpPr>
          <p:nvPr>
            <p:ph type="body" idx="1"/>
          </p:nvPr>
        </p:nvSpPr>
        <p:spPr>
          <a:xfrm>
            <a:off x="685800" y="1295400"/>
            <a:ext cx="7772400" cy="939800"/>
          </a:xfrm>
        </p:spPr>
        <p:txBody>
          <a:bodyPr/>
          <a:lstStyle/>
          <a:p>
            <a:pPr eaLnBrk="1" hangingPunct="1"/>
            <a:r>
              <a:rPr lang="en-US" sz="2800" dirty="0" smtClean="0"/>
              <a:t>The time estimates in PERT are</a:t>
            </a:r>
          </a:p>
        </p:txBody>
      </p:sp>
      <p:sp>
        <p:nvSpPr>
          <p:cNvPr id="148484" name="Text Box 4"/>
          <p:cNvSpPr txBox="1">
            <a:spLocks noChangeArrowheads="1"/>
          </p:cNvSpPr>
          <p:nvPr/>
        </p:nvSpPr>
        <p:spPr bwMode="auto">
          <a:xfrm>
            <a:off x="381000" y="1981200"/>
            <a:ext cx="8131175" cy="4228850"/>
          </a:xfrm>
          <a:prstGeom prst="rect">
            <a:avLst/>
          </a:prstGeom>
          <a:noFill/>
          <a:ln w="9525">
            <a:noFill/>
            <a:miter lim="800000"/>
            <a:headEnd/>
            <a:tailEnd/>
          </a:ln>
          <a:effectLst/>
        </p:spPr>
        <p:txBody>
          <a:bodyPr wrap="square">
            <a:spAutoFit/>
          </a:bodyPr>
          <a:lstStyle/>
          <a:p>
            <a:pPr marL="3225800" indent="-3225800">
              <a:lnSpc>
                <a:spcPct val="90000"/>
              </a:lnSpc>
              <a:spcBef>
                <a:spcPct val="20000"/>
              </a:spcBef>
              <a:tabLst>
                <a:tab pos="3136900" algn="r"/>
              </a:tabLst>
              <a:defRPr/>
            </a:pPr>
            <a:r>
              <a:rPr lang="en-US" sz="2000" i="1" dirty="0">
                <a:solidFill>
                  <a:schemeClr val="accent2"/>
                </a:solidFill>
                <a:effectLst>
                  <a:outerShdw blurRad="38100" dist="38100" dir="2700000" algn="tl">
                    <a:srgbClr val="C0C0C0"/>
                  </a:outerShdw>
                </a:effectLst>
              </a:rPr>
              <a:t>	</a:t>
            </a:r>
            <a:r>
              <a:rPr lang="en-US" sz="2000" i="1" dirty="0">
                <a:effectLst>
                  <a:outerShdw blurRad="38100" dist="38100" dir="2700000" algn="tl">
                    <a:srgbClr val="C0C0C0"/>
                  </a:outerShdw>
                </a:effectLst>
              </a:rPr>
              <a:t>Optimistic time</a:t>
            </a:r>
            <a:r>
              <a:rPr lang="en-US" sz="2000" dirty="0"/>
              <a:t> (</a:t>
            </a:r>
            <a:r>
              <a:rPr lang="en-US" sz="2000" i="1" dirty="0">
                <a:effectLst>
                  <a:outerShdw blurRad="38100" dist="38100" dir="2700000" algn="tl">
                    <a:srgbClr val="C0C0C0"/>
                  </a:outerShdw>
                </a:effectLst>
                <a:latin typeface="Times New Roman" pitchFamily="18" charset="0"/>
              </a:rPr>
              <a:t>a</a:t>
            </a:r>
            <a:r>
              <a:rPr lang="en-US" sz="2000" dirty="0"/>
              <a:t>) =	</a:t>
            </a:r>
            <a:r>
              <a:rPr lang="en-US" sz="2400" dirty="0"/>
              <a:t>time an activity will take if everything goes as well as possible. There should be only a small probability (say, </a:t>
            </a:r>
            <a:r>
              <a:rPr lang="en-US" sz="2400" baseline="30000" dirty="0"/>
              <a:t>1</a:t>
            </a:r>
            <a:r>
              <a:rPr lang="en-US" sz="2400" dirty="0"/>
              <a:t>/</a:t>
            </a:r>
            <a:r>
              <a:rPr lang="en-US" sz="2400" baseline="-25000" dirty="0"/>
              <a:t>100</a:t>
            </a:r>
            <a:r>
              <a:rPr lang="en-US" sz="2400" dirty="0"/>
              <a:t>) of this occurring.</a:t>
            </a:r>
          </a:p>
          <a:p>
            <a:pPr marL="3225800" indent="-3225800">
              <a:lnSpc>
                <a:spcPct val="90000"/>
              </a:lnSpc>
              <a:spcBef>
                <a:spcPct val="20000"/>
              </a:spcBef>
              <a:tabLst>
                <a:tab pos="3136900" algn="r"/>
              </a:tabLst>
              <a:defRPr/>
            </a:pPr>
            <a:r>
              <a:rPr lang="en-US" sz="2000" i="1" dirty="0">
                <a:solidFill>
                  <a:schemeClr val="accent2"/>
                </a:solidFill>
                <a:effectLst>
                  <a:outerShdw blurRad="38100" dist="38100" dir="2700000" algn="tl">
                    <a:srgbClr val="C0C0C0"/>
                  </a:outerShdw>
                </a:effectLst>
              </a:rPr>
              <a:t>	</a:t>
            </a:r>
            <a:r>
              <a:rPr lang="en-US" sz="2000" i="1" dirty="0">
                <a:effectLst>
                  <a:outerShdw blurRad="38100" dist="38100" dir="2700000" algn="tl">
                    <a:srgbClr val="C0C0C0"/>
                  </a:outerShdw>
                </a:effectLst>
              </a:rPr>
              <a:t>Pessimistic time</a:t>
            </a:r>
            <a:r>
              <a:rPr lang="en-US" sz="2000" dirty="0"/>
              <a:t> (</a:t>
            </a:r>
            <a:r>
              <a:rPr lang="en-US" sz="2000" i="1" dirty="0">
                <a:effectLst>
                  <a:outerShdw blurRad="38100" dist="38100" dir="2700000" algn="tl">
                    <a:srgbClr val="C0C0C0"/>
                  </a:outerShdw>
                </a:effectLst>
                <a:latin typeface="Times New Roman" pitchFamily="18" charset="0"/>
              </a:rPr>
              <a:t>b</a:t>
            </a:r>
            <a:r>
              <a:rPr lang="en-US" sz="2000" dirty="0"/>
              <a:t>) =	</a:t>
            </a:r>
            <a:r>
              <a:rPr lang="en-US" sz="2400" dirty="0"/>
              <a:t>time an activity would take assuming very unfavorable conditions. There should also be only a small probability that the activity will really take this long.</a:t>
            </a:r>
          </a:p>
          <a:p>
            <a:pPr marL="3225800" indent="-3225800">
              <a:lnSpc>
                <a:spcPct val="90000"/>
              </a:lnSpc>
              <a:spcBef>
                <a:spcPct val="20000"/>
              </a:spcBef>
              <a:tabLst>
                <a:tab pos="3136900" algn="r"/>
              </a:tabLst>
              <a:defRPr/>
            </a:pPr>
            <a:r>
              <a:rPr lang="en-US" sz="2000" i="1" dirty="0">
                <a:solidFill>
                  <a:schemeClr val="accent2"/>
                </a:solidFill>
                <a:effectLst>
                  <a:outerShdw blurRad="38100" dist="38100" dir="2700000" algn="tl">
                    <a:srgbClr val="C0C0C0"/>
                  </a:outerShdw>
                </a:effectLst>
              </a:rPr>
              <a:t>	</a:t>
            </a:r>
            <a:r>
              <a:rPr lang="en-US" sz="2000" i="1" dirty="0">
                <a:effectLst>
                  <a:outerShdw blurRad="38100" dist="38100" dir="2700000" algn="tl">
                    <a:srgbClr val="C0C0C0"/>
                  </a:outerShdw>
                </a:effectLst>
              </a:rPr>
              <a:t>Most likely time</a:t>
            </a:r>
            <a:r>
              <a:rPr lang="en-US" sz="2000" dirty="0"/>
              <a:t> (</a:t>
            </a:r>
            <a:r>
              <a:rPr lang="en-US" sz="2000" i="1" dirty="0">
                <a:effectLst>
                  <a:outerShdw blurRad="38100" dist="38100" dir="2700000" algn="tl">
                    <a:srgbClr val="C0C0C0"/>
                  </a:outerShdw>
                </a:effectLst>
                <a:latin typeface="Times New Roman" pitchFamily="18" charset="0"/>
              </a:rPr>
              <a:t>m</a:t>
            </a:r>
            <a:r>
              <a:rPr lang="en-US" sz="2000" dirty="0"/>
              <a:t>) =	</a:t>
            </a:r>
            <a:r>
              <a:rPr lang="en-US" sz="2400" dirty="0"/>
              <a:t>most realistic time estimate to complete the activity</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48483"/>
                                        </p:tgtEl>
                                        <p:attrNameLst>
                                          <p:attrName>style.visibility</p:attrName>
                                        </p:attrNameLst>
                                      </p:cBhvr>
                                      <p:to>
                                        <p:strVal val="visible"/>
                                      </p:to>
                                    </p:set>
                                    <p:animEffect transition="in" filter="strips(downRight)">
                                      <p:cBhvr>
                                        <p:cTn id="7" dur="1000"/>
                                        <p:tgtEl>
                                          <p:spTgt spid="148483"/>
                                        </p:tgtEl>
                                      </p:cBhvr>
                                    </p:animEffect>
                                  </p:childTnLst>
                                </p:cTn>
                              </p:par>
                            </p:childTnLst>
                          </p:cTn>
                        </p:par>
                        <p:par>
                          <p:cTn id="8" fill="hold">
                            <p:stCondLst>
                              <p:cond delay="2000"/>
                            </p:stCondLst>
                            <p:childTnLst>
                              <p:par>
                                <p:cTn id="9" presetID="18" presetClass="entr" presetSubtype="6" fill="hold" grpId="0" nodeType="afterEffect">
                                  <p:stCondLst>
                                    <p:cond delay="1000"/>
                                  </p:stCondLst>
                                  <p:childTnLst>
                                    <p:set>
                                      <p:cBhvr>
                                        <p:cTn id="10" dur="1" fill="hold">
                                          <p:stCondLst>
                                            <p:cond delay="0"/>
                                          </p:stCondLst>
                                        </p:cTn>
                                        <p:tgtEl>
                                          <p:spTgt spid="148484"/>
                                        </p:tgtEl>
                                        <p:attrNameLst>
                                          <p:attrName>style.visibility</p:attrName>
                                        </p:attrNameLst>
                                      </p:cBhvr>
                                      <p:to>
                                        <p:strVal val="visible"/>
                                      </p:to>
                                    </p:set>
                                    <p:animEffect transition="in" filter="strips(downRight)">
                                      <p:cBhvr>
                                        <p:cTn id="11" dur="1000"/>
                                        <p:tgtEl>
                                          <p:spTgt spid="148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p:bldP spid="148484" grpId="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p:txBody>
          <a:bodyPr/>
          <a:lstStyle/>
          <a:p>
            <a:pPr eaLnBrk="1" hangingPunct="1"/>
            <a:r>
              <a:rPr lang="en-US" sz="4400" smtClean="0"/>
              <a:t>Activity Times</a:t>
            </a:r>
            <a:endParaRPr lang="en-US" sz="4400" b="0" smtClean="0"/>
          </a:p>
        </p:txBody>
      </p:sp>
      <p:sp>
        <p:nvSpPr>
          <p:cNvPr id="150531" name="Rectangle 3"/>
          <p:cNvSpPr>
            <a:spLocks noGrp="1" noChangeArrowheads="1"/>
          </p:cNvSpPr>
          <p:nvPr>
            <p:ph type="body" idx="1"/>
          </p:nvPr>
        </p:nvSpPr>
        <p:spPr>
          <a:xfrm>
            <a:off x="685800" y="1701800"/>
            <a:ext cx="7772400" cy="889000"/>
          </a:xfrm>
        </p:spPr>
        <p:txBody>
          <a:bodyPr/>
          <a:lstStyle/>
          <a:p>
            <a:pPr eaLnBrk="1" hangingPunct="1">
              <a:defRPr/>
            </a:pPr>
            <a:r>
              <a:rPr lang="en-US" sz="2400" dirty="0" smtClean="0"/>
              <a:t>To find the </a:t>
            </a:r>
            <a:r>
              <a:rPr lang="en-US" sz="2400" i="1" dirty="0" smtClean="0">
                <a:solidFill>
                  <a:schemeClr val="accent2"/>
                </a:solidFill>
                <a:effectLst>
                  <a:outerShdw blurRad="38100" dist="38100" dir="2700000" algn="tl">
                    <a:srgbClr val="C0C0C0"/>
                  </a:outerShdw>
                </a:effectLst>
              </a:rPr>
              <a:t>expected activity time</a:t>
            </a:r>
            <a:r>
              <a:rPr lang="en-US" sz="2400" dirty="0" smtClean="0"/>
              <a:t> (</a:t>
            </a:r>
            <a:r>
              <a:rPr lang="en-US" sz="2400" i="1" dirty="0" smtClean="0">
                <a:solidFill>
                  <a:schemeClr val="accent2"/>
                </a:solidFill>
                <a:effectLst>
                  <a:outerShdw blurRad="38100" dist="38100" dir="2700000" algn="tl">
                    <a:srgbClr val="C0C0C0"/>
                  </a:outerShdw>
                </a:effectLst>
                <a:latin typeface="Times New Roman" pitchFamily="18" charset="0"/>
              </a:rPr>
              <a:t>t</a:t>
            </a:r>
            <a:r>
              <a:rPr lang="en-US" sz="2400" dirty="0" smtClean="0"/>
              <a:t>), the beta distribution weights the estimates as follows</a:t>
            </a:r>
          </a:p>
        </p:txBody>
      </p:sp>
      <p:graphicFrame>
        <p:nvGraphicFramePr>
          <p:cNvPr id="150532" name="Object 4"/>
          <p:cNvGraphicFramePr>
            <a:graphicFrameLocks noChangeAspect="1"/>
          </p:cNvGraphicFramePr>
          <p:nvPr/>
        </p:nvGraphicFramePr>
        <p:xfrm>
          <a:off x="3670300" y="2724150"/>
          <a:ext cx="1803400" cy="723900"/>
        </p:xfrm>
        <a:graphic>
          <a:graphicData uri="http://schemas.openxmlformats.org/presentationml/2006/ole">
            <mc:AlternateContent xmlns:mc="http://schemas.openxmlformats.org/markup-compatibility/2006">
              <mc:Choice xmlns:v="urn:schemas-microsoft-com:vml" Requires="v">
                <p:oleObj spid="_x0000_s1046" name="Equation" r:id="rId3" imgW="1803240" imgH="723600" progId="Equation.3">
                  <p:embed/>
                </p:oleObj>
              </mc:Choice>
              <mc:Fallback>
                <p:oleObj name="Equation" r:id="rId3" imgW="1803240" imgH="723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0300" y="2724150"/>
                        <a:ext cx="18034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0533" name="Rectangle 5"/>
          <p:cNvSpPr>
            <a:spLocks noChangeArrowheads="1"/>
          </p:cNvSpPr>
          <p:nvPr/>
        </p:nvSpPr>
        <p:spPr bwMode="auto">
          <a:xfrm>
            <a:off x="685800" y="3810000"/>
            <a:ext cx="7772400" cy="889000"/>
          </a:xfrm>
          <a:prstGeom prst="rect">
            <a:avLst/>
          </a:prstGeom>
          <a:noFill/>
          <a:ln w="9525">
            <a:noFill/>
            <a:miter lim="800000"/>
            <a:headEnd/>
            <a:tailEnd/>
          </a:ln>
        </p:spPr>
        <p:txBody>
          <a:bodyPr/>
          <a:lstStyle/>
          <a:p>
            <a:pPr marL="342900" indent="-342900" eaLnBrk="1" hangingPunct="1">
              <a:lnSpc>
                <a:spcPct val="90000"/>
              </a:lnSpc>
              <a:spcBef>
                <a:spcPct val="20000"/>
              </a:spcBef>
              <a:buClr>
                <a:schemeClr val="accent2"/>
              </a:buClr>
              <a:buSzPct val="85000"/>
              <a:buFont typeface="Wingdings" pitchFamily="2" charset="2"/>
              <a:buChar char="n"/>
              <a:defRPr/>
            </a:pPr>
            <a:r>
              <a:rPr lang="en-US" sz="2400" dirty="0"/>
              <a:t>To compute the dispersion or </a:t>
            </a:r>
            <a:r>
              <a:rPr lang="en-US" sz="2400" i="1" dirty="0">
                <a:solidFill>
                  <a:schemeClr val="accent2"/>
                </a:solidFill>
                <a:effectLst>
                  <a:outerShdw blurRad="38100" dist="38100" dir="2700000" algn="tl">
                    <a:srgbClr val="C0C0C0"/>
                  </a:outerShdw>
                </a:effectLst>
              </a:rPr>
              <a:t>variance of activity completion time</a:t>
            </a:r>
            <a:r>
              <a:rPr lang="en-US" sz="2400" dirty="0"/>
              <a:t>, we use the formula</a:t>
            </a:r>
          </a:p>
        </p:txBody>
      </p:sp>
      <p:graphicFrame>
        <p:nvGraphicFramePr>
          <p:cNvPr id="150534" name="Object 6"/>
          <p:cNvGraphicFramePr>
            <a:graphicFrameLocks noChangeAspect="1"/>
          </p:cNvGraphicFramePr>
          <p:nvPr/>
        </p:nvGraphicFramePr>
        <p:xfrm>
          <a:off x="3225800" y="4743450"/>
          <a:ext cx="2667000" cy="850900"/>
        </p:xfrm>
        <a:graphic>
          <a:graphicData uri="http://schemas.openxmlformats.org/presentationml/2006/ole">
            <mc:AlternateContent xmlns:mc="http://schemas.openxmlformats.org/markup-compatibility/2006">
              <mc:Choice xmlns:v="urn:schemas-microsoft-com:vml" Requires="v">
                <p:oleObj spid="_x0000_s1047" name="Equation" r:id="rId5" imgW="2666880" imgH="850680" progId="Equation.3">
                  <p:embed/>
                </p:oleObj>
              </mc:Choice>
              <mc:Fallback>
                <p:oleObj name="Equation" r:id="rId5" imgW="2666880" imgH="85068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5800" y="4743450"/>
                        <a:ext cx="2667000" cy="850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50531"/>
                                        </p:tgtEl>
                                        <p:attrNameLst>
                                          <p:attrName>style.visibility</p:attrName>
                                        </p:attrNameLst>
                                      </p:cBhvr>
                                      <p:to>
                                        <p:strVal val="visible"/>
                                      </p:to>
                                    </p:set>
                                    <p:animEffect transition="in" filter="strips(downRight)">
                                      <p:cBhvr>
                                        <p:cTn id="7" dur="1000"/>
                                        <p:tgtEl>
                                          <p:spTgt spid="150531"/>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150532"/>
                                        </p:tgtEl>
                                        <p:attrNameLst>
                                          <p:attrName>style.visibility</p:attrName>
                                        </p:attrNameLst>
                                      </p:cBhvr>
                                      <p:to>
                                        <p:strVal val="visible"/>
                                      </p:to>
                                    </p:set>
                                    <p:animEffect transition="in" filter="strips(downRight)">
                                      <p:cBhvr>
                                        <p:cTn id="11" dur="1000"/>
                                        <p:tgtEl>
                                          <p:spTgt spid="150532"/>
                                        </p:tgtEl>
                                      </p:cBhvr>
                                    </p:animEffect>
                                  </p:childTnLst>
                                </p:cTn>
                              </p:par>
                            </p:childTnLst>
                          </p:cTn>
                        </p:par>
                        <p:par>
                          <p:cTn id="12" fill="hold">
                            <p:stCondLst>
                              <p:cond delay="4000"/>
                            </p:stCondLst>
                            <p:childTnLst>
                              <p:par>
                                <p:cTn id="13" presetID="18" presetClass="entr" presetSubtype="6" fill="hold" grpId="0" nodeType="afterEffect">
                                  <p:stCondLst>
                                    <p:cond delay="1000"/>
                                  </p:stCondLst>
                                  <p:childTnLst>
                                    <p:set>
                                      <p:cBhvr>
                                        <p:cTn id="14" dur="1" fill="hold">
                                          <p:stCondLst>
                                            <p:cond delay="0"/>
                                          </p:stCondLst>
                                        </p:cTn>
                                        <p:tgtEl>
                                          <p:spTgt spid="150533"/>
                                        </p:tgtEl>
                                        <p:attrNameLst>
                                          <p:attrName>style.visibility</p:attrName>
                                        </p:attrNameLst>
                                      </p:cBhvr>
                                      <p:to>
                                        <p:strVal val="visible"/>
                                      </p:to>
                                    </p:set>
                                    <p:animEffect transition="in" filter="strips(downRight)">
                                      <p:cBhvr>
                                        <p:cTn id="15" dur="1000"/>
                                        <p:tgtEl>
                                          <p:spTgt spid="150533"/>
                                        </p:tgtEl>
                                      </p:cBhvr>
                                    </p:animEffect>
                                  </p:childTnLst>
                                </p:cTn>
                              </p:par>
                            </p:childTnLst>
                          </p:cTn>
                        </p:par>
                        <p:par>
                          <p:cTn id="16" fill="hold">
                            <p:stCondLst>
                              <p:cond delay="6000"/>
                            </p:stCondLst>
                            <p:childTnLst>
                              <p:par>
                                <p:cTn id="17" presetID="18" presetClass="entr" presetSubtype="6" fill="hold" nodeType="afterEffect">
                                  <p:stCondLst>
                                    <p:cond delay="1000"/>
                                  </p:stCondLst>
                                  <p:childTnLst>
                                    <p:set>
                                      <p:cBhvr>
                                        <p:cTn id="18" dur="1" fill="hold">
                                          <p:stCondLst>
                                            <p:cond delay="0"/>
                                          </p:stCondLst>
                                        </p:cTn>
                                        <p:tgtEl>
                                          <p:spTgt spid="150534"/>
                                        </p:tgtEl>
                                        <p:attrNameLst>
                                          <p:attrName>style.visibility</p:attrName>
                                        </p:attrNameLst>
                                      </p:cBhvr>
                                      <p:to>
                                        <p:strVal val="visible"/>
                                      </p:to>
                                    </p:set>
                                    <p:animEffect transition="in" filter="strips(downRight)">
                                      <p:cBhvr>
                                        <p:cTn id="19" dur="1000"/>
                                        <p:tgtEl>
                                          <p:spTgt spid="150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1" grpId="0"/>
      <p:bldP spid="15053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066800" y="228600"/>
            <a:ext cx="6761163" cy="941388"/>
          </a:xfrm>
        </p:spPr>
        <p:txBody>
          <a:bodyPr/>
          <a:lstStyle/>
          <a:p>
            <a:pPr eaLnBrk="1" hangingPunct="1"/>
            <a:r>
              <a:rPr lang="en-US" smtClean="0"/>
              <a:t>Activity Analysis for PERT</a:t>
            </a:r>
          </a:p>
        </p:txBody>
      </p:sp>
      <p:graphicFrame>
        <p:nvGraphicFramePr>
          <p:cNvPr id="18521" name="Group 89"/>
          <p:cNvGraphicFramePr>
            <a:graphicFrameLocks noGrp="1"/>
          </p:cNvGraphicFramePr>
          <p:nvPr/>
        </p:nvGraphicFramePr>
        <p:xfrm>
          <a:off x="304800" y="1447800"/>
          <a:ext cx="7772401" cy="4852356"/>
        </p:xfrm>
        <a:graphic>
          <a:graphicData uri="http://schemas.openxmlformats.org/drawingml/2006/table">
            <a:tbl>
              <a:tblPr/>
              <a:tblGrid>
                <a:gridCol w="914400"/>
                <a:gridCol w="1306286"/>
                <a:gridCol w="1284514"/>
                <a:gridCol w="805544"/>
                <a:gridCol w="1240971"/>
                <a:gridCol w="1110343"/>
                <a:gridCol w="1110343"/>
              </a:tblGrid>
              <a:tr h="10668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Arial" charset="0"/>
                          <a:cs typeface="Arial" charset="0"/>
                        </a:rPr>
                        <a:t>Activity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Arial" charset="0"/>
                          <a:cs typeface="Arial" charset="0"/>
                        </a:rPr>
                        <a:t>Predecessor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Arial" charset="0"/>
                          <a:cs typeface="Arial" charset="0"/>
                        </a:rPr>
                        <a:t>Optimistic Estimates (Days)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Arial" charset="0"/>
                          <a:cs typeface="Arial" charset="0"/>
                        </a:rPr>
                        <a:t>Most Likely Estimates (Days)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Arial" charset="0"/>
                          <a:cs typeface="Arial" charset="0"/>
                        </a:rPr>
                        <a:t>Pessimistic Estimates (Days)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Arial" charset="0"/>
                          <a:cs typeface="Arial" charset="0"/>
                        </a:rPr>
                        <a:t>Expected Duration</a:t>
                      </a:r>
                    </a:p>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sng" strike="noStrike" cap="none" normalizeH="0" baseline="0" dirty="0" smtClean="0">
                          <a:ln>
                            <a:noFill/>
                          </a:ln>
                          <a:solidFill>
                            <a:schemeClr val="tx1"/>
                          </a:solidFill>
                          <a:effectLst/>
                          <a:latin typeface="Arial" charset="0"/>
                          <a:cs typeface="Arial" charset="0"/>
                        </a:rPr>
                        <a:t>(a+4b+c)</a:t>
                      </a:r>
                    </a:p>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Arial" charset="0"/>
                          <a:cs typeface="Arial" charset="0"/>
                        </a:rPr>
                        <a:t> 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Arial" charset="0"/>
                          <a:cs typeface="Arial" charset="0"/>
                        </a:rPr>
                        <a:t>Variance</a:t>
                      </a:r>
                    </a:p>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400" b="1" i="0" u="none" strike="noStrike" cap="none" normalizeH="0" baseline="0" dirty="0" smtClean="0">
                          <a:ln>
                            <a:noFill/>
                          </a:ln>
                          <a:solidFill>
                            <a:schemeClr val="tx1"/>
                          </a:solidFill>
                          <a:effectLst/>
                          <a:latin typeface="Arial" charset="0"/>
                          <a:cs typeface="Arial" charset="0"/>
                        </a:rPr>
                        <a:t>((b-a)/6)</a:t>
                      </a:r>
                      <a:r>
                        <a:rPr kumimoji="0" lang="en-US" sz="1400" b="1" i="0" u="none" strike="noStrike" cap="none" normalizeH="0" baseline="30000" dirty="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None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2.2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0.3</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5.2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0.7</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3.8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0.3</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0.4</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0.0</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F</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C,D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0.4</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D,E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0.1</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F,G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0.4</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0.7</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J</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H,I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cap="none" normalizeH="0" baseline="0" dirty="0" smtClean="0">
                          <a:ln>
                            <a:noFill/>
                          </a:ln>
                          <a:solidFill>
                            <a:schemeClr val="tx1"/>
                          </a:solidFill>
                          <a:effectLst/>
                          <a:latin typeface="Arial" charset="0"/>
                          <a:cs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600" b="1" i="0" u="none" strike="noStrike" kern="1200" cap="none" normalizeH="0" baseline="0" dirty="0" smtClean="0">
                          <a:ln>
                            <a:noFill/>
                          </a:ln>
                          <a:solidFill>
                            <a:schemeClr val="tx1"/>
                          </a:solidFill>
                          <a:effectLst/>
                          <a:latin typeface="Arial" charset="0"/>
                          <a:ea typeface="+mn-ea"/>
                          <a:cs typeface="Arial" charset="0"/>
                        </a:rPr>
                        <a:t>0.2</a:t>
                      </a:r>
                    </a:p>
                  </a:txBody>
                  <a:tcPr marL="9525" marR="9525" marT="9525" marB="0" anchor="b">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Slide Number Placeholder 3"/>
          <p:cNvSpPr>
            <a:spLocks noGrp="1"/>
          </p:cNvSpPr>
          <p:nvPr>
            <p:ph type="sldNum" sz="quarter" idx="12"/>
          </p:nvPr>
        </p:nvSpPr>
        <p:spPr/>
        <p:txBody>
          <a:bodyPr/>
          <a:lstStyle/>
          <a:p>
            <a:pPr>
              <a:defRPr/>
            </a:pPr>
            <a:fld id="{B3A5C7D3-9AE6-4D09-BE7B-A1C195DFF180}" type="slidenum">
              <a:rPr lang="en-US" smtClean="0"/>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685800" y="609600"/>
            <a:ext cx="7772400" cy="1143000"/>
          </a:xfrm>
          <a:prstGeom prst="rect">
            <a:avLst/>
          </a:prstGeom>
          <a:noFill/>
          <a:ln w="9525">
            <a:noFill/>
            <a:miter lim="800000"/>
            <a:headEnd/>
            <a:tailEnd/>
          </a:ln>
          <a:effectLst/>
        </p:spPr>
        <p:txBody>
          <a:bodyPr anchor="ctr"/>
          <a:lstStyle/>
          <a:p>
            <a:pPr algn="ctr">
              <a:defRPr/>
            </a:pPr>
            <a:endParaRPr lang="en-US" sz="3600">
              <a:solidFill>
                <a:srgbClr val="FFFFFF"/>
              </a:solidFill>
              <a:effectLst>
                <a:outerShdw blurRad="38100" dist="38100" dir="2700000" algn="tl">
                  <a:srgbClr val="C0C0C0"/>
                </a:outerShdw>
              </a:effectLst>
              <a:latin typeface="Verdana" pitchFamily="34" charset="0"/>
            </a:endParaRPr>
          </a:p>
        </p:txBody>
      </p:sp>
      <p:sp>
        <p:nvSpPr>
          <p:cNvPr id="28715" name="Rectangle 43"/>
          <p:cNvSpPr>
            <a:spLocks noGrp="1" noChangeArrowheads="1"/>
          </p:cNvSpPr>
          <p:nvPr>
            <p:ph type="title" idx="4294967295"/>
          </p:nvPr>
        </p:nvSpPr>
        <p:spPr>
          <a:xfrm>
            <a:off x="457200" y="152400"/>
            <a:ext cx="8229600" cy="762000"/>
          </a:xfrm>
        </p:spPr>
        <p:txBody>
          <a:bodyPr/>
          <a:lstStyle/>
          <a:p>
            <a:pPr eaLnBrk="1" hangingPunct="1"/>
            <a:r>
              <a:rPr lang="en-US" dirty="0" smtClean="0"/>
              <a:t>PERT Computations</a:t>
            </a:r>
          </a:p>
        </p:txBody>
      </p:sp>
      <p:sp>
        <p:nvSpPr>
          <p:cNvPr id="28716" name="TextBox 4"/>
          <p:cNvSpPr txBox="1">
            <a:spLocks noChangeArrowheads="1"/>
          </p:cNvSpPr>
          <p:nvPr/>
        </p:nvSpPr>
        <p:spPr bwMode="auto">
          <a:xfrm>
            <a:off x="6629400" y="6096000"/>
            <a:ext cx="2039938" cy="369888"/>
          </a:xfrm>
          <a:prstGeom prst="rect">
            <a:avLst/>
          </a:prstGeom>
          <a:noFill/>
          <a:ln w="9525">
            <a:noFill/>
            <a:miter lim="800000"/>
            <a:headEnd/>
            <a:tailEnd/>
          </a:ln>
        </p:spPr>
        <p:txBody>
          <a:bodyPr wrap="none">
            <a:spAutoFit/>
          </a:bodyPr>
          <a:lstStyle/>
          <a:p>
            <a:r>
              <a:rPr lang="en-US">
                <a:solidFill>
                  <a:srgbClr val="FF0000"/>
                </a:solidFill>
              </a:rPr>
              <a:t>* The Critical Path</a:t>
            </a:r>
          </a:p>
        </p:txBody>
      </p:sp>
      <p:sp>
        <p:nvSpPr>
          <p:cNvPr id="6" name="Slide Number Placeholder 5"/>
          <p:cNvSpPr>
            <a:spLocks noGrp="1"/>
          </p:cNvSpPr>
          <p:nvPr>
            <p:ph type="sldNum" sz="quarter" idx="12"/>
          </p:nvPr>
        </p:nvSpPr>
        <p:spPr/>
        <p:txBody>
          <a:bodyPr/>
          <a:lstStyle/>
          <a:p>
            <a:pPr>
              <a:defRPr/>
            </a:pPr>
            <a:fld id="{DE351672-91FA-4F4B-B02B-7CF3104C0B26}" type="slidenum">
              <a:rPr lang="en-US" smtClean="0"/>
              <a:pPr>
                <a:defRPr/>
              </a:pPr>
              <a:t>35</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609600" y="1371600"/>
            <a:ext cx="7901813" cy="419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685800" y="609600"/>
            <a:ext cx="7772400" cy="1143000"/>
          </a:xfrm>
          <a:prstGeom prst="rect">
            <a:avLst/>
          </a:prstGeom>
          <a:noFill/>
          <a:ln w="9525">
            <a:noFill/>
            <a:miter lim="800000"/>
            <a:headEnd/>
            <a:tailEnd/>
          </a:ln>
          <a:effectLst/>
        </p:spPr>
        <p:txBody>
          <a:bodyPr anchor="ctr"/>
          <a:lstStyle/>
          <a:p>
            <a:pPr algn="ctr">
              <a:defRPr/>
            </a:pPr>
            <a:endParaRPr lang="en-US" sz="3600">
              <a:solidFill>
                <a:srgbClr val="FFFFFF"/>
              </a:solidFill>
              <a:effectLst>
                <a:outerShdw blurRad="38100" dist="38100" dir="2700000" algn="tl">
                  <a:srgbClr val="C0C0C0"/>
                </a:outerShdw>
              </a:effectLst>
              <a:latin typeface="Verdana" pitchFamily="34" charset="0"/>
            </a:endParaRPr>
          </a:p>
        </p:txBody>
      </p:sp>
      <p:graphicFrame>
        <p:nvGraphicFramePr>
          <p:cNvPr id="19459" name="Group 3"/>
          <p:cNvGraphicFramePr>
            <a:graphicFrameLocks noGrp="1"/>
          </p:cNvGraphicFramePr>
          <p:nvPr/>
        </p:nvGraphicFramePr>
        <p:xfrm>
          <a:off x="457200" y="1371600"/>
          <a:ext cx="8229600" cy="4470400"/>
        </p:xfrm>
        <a:graphic>
          <a:graphicData uri="http://schemas.openxmlformats.org/drawingml/2006/table">
            <a:tbl>
              <a:tblPr/>
              <a:tblGrid>
                <a:gridCol w="2209800"/>
                <a:gridCol w="3962400"/>
                <a:gridCol w="2057400"/>
              </a:tblGrid>
              <a:tr h="406400">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cs typeface="Arial" charset="0"/>
                        </a:rPr>
                        <a:t>Possible Paths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Path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cs typeface="Arial" charset="0"/>
                        </a:rPr>
                        <a:t>Total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Path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A+B+C+F+H+J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18.8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2.2+5.2+3.8+4.0+2.3+1.3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406400">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Path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A+B+D+F+H+J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18.3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2.2+5.2+3.3+4.0+2.3+1.3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406400">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Path 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A+B+D+G+H+J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18.6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2.2+5.2+3.3+3.0+2.3+1.3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406400">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rgbClr val="FF0000"/>
                          </a:solidFill>
                          <a:effectLst/>
                          <a:latin typeface="Arial" charset="0"/>
                          <a:cs typeface="Arial" charset="0"/>
                        </a:rPr>
                        <a:t>Path 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rgbClr val="FF0000"/>
                          </a:solidFill>
                          <a:effectLst/>
                          <a:latin typeface="Arial" charset="0"/>
                          <a:cs typeface="Arial" charset="0"/>
                        </a:rPr>
                        <a:t>A+B+D+G+I+J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rgbClr val="FF0000"/>
                          </a:solidFill>
                          <a:effectLst/>
                          <a:latin typeface="Arial" charset="0"/>
                          <a:cs typeface="Arial" charset="0"/>
                        </a:rPr>
                        <a:t>20.5*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rgbClr val="FF0000"/>
                          </a:solidFill>
                          <a:effectLst/>
                          <a:latin typeface="Arial" charset="0"/>
                          <a:cs typeface="Arial" charset="0"/>
                        </a:rPr>
                        <a:t>2.2+5.2+3.3+3.0+5.5+1.3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r h="406400">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Path 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A+B+E+G+I+J</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18.2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06400">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sz="1800" b="0" i="0" u="none" strike="noStrike" cap="none" normalizeH="0" baseline="0" dirty="0" smtClean="0">
                          <a:ln>
                            <a:noFill/>
                          </a:ln>
                          <a:solidFill>
                            <a:schemeClr val="tx1"/>
                          </a:solidFill>
                          <a:effectLst/>
                          <a:latin typeface="Arial" charset="0"/>
                          <a:cs typeface="Arial" charset="0"/>
                        </a:rPr>
                        <a:t>2.2+5.2+1.0+3.0+5.5+1.3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r>
            </a:tbl>
          </a:graphicData>
        </a:graphic>
      </p:graphicFrame>
      <p:sp>
        <p:nvSpPr>
          <p:cNvPr id="28715" name="Rectangle 43"/>
          <p:cNvSpPr>
            <a:spLocks noGrp="1" noChangeArrowheads="1"/>
          </p:cNvSpPr>
          <p:nvPr>
            <p:ph type="title" idx="4294967295"/>
          </p:nvPr>
        </p:nvSpPr>
        <p:spPr>
          <a:xfrm>
            <a:off x="457200" y="152400"/>
            <a:ext cx="8229600" cy="762000"/>
          </a:xfrm>
        </p:spPr>
        <p:txBody>
          <a:bodyPr/>
          <a:lstStyle/>
          <a:p>
            <a:pPr eaLnBrk="1" hangingPunct="1"/>
            <a:r>
              <a:rPr lang="en-US" smtClean="0"/>
              <a:t>Possible PERT Activity Paths</a:t>
            </a:r>
          </a:p>
        </p:txBody>
      </p:sp>
      <p:sp>
        <p:nvSpPr>
          <p:cNvPr id="28716" name="TextBox 4"/>
          <p:cNvSpPr txBox="1">
            <a:spLocks noChangeArrowheads="1"/>
          </p:cNvSpPr>
          <p:nvPr/>
        </p:nvSpPr>
        <p:spPr bwMode="auto">
          <a:xfrm>
            <a:off x="6629400" y="6096000"/>
            <a:ext cx="2039938" cy="369888"/>
          </a:xfrm>
          <a:prstGeom prst="rect">
            <a:avLst/>
          </a:prstGeom>
          <a:noFill/>
          <a:ln w="9525">
            <a:noFill/>
            <a:miter lim="800000"/>
            <a:headEnd/>
            <a:tailEnd/>
          </a:ln>
        </p:spPr>
        <p:txBody>
          <a:bodyPr wrap="none">
            <a:spAutoFit/>
          </a:bodyPr>
          <a:lstStyle/>
          <a:p>
            <a:r>
              <a:rPr lang="en-US">
                <a:solidFill>
                  <a:srgbClr val="FF0000"/>
                </a:solidFill>
              </a:rPr>
              <a:t>* The Critical Path</a:t>
            </a:r>
          </a:p>
        </p:txBody>
      </p:sp>
      <p:sp>
        <p:nvSpPr>
          <p:cNvPr id="6" name="Slide Number Placeholder 5"/>
          <p:cNvSpPr>
            <a:spLocks noGrp="1"/>
          </p:cNvSpPr>
          <p:nvPr>
            <p:ph type="sldNum" sz="quarter" idx="12"/>
          </p:nvPr>
        </p:nvSpPr>
        <p:spPr/>
        <p:txBody>
          <a:bodyPr/>
          <a:lstStyle/>
          <a:p>
            <a:pPr>
              <a:defRPr/>
            </a:pPr>
            <a:fld id="{DE351672-91FA-4F4B-B02B-7CF3104C0B26}"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z="3600" smtClean="0"/>
              <a:t>Probability of Project Completion</a:t>
            </a:r>
          </a:p>
        </p:txBody>
      </p:sp>
      <p:sp>
        <p:nvSpPr>
          <p:cNvPr id="161795" name="Rectangle 3"/>
          <p:cNvSpPr>
            <a:spLocks noGrp="1" noChangeArrowheads="1"/>
          </p:cNvSpPr>
          <p:nvPr>
            <p:ph type="body" idx="1"/>
          </p:nvPr>
        </p:nvSpPr>
        <p:spPr>
          <a:xfrm>
            <a:off x="685800" y="1676400"/>
            <a:ext cx="7772400" cy="3797300"/>
          </a:xfrm>
        </p:spPr>
        <p:txBody>
          <a:bodyPr/>
          <a:lstStyle/>
          <a:p>
            <a:pPr eaLnBrk="1" hangingPunct="1">
              <a:defRPr/>
            </a:pPr>
            <a:r>
              <a:rPr lang="en-US" sz="2400" dirty="0" smtClean="0"/>
              <a:t>The </a:t>
            </a:r>
            <a:r>
              <a:rPr lang="en-US" sz="2400" i="1" dirty="0" smtClean="0">
                <a:solidFill>
                  <a:schemeClr val="accent2"/>
                </a:solidFill>
                <a:effectLst>
                  <a:outerShdw blurRad="38100" dist="38100" dir="2700000" algn="tl">
                    <a:srgbClr val="C0C0C0"/>
                  </a:outerShdw>
                </a:effectLst>
              </a:rPr>
              <a:t>critical path analysis</a:t>
            </a:r>
            <a:r>
              <a:rPr lang="en-US" sz="2400" dirty="0" smtClean="0"/>
              <a:t> helped determine the expected project completion time of 20.5 weeks</a:t>
            </a:r>
          </a:p>
          <a:p>
            <a:pPr eaLnBrk="1" hangingPunct="1">
              <a:defRPr/>
            </a:pPr>
            <a:r>
              <a:rPr lang="en-US" sz="2400" dirty="0" smtClean="0"/>
              <a:t>But variation in activities on the critical path can affect overall project completion, and this is a major concern</a:t>
            </a:r>
          </a:p>
          <a:p>
            <a:pPr eaLnBrk="1" hangingPunct="1">
              <a:defRPr/>
            </a:pPr>
            <a:r>
              <a:rPr lang="en-US" sz="2400" dirty="0" smtClean="0"/>
              <a:t>PERT uses the variance of critical path activities to help determine the variance of the overall project</a:t>
            </a:r>
          </a:p>
        </p:txBody>
      </p:sp>
      <p:grpSp>
        <p:nvGrpSpPr>
          <p:cNvPr id="2" name="Group 9"/>
          <p:cNvGrpSpPr>
            <a:grpSpLocks/>
          </p:cNvGrpSpPr>
          <p:nvPr/>
        </p:nvGrpSpPr>
        <p:grpSpPr bwMode="auto">
          <a:xfrm>
            <a:off x="1089025" y="4267200"/>
            <a:ext cx="6630988" cy="749300"/>
            <a:chOff x="726" y="3232"/>
            <a:chExt cx="4177" cy="472"/>
          </a:xfrm>
        </p:grpSpPr>
        <p:sp>
          <p:nvSpPr>
            <p:cNvPr id="37893" name="Text Box 5"/>
            <p:cNvSpPr txBox="1">
              <a:spLocks noChangeArrowheads="1"/>
            </p:cNvSpPr>
            <p:nvPr/>
          </p:nvSpPr>
          <p:spPr bwMode="auto">
            <a:xfrm>
              <a:off x="726" y="3345"/>
              <a:ext cx="1809" cy="265"/>
            </a:xfrm>
            <a:prstGeom prst="rect">
              <a:avLst/>
            </a:prstGeom>
            <a:noFill/>
            <a:ln w="38100">
              <a:noFill/>
              <a:miter lim="800000"/>
              <a:headEnd type="none" w="sm" len="med"/>
              <a:tailEnd type="none" w="sm" len="med"/>
            </a:ln>
          </p:spPr>
          <p:txBody>
            <a:bodyPr>
              <a:spAutoFit/>
            </a:bodyPr>
            <a:lstStyle/>
            <a:p>
              <a:pPr marL="2781300" indent="-2781300">
                <a:lnSpc>
                  <a:spcPct val="90000"/>
                </a:lnSpc>
              </a:pPr>
              <a:r>
                <a:rPr lang="en-US" dirty="0"/>
                <a:t>Project variance =</a:t>
              </a:r>
              <a:endParaRPr lang="en-US" dirty="0">
                <a:cs typeface="Arial" charset="0"/>
              </a:endParaRPr>
            </a:p>
          </p:txBody>
        </p:sp>
        <p:grpSp>
          <p:nvGrpSpPr>
            <p:cNvPr id="3" name="Group 8"/>
            <p:cNvGrpSpPr>
              <a:grpSpLocks/>
            </p:cNvGrpSpPr>
            <p:nvPr/>
          </p:nvGrpSpPr>
          <p:grpSpPr bwMode="auto">
            <a:xfrm>
              <a:off x="2440" y="3232"/>
              <a:ext cx="2463" cy="472"/>
              <a:chOff x="2464" y="3248"/>
              <a:chExt cx="2463" cy="472"/>
            </a:xfrm>
          </p:grpSpPr>
          <p:sp>
            <p:nvSpPr>
              <p:cNvPr id="37895" name="Text Box 6"/>
              <p:cNvSpPr txBox="1">
                <a:spLocks noChangeArrowheads="1"/>
              </p:cNvSpPr>
              <p:nvPr/>
            </p:nvSpPr>
            <p:spPr bwMode="auto">
              <a:xfrm>
                <a:off x="2464" y="3248"/>
                <a:ext cx="297" cy="438"/>
              </a:xfrm>
              <a:prstGeom prst="rect">
                <a:avLst/>
              </a:prstGeom>
              <a:noFill/>
              <a:ln w="38100">
                <a:noFill/>
                <a:miter lim="800000"/>
                <a:headEnd type="none" w="sm" len="med"/>
                <a:tailEnd type="none" w="sm" len="med"/>
              </a:ln>
            </p:spPr>
            <p:txBody>
              <a:bodyPr>
                <a:spAutoFit/>
              </a:bodyPr>
              <a:lstStyle/>
              <a:p>
                <a:pPr marL="2781300" indent="-2781300">
                  <a:lnSpc>
                    <a:spcPct val="90000"/>
                  </a:lnSpc>
                </a:pPr>
                <a:r>
                  <a:rPr lang="en-US" sz="4400">
                    <a:cs typeface="Arial" charset="0"/>
                  </a:rPr>
                  <a:t>∑</a:t>
                </a:r>
              </a:p>
            </p:txBody>
          </p:sp>
          <p:sp>
            <p:nvSpPr>
              <p:cNvPr id="37896" name="Text Box 7"/>
              <p:cNvSpPr txBox="1">
                <a:spLocks noChangeArrowheads="1"/>
              </p:cNvSpPr>
              <p:nvPr/>
            </p:nvSpPr>
            <p:spPr bwMode="auto">
              <a:xfrm>
                <a:off x="2782" y="3248"/>
                <a:ext cx="2145" cy="472"/>
              </a:xfrm>
              <a:prstGeom prst="rect">
                <a:avLst/>
              </a:prstGeom>
              <a:noFill/>
              <a:ln w="38100">
                <a:noFill/>
                <a:miter lim="800000"/>
                <a:headEnd type="none" w="sm" len="med"/>
                <a:tailEnd type="none" w="sm" len="med"/>
              </a:ln>
            </p:spPr>
            <p:txBody>
              <a:bodyPr>
                <a:spAutoFit/>
              </a:bodyPr>
              <a:lstStyle/>
              <a:p>
                <a:pPr>
                  <a:lnSpc>
                    <a:spcPct val="90000"/>
                  </a:lnSpc>
                </a:pPr>
                <a:r>
                  <a:rPr lang="en-US" dirty="0">
                    <a:cs typeface="Arial" charset="0"/>
                  </a:rPr>
                  <a:t>variances of activities on the critical path</a:t>
                </a:r>
              </a:p>
            </p:txBody>
          </p:sp>
        </p:grpSp>
      </p:gr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61795"/>
                                        </p:tgtEl>
                                        <p:attrNameLst>
                                          <p:attrName>style.visibility</p:attrName>
                                        </p:attrNameLst>
                                      </p:cBhvr>
                                      <p:to>
                                        <p:strVal val="visible"/>
                                      </p:to>
                                    </p:set>
                                    <p:animEffect transition="in" filter="strips(downRight)">
                                      <p:cBhvr>
                                        <p:cTn id="7" dur="1000"/>
                                        <p:tgtEl>
                                          <p:spTgt spid="161795"/>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strips(downRight)">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p:txBody>
          <a:bodyPr/>
          <a:lstStyle/>
          <a:p>
            <a:pPr eaLnBrk="1" hangingPunct="1"/>
            <a:r>
              <a:rPr lang="en-US" sz="3600" smtClean="0"/>
              <a:t>Probability of Project Completion</a:t>
            </a:r>
          </a:p>
        </p:txBody>
      </p:sp>
      <p:sp>
        <p:nvSpPr>
          <p:cNvPr id="164867" name="Rectangle 3"/>
          <p:cNvSpPr>
            <a:spLocks noGrp="1" noChangeArrowheads="1"/>
          </p:cNvSpPr>
          <p:nvPr>
            <p:ph type="body" idx="1"/>
          </p:nvPr>
        </p:nvSpPr>
        <p:spPr>
          <a:xfrm>
            <a:off x="685800" y="1714500"/>
            <a:ext cx="7772400" cy="850900"/>
          </a:xfrm>
        </p:spPr>
        <p:txBody>
          <a:bodyPr/>
          <a:lstStyle/>
          <a:p>
            <a:pPr eaLnBrk="1" hangingPunct="1"/>
            <a:r>
              <a:rPr lang="en-US" sz="2400" smtClean="0"/>
              <a:t>We know the standard deviation is just the square root of the variance, so </a:t>
            </a:r>
          </a:p>
        </p:txBody>
      </p:sp>
      <p:sp>
        <p:nvSpPr>
          <p:cNvPr id="164908" name="Rectangle 44"/>
          <p:cNvSpPr>
            <a:spLocks noChangeArrowheads="1"/>
          </p:cNvSpPr>
          <p:nvPr/>
        </p:nvSpPr>
        <p:spPr bwMode="auto">
          <a:xfrm>
            <a:off x="685800" y="4419600"/>
            <a:ext cx="7772400" cy="1193800"/>
          </a:xfrm>
          <a:prstGeom prst="rect">
            <a:avLst/>
          </a:prstGeom>
          <a:noFill/>
          <a:ln w="9525">
            <a:noFill/>
            <a:miter lim="800000"/>
            <a:headEnd/>
            <a:tailEnd/>
          </a:ln>
        </p:spPr>
        <p:txBody>
          <a:bodyPr/>
          <a:lstStyle/>
          <a:p>
            <a:pPr marL="342900" indent="-342900" eaLnBrk="1" hangingPunct="1">
              <a:lnSpc>
                <a:spcPct val="90000"/>
              </a:lnSpc>
              <a:spcBef>
                <a:spcPct val="20000"/>
              </a:spcBef>
              <a:buClr>
                <a:schemeClr val="accent2"/>
              </a:buClr>
              <a:buSzPct val="85000"/>
              <a:buFont typeface="Wingdings" pitchFamily="2" charset="2"/>
              <a:buChar char="n"/>
            </a:pPr>
            <a:r>
              <a:rPr lang="en-US" dirty="0"/>
              <a:t>We assume activity times are independent and total project completion time is normally distributed</a:t>
            </a:r>
          </a:p>
        </p:txBody>
      </p:sp>
      <p:grpSp>
        <p:nvGrpSpPr>
          <p:cNvPr id="2" name="Group 49"/>
          <p:cNvGrpSpPr>
            <a:grpSpLocks/>
          </p:cNvGrpSpPr>
          <p:nvPr/>
        </p:nvGrpSpPr>
        <p:grpSpPr bwMode="auto">
          <a:xfrm>
            <a:off x="895350" y="2724150"/>
            <a:ext cx="7353300" cy="1314450"/>
            <a:chOff x="564" y="1620"/>
            <a:chExt cx="4632" cy="828"/>
          </a:xfrm>
        </p:grpSpPr>
        <p:graphicFrame>
          <p:nvGraphicFramePr>
            <p:cNvPr id="2050" name="Object 47"/>
            <p:cNvGraphicFramePr>
              <a:graphicFrameLocks noChangeAspect="1"/>
            </p:cNvGraphicFramePr>
            <p:nvPr/>
          </p:nvGraphicFramePr>
          <p:xfrm>
            <a:off x="564" y="1620"/>
            <a:ext cx="4632" cy="264"/>
          </p:xfrm>
          <a:graphic>
            <a:graphicData uri="http://schemas.openxmlformats.org/presentationml/2006/ole">
              <mc:AlternateContent xmlns:mc="http://schemas.openxmlformats.org/markup-compatibility/2006">
                <mc:Choice xmlns:v="urn:schemas-microsoft-com:vml" Requires="v">
                  <p:oleObj spid="_x0000_s3094" name="Equation" r:id="rId3" imgW="7353000" imgH="419040" progId="Equation.3">
                    <p:embed/>
                  </p:oleObj>
                </mc:Choice>
                <mc:Fallback>
                  <p:oleObj name="Equation" r:id="rId3" imgW="7353000" imgH="419040" progId="Equation.3">
                    <p:embed/>
                    <p:pic>
                      <p:nvPicPr>
                        <p:cNvPr id="0" name="Object 4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 y="1620"/>
                          <a:ext cx="4632" cy="2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1" name="Object 48"/>
            <p:cNvGraphicFramePr>
              <a:graphicFrameLocks noChangeAspect="1"/>
            </p:cNvGraphicFramePr>
            <p:nvPr/>
          </p:nvGraphicFramePr>
          <p:xfrm>
            <a:off x="2832" y="2041"/>
            <a:ext cx="2284" cy="407"/>
          </p:xfrm>
          <a:graphic>
            <a:graphicData uri="http://schemas.openxmlformats.org/presentationml/2006/ole">
              <mc:AlternateContent xmlns:mc="http://schemas.openxmlformats.org/markup-compatibility/2006">
                <mc:Choice xmlns:v="urn:schemas-microsoft-com:vml" Requires="v">
                  <p:oleObj spid="_x0000_s3095" name="Equation" r:id="rId5" imgW="1282680" imgH="228600" progId="Equation.3">
                    <p:embed/>
                  </p:oleObj>
                </mc:Choice>
                <mc:Fallback>
                  <p:oleObj name="Equation" r:id="rId5" imgW="1282680" imgH="228600" progId="Equation.3">
                    <p:embed/>
                    <p:pic>
                      <p:nvPicPr>
                        <p:cNvPr id="0" name="Object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2" y="2041"/>
                          <a:ext cx="2284" cy="40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64867"/>
                                        </p:tgtEl>
                                        <p:attrNameLst>
                                          <p:attrName>style.visibility</p:attrName>
                                        </p:attrNameLst>
                                      </p:cBhvr>
                                      <p:to>
                                        <p:strVal val="visible"/>
                                      </p:to>
                                    </p:set>
                                    <p:animEffect transition="in" filter="strips(downRight)">
                                      <p:cBhvr>
                                        <p:cTn id="7" dur="1000"/>
                                        <p:tgtEl>
                                          <p:spTgt spid="164867"/>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strips(downRight)">
                                      <p:cBhvr>
                                        <p:cTn id="11" dur="1000"/>
                                        <p:tgtEl>
                                          <p:spTgt spid="2"/>
                                        </p:tgtEl>
                                      </p:cBhvr>
                                    </p:animEffect>
                                  </p:childTnLst>
                                </p:cTn>
                              </p:par>
                            </p:childTnLst>
                          </p:cTn>
                        </p:par>
                        <p:par>
                          <p:cTn id="12" fill="hold">
                            <p:stCondLst>
                              <p:cond delay="4000"/>
                            </p:stCondLst>
                            <p:childTnLst>
                              <p:par>
                                <p:cTn id="13" presetID="18" presetClass="entr" presetSubtype="6" fill="hold" grpId="0" nodeType="afterEffect">
                                  <p:stCondLst>
                                    <p:cond delay="1000"/>
                                  </p:stCondLst>
                                  <p:childTnLst>
                                    <p:set>
                                      <p:cBhvr>
                                        <p:cTn id="14" dur="1" fill="hold">
                                          <p:stCondLst>
                                            <p:cond delay="0"/>
                                          </p:stCondLst>
                                        </p:cTn>
                                        <p:tgtEl>
                                          <p:spTgt spid="164908"/>
                                        </p:tgtEl>
                                        <p:attrNameLst>
                                          <p:attrName>style.visibility</p:attrName>
                                        </p:attrNameLst>
                                      </p:cBhvr>
                                      <p:to>
                                        <p:strVal val="visible"/>
                                      </p:to>
                                    </p:set>
                                    <p:animEffect transition="in" filter="strips(downRight)">
                                      <p:cBhvr>
                                        <p:cTn id="15" dur="1000"/>
                                        <p:tgtEl>
                                          <p:spTgt spid="1649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p:bldP spid="164908" grpId="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54"/>
          <p:cNvGrpSpPr>
            <a:grpSpLocks/>
          </p:cNvGrpSpPr>
          <p:nvPr/>
        </p:nvGrpSpPr>
        <p:grpSpPr bwMode="auto">
          <a:xfrm>
            <a:off x="2032000" y="3529013"/>
            <a:ext cx="4965700" cy="2265362"/>
            <a:chOff x="1280" y="1749"/>
            <a:chExt cx="3128" cy="1427"/>
          </a:xfrm>
        </p:grpSpPr>
        <p:sp>
          <p:nvSpPr>
            <p:cNvPr id="39947" name="Freeform 50"/>
            <p:cNvSpPr>
              <a:spLocks/>
            </p:cNvSpPr>
            <p:nvPr/>
          </p:nvSpPr>
          <p:spPr bwMode="auto">
            <a:xfrm>
              <a:off x="1280" y="1749"/>
              <a:ext cx="3128" cy="1427"/>
            </a:xfrm>
            <a:custGeom>
              <a:avLst/>
              <a:gdLst>
                <a:gd name="T0" fmla="*/ 0 w 3128"/>
                <a:gd name="T1" fmla="*/ 1411 h 1427"/>
                <a:gd name="T2" fmla="*/ 224 w 3128"/>
                <a:gd name="T3" fmla="*/ 1371 h 1427"/>
                <a:gd name="T4" fmla="*/ 424 w 3128"/>
                <a:gd name="T5" fmla="*/ 1259 h 1427"/>
                <a:gd name="T6" fmla="*/ 656 w 3128"/>
                <a:gd name="T7" fmla="*/ 1067 h 1427"/>
                <a:gd name="T8" fmla="*/ 912 w 3128"/>
                <a:gd name="T9" fmla="*/ 715 h 1427"/>
                <a:gd name="T10" fmla="*/ 1112 w 3128"/>
                <a:gd name="T11" fmla="*/ 387 h 1427"/>
                <a:gd name="T12" fmla="*/ 1296 w 3128"/>
                <a:gd name="T13" fmla="*/ 131 h 1427"/>
                <a:gd name="T14" fmla="*/ 1512 w 3128"/>
                <a:gd name="T15" fmla="*/ 19 h 1427"/>
                <a:gd name="T16" fmla="*/ 1600 w 3128"/>
                <a:gd name="T17" fmla="*/ 19 h 1427"/>
                <a:gd name="T18" fmla="*/ 1736 w 3128"/>
                <a:gd name="T19" fmla="*/ 43 h 1427"/>
                <a:gd name="T20" fmla="*/ 1848 w 3128"/>
                <a:gd name="T21" fmla="*/ 123 h 1427"/>
                <a:gd name="T22" fmla="*/ 1952 w 3128"/>
                <a:gd name="T23" fmla="*/ 235 h 1427"/>
                <a:gd name="T24" fmla="*/ 2056 w 3128"/>
                <a:gd name="T25" fmla="*/ 403 h 1427"/>
                <a:gd name="T26" fmla="*/ 2208 w 3128"/>
                <a:gd name="T27" fmla="*/ 643 h 1427"/>
                <a:gd name="T28" fmla="*/ 2336 w 3128"/>
                <a:gd name="T29" fmla="*/ 843 h 1427"/>
                <a:gd name="T30" fmla="*/ 2544 w 3128"/>
                <a:gd name="T31" fmla="*/ 1099 h 1427"/>
                <a:gd name="T32" fmla="*/ 2744 w 3128"/>
                <a:gd name="T33" fmla="*/ 1259 h 1427"/>
                <a:gd name="T34" fmla="*/ 2896 w 3128"/>
                <a:gd name="T35" fmla="*/ 1339 h 1427"/>
                <a:gd name="T36" fmla="*/ 3128 w 3128"/>
                <a:gd name="T37" fmla="*/ 1427 h 1427"/>
                <a:gd name="T38" fmla="*/ 0 w 3128"/>
                <a:gd name="T39" fmla="*/ 1411 h 14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28"/>
                <a:gd name="T61" fmla="*/ 0 h 1427"/>
                <a:gd name="T62" fmla="*/ 3128 w 3128"/>
                <a:gd name="T63" fmla="*/ 1427 h 142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28" h="1427">
                  <a:moveTo>
                    <a:pt x="0" y="1411"/>
                  </a:moveTo>
                  <a:cubicBezTo>
                    <a:pt x="76" y="1403"/>
                    <a:pt x="153" y="1396"/>
                    <a:pt x="224" y="1371"/>
                  </a:cubicBezTo>
                  <a:cubicBezTo>
                    <a:pt x="295" y="1346"/>
                    <a:pt x="352" y="1310"/>
                    <a:pt x="424" y="1259"/>
                  </a:cubicBezTo>
                  <a:cubicBezTo>
                    <a:pt x="496" y="1208"/>
                    <a:pt x="575" y="1158"/>
                    <a:pt x="656" y="1067"/>
                  </a:cubicBezTo>
                  <a:cubicBezTo>
                    <a:pt x="737" y="976"/>
                    <a:pt x="836" y="828"/>
                    <a:pt x="912" y="715"/>
                  </a:cubicBezTo>
                  <a:cubicBezTo>
                    <a:pt x="988" y="602"/>
                    <a:pt x="1048" y="484"/>
                    <a:pt x="1112" y="387"/>
                  </a:cubicBezTo>
                  <a:cubicBezTo>
                    <a:pt x="1176" y="290"/>
                    <a:pt x="1229" y="192"/>
                    <a:pt x="1296" y="131"/>
                  </a:cubicBezTo>
                  <a:cubicBezTo>
                    <a:pt x="1363" y="70"/>
                    <a:pt x="1461" y="38"/>
                    <a:pt x="1512" y="19"/>
                  </a:cubicBezTo>
                  <a:cubicBezTo>
                    <a:pt x="1563" y="0"/>
                    <a:pt x="1563" y="15"/>
                    <a:pt x="1600" y="19"/>
                  </a:cubicBezTo>
                  <a:cubicBezTo>
                    <a:pt x="1637" y="23"/>
                    <a:pt x="1695" y="26"/>
                    <a:pt x="1736" y="43"/>
                  </a:cubicBezTo>
                  <a:cubicBezTo>
                    <a:pt x="1777" y="60"/>
                    <a:pt x="1812" y="91"/>
                    <a:pt x="1848" y="123"/>
                  </a:cubicBezTo>
                  <a:cubicBezTo>
                    <a:pt x="1884" y="155"/>
                    <a:pt x="1917" y="188"/>
                    <a:pt x="1952" y="235"/>
                  </a:cubicBezTo>
                  <a:cubicBezTo>
                    <a:pt x="1987" y="282"/>
                    <a:pt x="2013" y="335"/>
                    <a:pt x="2056" y="403"/>
                  </a:cubicBezTo>
                  <a:cubicBezTo>
                    <a:pt x="2099" y="471"/>
                    <a:pt x="2161" y="570"/>
                    <a:pt x="2208" y="643"/>
                  </a:cubicBezTo>
                  <a:cubicBezTo>
                    <a:pt x="2255" y="716"/>
                    <a:pt x="2280" y="767"/>
                    <a:pt x="2336" y="843"/>
                  </a:cubicBezTo>
                  <a:cubicBezTo>
                    <a:pt x="2392" y="919"/>
                    <a:pt x="2476" y="1030"/>
                    <a:pt x="2544" y="1099"/>
                  </a:cubicBezTo>
                  <a:cubicBezTo>
                    <a:pt x="2612" y="1168"/>
                    <a:pt x="2685" y="1219"/>
                    <a:pt x="2744" y="1259"/>
                  </a:cubicBezTo>
                  <a:cubicBezTo>
                    <a:pt x="2803" y="1299"/>
                    <a:pt x="2832" y="1311"/>
                    <a:pt x="2896" y="1339"/>
                  </a:cubicBezTo>
                  <a:cubicBezTo>
                    <a:pt x="2960" y="1367"/>
                    <a:pt x="3044" y="1397"/>
                    <a:pt x="3128" y="1427"/>
                  </a:cubicBezTo>
                  <a:cubicBezTo>
                    <a:pt x="3128" y="1427"/>
                    <a:pt x="0" y="1411"/>
                    <a:pt x="0" y="1411"/>
                  </a:cubicBezTo>
                  <a:close/>
                </a:path>
              </a:pathLst>
            </a:custGeom>
            <a:solidFill>
              <a:srgbClr val="BBE2EE"/>
            </a:solidFill>
            <a:ln w="57150" cap="flat" cmpd="sng">
              <a:noFill/>
              <a:prstDash val="solid"/>
              <a:round/>
              <a:headEnd type="none" w="sm" len="med"/>
              <a:tailEnd type="none" w="sm" len="med"/>
            </a:ln>
          </p:spPr>
          <p:txBody>
            <a:bodyPr/>
            <a:lstStyle/>
            <a:p>
              <a:endParaRPr lang="en-US"/>
            </a:p>
          </p:txBody>
        </p:sp>
        <p:sp>
          <p:nvSpPr>
            <p:cNvPr id="39948" name="Freeform 49"/>
            <p:cNvSpPr>
              <a:spLocks/>
            </p:cNvSpPr>
            <p:nvPr/>
          </p:nvSpPr>
          <p:spPr bwMode="auto">
            <a:xfrm>
              <a:off x="1280" y="1749"/>
              <a:ext cx="3128" cy="1427"/>
            </a:xfrm>
            <a:custGeom>
              <a:avLst/>
              <a:gdLst>
                <a:gd name="T0" fmla="*/ 0 w 3128"/>
                <a:gd name="T1" fmla="*/ 1411 h 1427"/>
                <a:gd name="T2" fmla="*/ 224 w 3128"/>
                <a:gd name="T3" fmla="*/ 1371 h 1427"/>
                <a:gd name="T4" fmla="*/ 424 w 3128"/>
                <a:gd name="T5" fmla="*/ 1259 h 1427"/>
                <a:gd name="T6" fmla="*/ 656 w 3128"/>
                <a:gd name="T7" fmla="*/ 1067 h 1427"/>
                <a:gd name="T8" fmla="*/ 912 w 3128"/>
                <a:gd name="T9" fmla="*/ 715 h 1427"/>
                <a:gd name="T10" fmla="*/ 1112 w 3128"/>
                <a:gd name="T11" fmla="*/ 387 h 1427"/>
                <a:gd name="T12" fmla="*/ 1296 w 3128"/>
                <a:gd name="T13" fmla="*/ 131 h 1427"/>
                <a:gd name="T14" fmla="*/ 1512 w 3128"/>
                <a:gd name="T15" fmla="*/ 19 h 1427"/>
                <a:gd name="T16" fmla="*/ 1600 w 3128"/>
                <a:gd name="T17" fmla="*/ 19 h 1427"/>
                <a:gd name="T18" fmla="*/ 1736 w 3128"/>
                <a:gd name="T19" fmla="*/ 43 h 1427"/>
                <a:gd name="T20" fmla="*/ 1848 w 3128"/>
                <a:gd name="T21" fmla="*/ 123 h 1427"/>
                <a:gd name="T22" fmla="*/ 1952 w 3128"/>
                <a:gd name="T23" fmla="*/ 235 h 1427"/>
                <a:gd name="T24" fmla="*/ 2056 w 3128"/>
                <a:gd name="T25" fmla="*/ 403 h 1427"/>
                <a:gd name="T26" fmla="*/ 2208 w 3128"/>
                <a:gd name="T27" fmla="*/ 643 h 1427"/>
                <a:gd name="T28" fmla="*/ 2336 w 3128"/>
                <a:gd name="T29" fmla="*/ 843 h 1427"/>
                <a:gd name="T30" fmla="*/ 2544 w 3128"/>
                <a:gd name="T31" fmla="*/ 1099 h 1427"/>
                <a:gd name="T32" fmla="*/ 2744 w 3128"/>
                <a:gd name="T33" fmla="*/ 1259 h 1427"/>
                <a:gd name="T34" fmla="*/ 2896 w 3128"/>
                <a:gd name="T35" fmla="*/ 1339 h 1427"/>
                <a:gd name="T36" fmla="*/ 3128 w 3128"/>
                <a:gd name="T37" fmla="*/ 1427 h 14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28"/>
                <a:gd name="T58" fmla="*/ 0 h 1427"/>
                <a:gd name="T59" fmla="*/ 3128 w 3128"/>
                <a:gd name="T60" fmla="*/ 1427 h 14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28" h="1427">
                  <a:moveTo>
                    <a:pt x="0" y="1411"/>
                  </a:moveTo>
                  <a:cubicBezTo>
                    <a:pt x="76" y="1403"/>
                    <a:pt x="153" y="1396"/>
                    <a:pt x="224" y="1371"/>
                  </a:cubicBezTo>
                  <a:cubicBezTo>
                    <a:pt x="295" y="1346"/>
                    <a:pt x="352" y="1310"/>
                    <a:pt x="424" y="1259"/>
                  </a:cubicBezTo>
                  <a:cubicBezTo>
                    <a:pt x="496" y="1208"/>
                    <a:pt x="575" y="1158"/>
                    <a:pt x="656" y="1067"/>
                  </a:cubicBezTo>
                  <a:cubicBezTo>
                    <a:pt x="737" y="976"/>
                    <a:pt x="836" y="828"/>
                    <a:pt x="912" y="715"/>
                  </a:cubicBezTo>
                  <a:cubicBezTo>
                    <a:pt x="988" y="602"/>
                    <a:pt x="1048" y="484"/>
                    <a:pt x="1112" y="387"/>
                  </a:cubicBezTo>
                  <a:cubicBezTo>
                    <a:pt x="1176" y="290"/>
                    <a:pt x="1229" y="192"/>
                    <a:pt x="1296" y="131"/>
                  </a:cubicBezTo>
                  <a:cubicBezTo>
                    <a:pt x="1363" y="70"/>
                    <a:pt x="1461" y="38"/>
                    <a:pt x="1512" y="19"/>
                  </a:cubicBezTo>
                  <a:cubicBezTo>
                    <a:pt x="1563" y="0"/>
                    <a:pt x="1563" y="15"/>
                    <a:pt x="1600" y="19"/>
                  </a:cubicBezTo>
                  <a:cubicBezTo>
                    <a:pt x="1637" y="23"/>
                    <a:pt x="1695" y="26"/>
                    <a:pt x="1736" y="43"/>
                  </a:cubicBezTo>
                  <a:cubicBezTo>
                    <a:pt x="1777" y="60"/>
                    <a:pt x="1812" y="91"/>
                    <a:pt x="1848" y="123"/>
                  </a:cubicBezTo>
                  <a:cubicBezTo>
                    <a:pt x="1884" y="155"/>
                    <a:pt x="1917" y="188"/>
                    <a:pt x="1952" y="235"/>
                  </a:cubicBezTo>
                  <a:cubicBezTo>
                    <a:pt x="1987" y="282"/>
                    <a:pt x="2013" y="335"/>
                    <a:pt x="2056" y="403"/>
                  </a:cubicBezTo>
                  <a:cubicBezTo>
                    <a:pt x="2099" y="471"/>
                    <a:pt x="2161" y="570"/>
                    <a:pt x="2208" y="643"/>
                  </a:cubicBezTo>
                  <a:cubicBezTo>
                    <a:pt x="2255" y="716"/>
                    <a:pt x="2280" y="767"/>
                    <a:pt x="2336" y="843"/>
                  </a:cubicBezTo>
                  <a:cubicBezTo>
                    <a:pt x="2392" y="919"/>
                    <a:pt x="2476" y="1030"/>
                    <a:pt x="2544" y="1099"/>
                  </a:cubicBezTo>
                  <a:cubicBezTo>
                    <a:pt x="2612" y="1168"/>
                    <a:pt x="2685" y="1219"/>
                    <a:pt x="2744" y="1259"/>
                  </a:cubicBezTo>
                  <a:cubicBezTo>
                    <a:pt x="2803" y="1299"/>
                    <a:pt x="2832" y="1311"/>
                    <a:pt x="2896" y="1339"/>
                  </a:cubicBezTo>
                  <a:cubicBezTo>
                    <a:pt x="2960" y="1367"/>
                    <a:pt x="3044" y="1397"/>
                    <a:pt x="3128" y="1427"/>
                  </a:cubicBezTo>
                </a:path>
              </a:pathLst>
            </a:custGeom>
            <a:noFill/>
            <a:ln w="57150" cap="flat" cmpd="sng">
              <a:solidFill>
                <a:schemeClr val="accent1"/>
              </a:solidFill>
              <a:prstDash val="solid"/>
              <a:round/>
              <a:headEnd type="none" w="sm" len="med"/>
              <a:tailEnd type="none" w="sm" len="med"/>
            </a:ln>
          </p:spPr>
          <p:txBody>
            <a:bodyPr/>
            <a:lstStyle/>
            <a:p>
              <a:endParaRPr lang="en-US"/>
            </a:p>
          </p:txBody>
        </p:sp>
      </p:grpSp>
      <p:sp>
        <p:nvSpPr>
          <p:cNvPr id="39939" name="Rectangle 2"/>
          <p:cNvSpPr>
            <a:spLocks noGrp="1" noChangeArrowheads="1"/>
          </p:cNvSpPr>
          <p:nvPr>
            <p:ph type="title"/>
          </p:nvPr>
        </p:nvSpPr>
        <p:spPr/>
        <p:txBody>
          <a:bodyPr/>
          <a:lstStyle/>
          <a:p>
            <a:pPr eaLnBrk="1" hangingPunct="1"/>
            <a:r>
              <a:rPr lang="en-US" sz="3600" smtClean="0"/>
              <a:t>Probability of Project Completion</a:t>
            </a:r>
          </a:p>
        </p:txBody>
      </p:sp>
      <p:sp>
        <p:nvSpPr>
          <p:cNvPr id="165891" name="Rectangle 3"/>
          <p:cNvSpPr>
            <a:spLocks noGrp="1" noChangeArrowheads="1"/>
          </p:cNvSpPr>
          <p:nvPr>
            <p:ph type="body" idx="1"/>
          </p:nvPr>
        </p:nvSpPr>
        <p:spPr>
          <a:xfrm>
            <a:off x="285750" y="1562100"/>
            <a:ext cx="8496300" cy="1943100"/>
          </a:xfrm>
        </p:spPr>
        <p:txBody>
          <a:bodyPr/>
          <a:lstStyle/>
          <a:p>
            <a:pPr eaLnBrk="1" hangingPunct="1">
              <a:lnSpc>
                <a:spcPct val="80000"/>
              </a:lnSpc>
            </a:pPr>
            <a:r>
              <a:rPr lang="en-US" sz="2400" dirty="0" smtClean="0"/>
              <a:t>The project’s expected completion date is 20.5 weeks.</a:t>
            </a:r>
          </a:p>
          <a:p>
            <a:pPr lvl="1" eaLnBrk="1" hangingPunct="1">
              <a:lnSpc>
                <a:spcPct val="80000"/>
              </a:lnSpc>
            </a:pPr>
            <a:r>
              <a:rPr lang="en-US" sz="2000" dirty="0" smtClean="0"/>
              <a:t>Assume that the total project completion time follows a normal probability distribution </a:t>
            </a:r>
          </a:p>
          <a:p>
            <a:pPr lvl="1" eaLnBrk="1" hangingPunct="1">
              <a:lnSpc>
                <a:spcPct val="80000"/>
              </a:lnSpc>
            </a:pPr>
            <a:r>
              <a:rPr lang="en-US" sz="2000" dirty="0" smtClean="0"/>
              <a:t>Chart tells us that there is a 50% chance of completing the entire project in less than 20.5 weeks and a 50% chance it will exceed 20.5 weeks</a:t>
            </a:r>
          </a:p>
        </p:txBody>
      </p:sp>
      <p:sp>
        <p:nvSpPr>
          <p:cNvPr id="165935" name="Line 47"/>
          <p:cNvSpPr>
            <a:spLocks noChangeShapeType="1"/>
          </p:cNvSpPr>
          <p:nvPr/>
        </p:nvSpPr>
        <p:spPr bwMode="auto">
          <a:xfrm>
            <a:off x="952500" y="5794375"/>
            <a:ext cx="7213600" cy="0"/>
          </a:xfrm>
          <a:prstGeom prst="line">
            <a:avLst/>
          </a:prstGeom>
          <a:noFill/>
          <a:ln w="38100">
            <a:solidFill>
              <a:schemeClr val="tx1"/>
            </a:solidFill>
            <a:round/>
            <a:headEnd type="none" w="sm" len="med"/>
            <a:tailEnd type="none" w="sm" len="med"/>
          </a:ln>
        </p:spPr>
        <p:txBody>
          <a:bodyPr/>
          <a:lstStyle/>
          <a:p>
            <a:endParaRPr lang="en-US"/>
          </a:p>
        </p:txBody>
      </p:sp>
      <p:sp>
        <p:nvSpPr>
          <p:cNvPr id="165936" name="Line 48"/>
          <p:cNvSpPr>
            <a:spLocks noChangeShapeType="1"/>
          </p:cNvSpPr>
          <p:nvPr/>
        </p:nvSpPr>
        <p:spPr bwMode="auto">
          <a:xfrm>
            <a:off x="4572000" y="3546475"/>
            <a:ext cx="0" cy="2247900"/>
          </a:xfrm>
          <a:prstGeom prst="line">
            <a:avLst/>
          </a:prstGeom>
          <a:noFill/>
          <a:ln w="38100">
            <a:solidFill>
              <a:schemeClr val="tx1"/>
            </a:solidFill>
            <a:round/>
            <a:headEnd type="none" w="sm" len="med"/>
            <a:tailEnd type="none" w="sm" len="med"/>
          </a:ln>
        </p:spPr>
        <p:txBody>
          <a:bodyPr/>
          <a:lstStyle/>
          <a:p>
            <a:endParaRPr lang="en-US"/>
          </a:p>
        </p:txBody>
      </p:sp>
      <p:sp>
        <p:nvSpPr>
          <p:cNvPr id="165939" name="Text Box 51"/>
          <p:cNvSpPr txBox="1">
            <a:spLocks noChangeArrowheads="1"/>
          </p:cNvSpPr>
          <p:nvPr/>
        </p:nvSpPr>
        <p:spPr bwMode="auto">
          <a:xfrm>
            <a:off x="244475" y="3949700"/>
            <a:ext cx="2561920" cy="338554"/>
          </a:xfrm>
          <a:prstGeom prst="rect">
            <a:avLst/>
          </a:prstGeom>
          <a:noFill/>
          <a:ln w="38100">
            <a:noFill/>
            <a:miter lim="800000"/>
            <a:headEnd type="none" w="sm" len="med"/>
            <a:tailEnd type="none" w="sm" len="med"/>
          </a:ln>
        </p:spPr>
        <p:txBody>
          <a:bodyPr wrap="none">
            <a:spAutoFit/>
          </a:bodyPr>
          <a:lstStyle/>
          <a:p>
            <a:r>
              <a:rPr lang="en-US" sz="1600" dirty="0"/>
              <a:t>Standard Deviation = </a:t>
            </a:r>
            <a:r>
              <a:rPr lang="en-US" sz="1600" dirty="0" smtClean="0"/>
              <a:t>1.55</a:t>
            </a:r>
            <a:endParaRPr lang="en-US" sz="1600" dirty="0"/>
          </a:p>
        </p:txBody>
      </p:sp>
      <p:sp>
        <p:nvSpPr>
          <p:cNvPr id="165940" name="Text Box 52"/>
          <p:cNvSpPr txBox="1">
            <a:spLocks noChangeArrowheads="1"/>
          </p:cNvSpPr>
          <p:nvPr/>
        </p:nvSpPr>
        <p:spPr bwMode="auto">
          <a:xfrm>
            <a:off x="3095625" y="6108700"/>
            <a:ext cx="2928938" cy="336550"/>
          </a:xfrm>
          <a:prstGeom prst="rect">
            <a:avLst/>
          </a:prstGeom>
          <a:noFill/>
          <a:ln w="38100">
            <a:noFill/>
            <a:miter lim="800000"/>
            <a:headEnd type="none" w="sm" len="med"/>
            <a:tailEnd type="none" w="sm" len="med"/>
          </a:ln>
        </p:spPr>
        <p:txBody>
          <a:bodyPr wrap="none">
            <a:spAutoFit/>
          </a:bodyPr>
          <a:lstStyle/>
          <a:p>
            <a:r>
              <a:rPr lang="en-US" sz="1600"/>
              <a:t>(Expected Completion Time)</a:t>
            </a:r>
          </a:p>
        </p:txBody>
      </p:sp>
      <p:sp>
        <p:nvSpPr>
          <p:cNvPr id="165941" name="Text Box 53"/>
          <p:cNvSpPr txBox="1">
            <a:spLocks noChangeArrowheads="1"/>
          </p:cNvSpPr>
          <p:nvPr/>
        </p:nvSpPr>
        <p:spPr bwMode="auto">
          <a:xfrm>
            <a:off x="4010025" y="5829300"/>
            <a:ext cx="1206869" cy="338554"/>
          </a:xfrm>
          <a:prstGeom prst="rect">
            <a:avLst/>
          </a:prstGeom>
          <a:noFill/>
          <a:ln w="38100">
            <a:noFill/>
            <a:miter lim="800000"/>
            <a:headEnd type="none" w="sm" len="med"/>
            <a:tailEnd type="none" w="sm" len="med"/>
          </a:ln>
        </p:spPr>
        <p:txBody>
          <a:bodyPr wrap="none">
            <a:spAutoFit/>
          </a:bodyPr>
          <a:lstStyle/>
          <a:p>
            <a:r>
              <a:rPr lang="en-US" sz="1600" dirty="0" smtClean="0"/>
              <a:t>20.5Weeks</a:t>
            </a:r>
            <a:endParaRPr lang="en-US" sz="1600" dirty="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65891"/>
                                        </p:tgtEl>
                                        <p:attrNameLst>
                                          <p:attrName>style.visibility</p:attrName>
                                        </p:attrNameLst>
                                      </p:cBhvr>
                                      <p:to>
                                        <p:strVal val="visible"/>
                                      </p:to>
                                    </p:set>
                                    <p:animEffect transition="in" filter="strips(downRight)">
                                      <p:cBhvr>
                                        <p:cTn id="7" dur="1000"/>
                                        <p:tgtEl>
                                          <p:spTgt spid="165891"/>
                                        </p:tgtEl>
                                      </p:cBhvr>
                                    </p:animEffect>
                                  </p:childTnLst>
                                </p:cTn>
                              </p:par>
                            </p:childTnLst>
                          </p:cTn>
                        </p:par>
                        <p:par>
                          <p:cTn id="8" fill="hold">
                            <p:stCondLst>
                              <p:cond delay="2000"/>
                            </p:stCondLst>
                            <p:childTnLst>
                              <p:par>
                                <p:cTn id="9" presetID="22" presetClass="entr" presetSubtype="8" fill="hold" grpId="0" nodeType="afterEffect">
                                  <p:stCondLst>
                                    <p:cond delay="1000"/>
                                  </p:stCondLst>
                                  <p:childTnLst>
                                    <p:set>
                                      <p:cBhvr>
                                        <p:cTn id="10" dur="1" fill="hold">
                                          <p:stCondLst>
                                            <p:cond delay="0"/>
                                          </p:stCondLst>
                                        </p:cTn>
                                        <p:tgtEl>
                                          <p:spTgt spid="165935"/>
                                        </p:tgtEl>
                                        <p:attrNameLst>
                                          <p:attrName>style.visibility</p:attrName>
                                        </p:attrNameLst>
                                      </p:cBhvr>
                                      <p:to>
                                        <p:strVal val="visible"/>
                                      </p:to>
                                    </p:set>
                                    <p:animEffect transition="in" filter="wipe(left)">
                                      <p:cBhvr>
                                        <p:cTn id="11" dur="1000"/>
                                        <p:tgtEl>
                                          <p:spTgt spid="165935"/>
                                        </p:tgtEl>
                                      </p:cBhvr>
                                    </p:animEffect>
                                  </p:childTnLst>
                                </p:cTn>
                              </p:par>
                            </p:childTnLst>
                          </p:cTn>
                        </p:par>
                        <p:par>
                          <p:cTn id="12" fill="hold">
                            <p:stCondLst>
                              <p:cond delay="4000"/>
                            </p:stCondLst>
                            <p:childTnLst>
                              <p:par>
                                <p:cTn id="13" presetID="22" presetClass="entr" presetSubtype="8" fill="hold" nodeType="afterEffect">
                                  <p:stCondLst>
                                    <p:cond delay="100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000"/>
                                        <p:tgtEl>
                                          <p:spTgt spid="2"/>
                                        </p:tgtEl>
                                      </p:cBhvr>
                                    </p:animEffect>
                                  </p:childTnLst>
                                </p:cTn>
                              </p:par>
                            </p:childTnLst>
                          </p:cTn>
                        </p:par>
                        <p:par>
                          <p:cTn id="16" fill="hold">
                            <p:stCondLst>
                              <p:cond delay="6000"/>
                            </p:stCondLst>
                            <p:childTnLst>
                              <p:par>
                                <p:cTn id="17" presetID="22" presetClass="entr" presetSubtype="8" fill="hold" grpId="0" nodeType="afterEffect">
                                  <p:stCondLst>
                                    <p:cond delay="1000"/>
                                  </p:stCondLst>
                                  <p:childTnLst>
                                    <p:set>
                                      <p:cBhvr>
                                        <p:cTn id="18" dur="1" fill="hold">
                                          <p:stCondLst>
                                            <p:cond delay="0"/>
                                          </p:stCondLst>
                                        </p:cTn>
                                        <p:tgtEl>
                                          <p:spTgt spid="165941"/>
                                        </p:tgtEl>
                                        <p:attrNameLst>
                                          <p:attrName>style.visibility</p:attrName>
                                        </p:attrNameLst>
                                      </p:cBhvr>
                                      <p:to>
                                        <p:strVal val="visible"/>
                                      </p:to>
                                    </p:set>
                                    <p:animEffect transition="in" filter="wipe(left)">
                                      <p:cBhvr>
                                        <p:cTn id="19" dur="1000"/>
                                        <p:tgtEl>
                                          <p:spTgt spid="165941"/>
                                        </p:tgtEl>
                                      </p:cBhvr>
                                    </p:animEffect>
                                  </p:childTnLst>
                                </p:cTn>
                              </p:par>
                              <p:par>
                                <p:cTn id="20" presetID="22" presetClass="entr" presetSubtype="8" fill="hold" grpId="0" nodeType="withEffect">
                                  <p:stCondLst>
                                    <p:cond delay="1000"/>
                                  </p:stCondLst>
                                  <p:childTnLst>
                                    <p:set>
                                      <p:cBhvr>
                                        <p:cTn id="21" dur="1" fill="hold">
                                          <p:stCondLst>
                                            <p:cond delay="0"/>
                                          </p:stCondLst>
                                        </p:cTn>
                                        <p:tgtEl>
                                          <p:spTgt spid="165940"/>
                                        </p:tgtEl>
                                        <p:attrNameLst>
                                          <p:attrName>style.visibility</p:attrName>
                                        </p:attrNameLst>
                                      </p:cBhvr>
                                      <p:to>
                                        <p:strVal val="visible"/>
                                      </p:to>
                                    </p:set>
                                    <p:animEffect transition="in" filter="wipe(left)">
                                      <p:cBhvr>
                                        <p:cTn id="22" dur="1000"/>
                                        <p:tgtEl>
                                          <p:spTgt spid="165940"/>
                                        </p:tgtEl>
                                      </p:cBhvr>
                                    </p:animEffect>
                                  </p:childTnLst>
                                </p:cTn>
                              </p:par>
                              <p:par>
                                <p:cTn id="23" presetID="22" presetClass="entr" presetSubtype="4" fill="hold" grpId="0" nodeType="withEffect">
                                  <p:stCondLst>
                                    <p:cond delay="1000"/>
                                  </p:stCondLst>
                                  <p:childTnLst>
                                    <p:set>
                                      <p:cBhvr>
                                        <p:cTn id="24" dur="1" fill="hold">
                                          <p:stCondLst>
                                            <p:cond delay="0"/>
                                          </p:stCondLst>
                                        </p:cTn>
                                        <p:tgtEl>
                                          <p:spTgt spid="165936"/>
                                        </p:tgtEl>
                                        <p:attrNameLst>
                                          <p:attrName>style.visibility</p:attrName>
                                        </p:attrNameLst>
                                      </p:cBhvr>
                                      <p:to>
                                        <p:strVal val="visible"/>
                                      </p:to>
                                    </p:set>
                                    <p:animEffect transition="in" filter="wipe(down)">
                                      <p:cBhvr>
                                        <p:cTn id="25" dur="1000"/>
                                        <p:tgtEl>
                                          <p:spTgt spid="165936"/>
                                        </p:tgtEl>
                                      </p:cBhvr>
                                    </p:animEffect>
                                  </p:childTnLst>
                                </p:cTn>
                              </p:par>
                            </p:childTnLst>
                          </p:cTn>
                        </p:par>
                        <p:par>
                          <p:cTn id="26" fill="hold">
                            <p:stCondLst>
                              <p:cond delay="8000"/>
                            </p:stCondLst>
                            <p:childTnLst>
                              <p:par>
                                <p:cTn id="27" presetID="22" presetClass="entr" presetSubtype="8" fill="hold" grpId="0" nodeType="afterEffect">
                                  <p:stCondLst>
                                    <p:cond delay="1000"/>
                                  </p:stCondLst>
                                  <p:childTnLst>
                                    <p:set>
                                      <p:cBhvr>
                                        <p:cTn id="28" dur="1" fill="hold">
                                          <p:stCondLst>
                                            <p:cond delay="0"/>
                                          </p:stCondLst>
                                        </p:cTn>
                                        <p:tgtEl>
                                          <p:spTgt spid="165939"/>
                                        </p:tgtEl>
                                        <p:attrNameLst>
                                          <p:attrName>style.visibility</p:attrName>
                                        </p:attrNameLst>
                                      </p:cBhvr>
                                      <p:to>
                                        <p:strVal val="visible"/>
                                      </p:to>
                                    </p:set>
                                    <p:animEffect transition="in" filter="wipe(left)">
                                      <p:cBhvr>
                                        <p:cTn id="29" dur="1000"/>
                                        <p:tgtEl>
                                          <p:spTgt spid="1659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1" grpId="0"/>
      <p:bldP spid="165935" grpId="0" animBg="1"/>
      <p:bldP spid="165936" grpId="0" animBg="1"/>
      <p:bldP spid="165939" grpId="0"/>
      <p:bldP spid="165940" grpId="0"/>
      <p:bldP spid="16594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The Project Planning Framework</a:t>
            </a:r>
          </a:p>
        </p:txBody>
      </p:sp>
      <p:sp>
        <p:nvSpPr>
          <p:cNvPr id="11" name="Slide Number Placeholder 10"/>
          <p:cNvSpPr>
            <a:spLocks noGrp="1"/>
          </p:cNvSpPr>
          <p:nvPr>
            <p:ph type="sldNum" sz="quarter" idx="12"/>
          </p:nvPr>
        </p:nvSpPr>
        <p:spPr/>
        <p:txBody>
          <a:bodyPr/>
          <a:lstStyle/>
          <a:p>
            <a:pPr>
              <a:defRPr/>
            </a:pPr>
            <a:fld id="{B3A5C7D3-9AE6-4D09-BE7B-A1C195DFF180}" type="slidenum">
              <a:rPr lang="en-US" smtClean="0"/>
              <a:pPr>
                <a:defRPr/>
              </a:pPr>
              <a:t>4</a:t>
            </a:fld>
            <a:endParaRPr lang="en-US"/>
          </a:p>
        </p:txBody>
      </p:sp>
      <p:pic>
        <p:nvPicPr>
          <p:cNvPr id="9" name="Picture 8" descr="image001"/>
          <p:cNvPicPr/>
          <p:nvPr/>
        </p:nvPicPr>
        <p:blipFill>
          <a:blip r:embed="rId2" cstate="print"/>
          <a:srcRect/>
          <a:stretch>
            <a:fillRect/>
          </a:stretch>
        </p:blipFill>
        <p:spPr bwMode="auto">
          <a:xfrm>
            <a:off x="457200" y="1447800"/>
            <a:ext cx="81534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p:txBody>
          <a:bodyPr/>
          <a:lstStyle/>
          <a:p>
            <a:pPr eaLnBrk="1" hangingPunct="1"/>
            <a:r>
              <a:rPr lang="en-US" sz="3600" smtClean="0"/>
              <a:t>Probability of Project Completion</a:t>
            </a:r>
          </a:p>
        </p:txBody>
      </p:sp>
      <p:sp>
        <p:nvSpPr>
          <p:cNvPr id="166915" name="Rectangle 3"/>
          <p:cNvSpPr>
            <a:spLocks noGrp="1" noChangeArrowheads="1"/>
          </p:cNvSpPr>
          <p:nvPr>
            <p:ph type="body" idx="1"/>
          </p:nvPr>
        </p:nvSpPr>
        <p:spPr>
          <a:xfrm>
            <a:off x="609600" y="1143000"/>
            <a:ext cx="7772400" cy="787400"/>
          </a:xfrm>
        </p:spPr>
        <p:txBody>
          <a:bodyPr/>
          <a:lstStyle/>
          <a:p>
            <a:pPr eaLnBrk="1" hangingPunct="1"/>
            <a:r>
              <a:rPr lang="en-US" sz="2400" dirty="0" smtClean="0"/>
              <a:t>The standard normal equation can be applied as follows</a:t>
            </a:r>
          </a:p>
        </p:txBody>
      </p:sp>
      <p:grpSp>
        <p:nvGrpSpPr>
          <p:cNvPr id="2" name="Group 49"/>
          <p:cNvGrpSpPr>
            <a:grpSpLocks/>
          </p:cNvGrpSpPr>
          <p:nvPr/>
        </p:nvGrpSpPr>
        <p:grpSpPr bwMode="auto">
          <a:xfrm>
            <a:off x="1219200" y="1676400"/>
            <a:ext cx="6210300" cy="1866900"/>
            <a:chOff x="924" y="1608"/>
            <a:chExt cx="3912" cy="1176"/>
          </a:xfrm>
        </p:grpSpPr>
        <p:graphicFrame>
          <p:nvGraphicFramePr>
            <p:cNvPr id="3074" name="Object 46"/>
            <p:cNvGraphicFramePr>
              <a:graphicFrameLocks noChangeAspect="1"/>
            </p:cNvGraphicFramePr>
            <p:nvPr/>
          </p:nvGraphicFramePr>
          <p:xfrm>
            <a:off x="924" y="1608"/>
            <a:ext cx="3912" cy="496"/>
          </p:xfrm>
          <a:graphic>
            <a:graphicData uri="http://schemas.openxmlformats.org/presentationml/2006/ole">
              <mc:AlternateContent xmlns:mc="http://schemas.openxmlformats.org/markup-compatibility/2006">
                <mc:Choice xmlns:v="urn:schemas-microsoft-com:vml" Requires="v">
                  <p:oleObj spid="_x0000_s4120" name="Equation" r:id="rId3" imgW="6210000" imgH="787320" progId="Equation.3">
                    <p:embed/>
                  </p:oleObj>
                </mc:Choice>
                <mc:Fallback>
                  <p:oleObj name="Equation" r:id="rId3" imgW="6210000" imgH="787320" progId="Equation.3">
                    <p:embed/>
                    <p:pic>
                      <p:nvPicPr>
                        <p:cNvPr id="0" name="Object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4" y="1608"/>
                          <a:ext cx="3912" cy="4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47"/>
            <p:cNvGraphicFramePr>
              <a:graphicFrameLocks noChangeAspect="1"/>
            </p:cNvGraphicFramePr>
            <p:nvPr/>
          </p:nvGraphicFramePr>
          <p:xfrm>
            <a:off x="1392" y="2160"/>
            <a:ext cx="3261" cy="624"/>
          </p:xfrm>
          <a:graphic>
            <a:graphicData uri="http://schemas.openxmlformats.org/presentationml/2006/ole">
              <mc:AlternateContent xmlns:mc="http://schemas.openxmlformats.org/markup-compatibility/2006">
                <mc:Choice xmlns:v="urn:schemas-microsoft-com:vml" Requires="v">
                  <p:oleObj spid="_x0000_s4121" name="Equation" r:id="rId5" imgW="2057400" imgH="393480" progId="Equation.3">
                    <p:embed/>
                  </p:oleObj>
                </mc:Choice>
                <mc:Fallback>
                  <p:oleObj name="Equation" r:id="rId5" imgW="2057400" imgH="393480" progId="Equation.3">
                    <p:embed/>
                    <p:pic>
                      <p:nvPicPr>
                        <p:cNvPr id="0" name="Object 4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2" y="2160"/>
                          <a:ext cx="3261" cy="6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66960" name="Rectangle 48"/>
          <p:cNvSpPr>
            <a:spLocks noChangeArrowheads="1"/>
          </p:cNvSpPr>
          <p:nvPr/>
        </p:nvSpPr>
        <p:spPr bwMode="auto">
          <a:xfrm>
            <a:off x="381000" y="3581400"/>
            <a:ext cx="8458200" cy="2489200"/>
          </a:xfrm>
          <a:prstGeom prst="rect">
            <a:avLst/>
          </a:prstGeom>
          <a:noFill/>
          <a:ln w="9525">
            <a:noFill/>
            <a:miter lim="800000"/>
            <a:headEnd/>
            <a:tailEnd/>
          </a:ln>
        </p:spPr>
        <p:txBody>
          <a:bodyPr/>
          <a:lstStyle/>
          <a:p>
            <a:pPr marL="342900" indent="-342900" eaLnBrk="1" hangingPunct="1">
              <a:lnSpc>
                <a:spcPct val="90000"/>
              </a:lnSpc>
              <a:spcBef>
                <a:spcPct val="20000"/>
              </a:spcBef>
              <a:buClr>
                <a:schemeClr val="accent2"/>
              </a:buClr>
              <a:buSzPct val="85000"/>
              <a:buFont typeface="Wingdings" pitchFamily="2" charset="2"/>
              <a:buChar char="n"/>
            </a:pPr>
            <a:r>
              <a:rPr lang="en-US" sz="2400" dirty="0"/>
              <a:t>From </a:t>
            </a:r>
            <a:r>
              <a:rPr lang="en-US" sz="2400" dirty="0" smtClean="0"/>
              <a:t>the Area Under the </a:t>
            </a:r>
            <a:r>
              <a:rPr lang="en-US" sz="2400" dirty="0" smtClean="0">
                <a:hlinkClick r:id="rId7"/>
              </a:rPr>
              <a:t>Standard Normal Curve table </a:t>
            </a:r>
            <a:r>
              <a:rPr lang="en-US" sz="2400" dirty="0" smtClean="0"/>
              <a:t>we </a:t>
            </a:r>
            <a:r>
              <a:rPr lang="en-US" sz="2400" dirty="0"/>
              <a:t>find the probability of </a:t>
            </a:r>
            <a:r>
              <a:rPr lang="en-US" sz="2400" dirty="0" smtClean="0"/>
              <a:t>0.833 </a:t>
            </a:r>
            <a:r>
              <a:rPr lang="en-US" sz="2400" dirty="0"/>
              <a:t>associated with this </a:t>
            </a:r>
            <a:r>
              <a:rPr lang="en-US" sz="2400" i="1" dirty="0">
                <a:latin typeface="Times New Roman" pitchFamily="18" charset="0"/>
              </a:rPr>
              <a:t>Z </a:t>
            </a:r>
            <a:r>
              <a:rPr lang="en-US" sz="2400" dirty="0"/>
              <a:t>value</a:t>
            </a:r>
          </a:p>
          <a:p>
            <a:pPr marL="800100" lvl="1" indent="-342900">
              <a:lnSpc>
                <a:spcPct val="90000"/>
              </a:lnSpc>
              <a:spcBef>
                <a:spcPct val="20000"/>
              </a:spcBef>
              <a:buClr>
                <a:schemeClr val="accent2"/>
              </a:buClr>
              <a:buSzPct val="85000"/>
              <a:buFont typeface="Wingdings" pitchFamily="2" charset="2"/>
              <a:buChar char="n"/>
            </a:pPr>
            <a:r>
              <a:rPr lang="en-US" sz="2400" dirty="0"/>
              <a:t>That means there is a </a:t>
            </a:r>
            <a:r>
              <a:rPr lang="en-US" sz="2400" dirty="0" smtClean="0"/>
              <a:t>83.3% </a:t>
            </a:r>
            <a:r>
              <a:rPr lang="en-US" sz="2400" dirty="0"/>
              <a:t>probability this project can be completed in </a:t>
            </a:r>
            <a:r>
              <a:rPr lang="en-US" sz="2400" dirty="0" smtClean="0"/>
              <a:t>22 </a:t>
            </a:r>
            <a:r>
              <a:rPr lang="en-US" sz="2400" dirty="0"/>
              <a:t>weeks or </a:t>
            </a:r>
            <a:r>
              <a:rPr lang="en-US" sz="2400" dirty="0" smtClean="0"/>
              <a:t>less</a:t>
            </a:r>
          </a:p>
          <a:p>
            <a:pPr marL="800100" lvl="1" indent="-342900">
              <a:lnSpc>
                <a:spcPct val="90000"/>
              </a:lnSpc>
              <a:spcBef>
                <a:spcPct val="20000"/>
              </a:spcBef>
              <a:buClr>
                <a:schemeClr val="accent2"/>
              </a:buClr>
              <a:buSzPct val="85000"/>
              <a:buFont typeface="Wingdings" pitchFamily="2" charset="2"/>
              <a:buChar char="n"/>
            </a:pPr>
            <a:r>
              <a:rPr lang="en-US" sz="2400" dirty="0" smtClean="0"/>
              <a:t>The probability of completing in 23 weeks would be 94.6%</a:t>
            </a:r>
            <a:endParaRPr lang="en-US" sz="2400" dirty="0"/>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66915"/>
                                        </p:tgtEl>
                                        <p:attrNameLst>
                                          <p:attrName>style.visibility</p:attrName>
                                        </p:attrNameLst>
                                      </p:cBhvr>
                                      <p:to>
                                        <p:strVal val="visible"/>
                                      </p:to>
                                    </p:set>
                                    <p:animEffect transition="in" filter="strips(downRight)">
                                      <p:cBhvr>
                                        <p:cTn id="7" dur="1000"/>
                                        <p:tgtEl>
                                          <p:spTgt spid="166915"/>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strips(downRight)">
                                      <p:cBhvr>
                                        <p:cTn id="11" dur="1000"/>
                                        <p:tgtEl>
                                          <p:spTgt spid="2"/>
                                        </p:tgtEl>
                                      </p:cBhvr>
                                    </p:animEffect>
                                  </p:childTnLst>
                                </p:cTn>
                              </p:par>
                            </p:childTnLst>
                          </p:cTn>
                        </p:par>
                        <p:par>
                          <p:cTn id="12" fill="hold">
                            <p:stCondLst>
                              <p:cond delay="4000"/>
                            </p:stCondLst>
                            <p:childTnLst>
                              <p:par>
                                <p:cTn id="13" presetID="18" presetClass="entr" presetSubtype="6" fill="hold" grpId="0" nodeType="afterEffect">
                                  <p:stCondLst>
                                    <p:cond delay="1000"/>
                                  </p:stCondLst>
                                  <p:childTnLst>
                                    <p:set>
                                      <p:cBhvr>
                                        <p:cTn id="14" dur="1" fill="hold">
                                          <p:stCondLst>
                                            <p:cond delay="0"/>
                                          </p:stCondLst>
                                        </p:cTn>
                                        <p:tgtEl>
                                          <p:spTgt spid="166960"/>
                                        </p:tgtEl>
                                        <p:attrNameLst>
                                          <p:attrName>style.visibility</p:attrName>
                                        </p:attrNameLst>
                                      </p:cBhvr>
                                      <p:to>
                                        <p:strVal val="visible"/>
                                      </p:to>
                                    </p:set>
                                    <p:animEffect transition="in" filter="strips(downRight)">
                                      <p:cBhvr>
                                        <p:cTn id="15" dur="1000"/>
                                        <p:tgtEl>
                                          <p:spTgt spid="1669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5" grpId="0"/>
      <p:bldP spid="16696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41</a:t>
            </a:fld>
            <a:endParaRPr lang="en-US" dirty="0"/>
          </a:p>
        </p:txBody>
      </p:sp>
      <p:pic>
        <p:nvPicPr>
          <p:cNvPr id="5124" name="Picture 4" descr="https://image.slidesharecdn.com/thestandardnormalcurve17maynr-130822062347-phpapp01/95/the-standard-normal-curve-its-application-in-biomedical-sciences-26-638.jpg?cb=13771527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8318500" cy="6245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853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PERT/COST</a:t>
            </a:r>
            <a:endParaRPr lang="en-US" b="0" smtClean="0"/>
          </a:p>
        </p:txBody>
      </p:sp>
      <p:sp>
        <p:nvSpPr>
          <p:cNvPr id="120836" name="Rectangle 4"/>
          <p:cNvSpPr>
            <a:spLocks noGrp="1" noChangeArrowheads="1"/>
          </p:cNvSpPr>
          <p:nvPr>
            <p:ph type="body" idx="1"/>
          </p:nvPr>
        </p:nvSpPr>
        <p:spPr>
          <a:xfrm>
            <a:off x="361950" y="1701800"/>
            <a:ext cx="8458200" cy="4775200"/>
          </a:xfrm>
        </p:spPr>
        <p:txBody>
          <a:bodyPr/>
          <a:lstStyle/>
          <a:p>
            <a:pPr eaLnBrk="1" hangingPunct="1">
              <a:defRPr/>
            </a:pPr>
            <a:r>
              <a:rPr lang="en-US" sz="2600" smtClean="0"/>
              <a:t>Although PERT is an excellent method of monitoring and controlling project length, it does not consider the very important factor of project cost</a:t>
            </a:r>
          </a:p>
          <a:p>
            <a:pPr eaLnBrk="1" hangingPunct="1">
              <a:defRPr/>
            </a:pPr>
            <a:r>
              <a:rPr lang="en-US" sz="2600" i="1" smtClean="0">
                <a:solidFill>
                  <a:schemeClr val="accent2"/>
                </a:solidFill>
                <a:effectLst>
                  <a:outerShdw blurRad="38100" dist="38100" dir="2700000" algn="tl">
                    <a:srgbClr val="C0C0C0"/>
                  </a:outerShdw>
                </a:effectLst>
              </a:rPr>
              <a:t>PERT/Cost</a:t>
            </a:r>
            <a:r>
              <a:rPr lang="en-US" sz="2600" smtClean="0"/>
              <a:t> is a modification of PERT that allows a manager to plan, schedule, monitor, and control cost as well as time</a:t>
            </a:r>
          </a:p>
          <a:p>
            <a:pPr eaLnBrk="1" hangingPunct="1">
              <a:defRPr/>
            </a:pPr>
            <a:r>
              <a:rPr lang="en-US" sz="2600" smtClean="0"/>
              <a:t>Using PERT/Cost to plan, schedule, monitor, and control project cost helps accomplish the sixth and final step of PERT</a:t>
            </a:r>
          </a:p>
          <a:p>
            <a:pPr eaLnBrk="1" hangingPunct="1">
              <a:defRPr/>
            </a:pPr>
            <a:endParaRPr lang="en-US" sz="2600" smtClean="0"/>
          </a:p>
        </p:txBody>
      </p:sp>
    </p:spTree>
  </p:cSld>
  <p:clrMapOvr>
    <a:masterClrMapping/>
  </p:clrMapOvr>
  <p:transition>
    <p:pull dir="l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419100"/>
            <a:ext cx="8166100" cy="939800"/>
          </a:xfrm>
        </p:spPr>
        <p:txBody>
          <a:bodyPr/>
          <a:lstStyle/>
          <a:p>
            <a:pPr eaLnBrk="1" hangingPunct="1"/>
            <a:r>
              <a:rPr lang="en-US" sz="3200" smtClean="0">
                <a:solidFill>
                  <a:schemeClr val="tx1"/>
                </a:solidFill>
              </a:rPr>
              <a:t>Planning and Scheduling Project Costs: Budgeting Process</a:t>
            </a:r>
          </a:p>
        </p:txBody>
      </p:sp>
      <p:sp>
        <p:nvSpPr>
          <p:cNvPr id="46083" name="Rectangle 4"/>
          <p:cNvSpPr>
            <a:spLocks noGrp="1" noChangeArrowheads="1"/>
          </p:cNvSpPr>
          <p:nvPr>
            <p:ph type="body" idx="1"/>
          </p:nvPr>
        </p:nvSpPr>
        <p:spPr/>
        <p:txBody>
          <a:bodyPr/>
          <a:lstStyle/>
          <a:p>
            <a:pPr eaLnBrk="1" hangingPunct="1"/>
            <a:r>
              <a:rPr lang="en-US" sz="2800" smtClean="0"/>
              <a:t>The overall approach in the budgeting process of a project is to determine how much is to be spent every week or month</a:t>
            </a:r>
          </a:p>
          <a:p>
            <a:pPr eaLnBrk="1" hangingPunct="1"/>
            <a:r>
              <a:rPr lang="en-US" sz="2800" smtClean="0"/>
              <a:t>This can be accomplished in four basic budgeting steps</a:t>
            </a:r>
          </a:p>
        </p:txBody>
      </p:sp>
    </p:spTree>
  </p:cSld>
  <p:clrMapOvr>
    <a:masterClrMapping/>
  </p:clrMapOvr>
  <p:transition>
    <p:pull dir="l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z="3200" smtClean="0"/>
              <a:t>Four Steps of the Budgeting Process</a:t>
            </a:r>
            <a:endParaRPr lang="en-US" sz="3200" b="0" smtClean="0"/>
          </a:p>
        </p:txBody>
      </p:sp>
      <p:sp>
        <p:nvSpPr>
          <p:cNvPr id="123908" name="Rectangle 4"/>
          <p:cNvSpPr>
            <a:spLocks noGrp="1" noChangeArrowheads="1"/>
          </p:cNvSpPr>
          <p:nvPr>
            <p:ph type="body" idx="1"/>
          </p:nvPr>
        </p:nvSpPr>
        <p:spPr>
          <a:xfrm>
            <a:off x="685800" y="1612900"/>
            <a:ext cx="7772400" cy="4864100"/>
          </a:xfrm>
        </p:spPr>
        <p:txBody>
          <a:bodyPr/>
          <a:lstStyle/>
          <a:p>
            <a:pPr marL="444500" indent="-444500" eaLnBrk="1" hangingPunct="1">
              <a:buSzTx/>
              <a:buFont typeface="Wingdings" pitchFamily="2" charset="2"/>
              <a:buAutoNum type="arabicPeriod"/>
              <a:defRPr/>
            </a:pPr>
            <a:r>
              <a:rPr lang="en-US" sz="2400" smtClean="0"/>
              <a:t>Identify all costs associated with each of the activities then add these costs together to get one estimated cost or budget for each activity</a:t>
            </a:r>
          </a:p>
          <a:p>
            <a:pPr marL="444500" indent="-444500" eaLnBrk="1" hangingPunct="1">
              <a:buSzTx/>
              <a:buFont typeface="Wingdings" pitchFamily="2" charset="2"/>
              <a:buAutoNum type="arabicPeriod"/>
              <a:defRPr/>
            </a:pPr>
            <a:r>
              <a:rPr lang="en-US" sz="2400" smtClean="0"/>
              <a:t>In large projects, activities can be combined into larger work packages. A </a:t>
            </a:r>
            <a:r>
              <a:rPr lang="en-US" sz="2400" i="1" smtClean="0">
                <a:solidFill>
                  <a:schemeClr val="accent2"/>
                </a:solidFill>
                <a:effectLst>
                  <a:outerShdw blurRad="38100" dist="38100" dir="2700000" algn="tl">
                    <a:srgbClr val="C0C0C0"/>
                  </a:outerShdw>
                </a:effectLst>
              </a:rPr>
              <a:t>work package</a:t>
            </a:r>
            <a:r>
              <a:rPr lang="en-US" sz="2400" smtClean="0"/>
              <a:t> is simply a logical collection of activities. </a:t>
            </a:r>
          </a:p>
          <a:p>
            <a:pPr marL="444500" indent="-444500" eaLnBrk="1" hangingPunct="1">
              <a:buSzTx/>
              <a:buFont typeface="Wingdings" pitchFamily="2" charset="2"/>
              <a:buAutoNum type="arabicPeriod"/>
              <a:defRPr/>
            </a:pPr>
            <a:r>
              <a:rPr lang="en-US" sz="2400" smtClean="0"/>
              <a:t>Convert the budgeted cost per activity into a cost per time period by assuming that the cost of completing any activity is spent at a uniform rate over time</a:t>
            </a:r>
          </a:p>
          <a:p>
            <a:pPr marL="444500" indent="-444500" eaLnBrk="1" hangingPunct="1">
              <a:buSzTx/>
              <a:buFont typeface="Wingdings" pitchFamily="2" charset="2"/>
              <a:buAutoNum type="arabicPeriod"/>
              <a:defRPr/>
            </a:pPr>
            <a:r>
              <a:rPr lang="en-US" sz="2400" smtClean="0"/>
              <a:t>Using the ES and LS times, find out how much money should be spent during each week or month to finish the project by the date desired</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23908"/>
                                        </p:tgtEl>
                                        <p:attrNameLst>
                                          <p:attrName>style.visibility</p:attrName>
                                        </p:attrNameLst>
                                      </p:cBhvr>
                                      <p:to>
                                        <p:strVal val="visible"/>
                                      </p:to>
                                    </p:set>
                                    <p:animEffect transition="in" filter="strips(downRight)">
                                      <p:cBhvr>
                                        <p:cTn id="7" dur="1000"/>
                                        <p:tgtEl>
                                          <p:spTgt spid="1239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p:txBody>
          <a:bodyPr/>
          <a:lstStyle/>
          <a:p>
            <a:pPr eaLnBrk="1" hangingPunct="1"/>
            <a:r>
              <a:rPr lang="en-US" sz="3600" smtClean="0"/>
              <a:t>Budgeting for General Foundry</a:t>
            </a:r>
          </a:p>
        </p:txBody>
      </p:sp>
      <p:sp>
        <p:nvSpPr>
          <p:cNvPr id="48131" name="Rectangle 5"/>
          <p:cNvSpPr>
            <a:spLocks noGrp="1" noChangeArrowheads="1"/>
          </p:cNvSpPr>
          <p:nvPr>
            <p:ph type="body" idx="1"/>
          </p:nvPr>
        </p:nvSpPr>
        <p:spPr/>
        <p:txBody>
          <a:bodyPr/>
          <a:lstStyle/>
          <a:p>
            <a:pPr eaLnBrk="1" hangingPunct="1"/>
            <a:r>
              <a:rPr lang="en-US" sz="2400" smtClean="0"/>
              <a:t>The Gantt chart in Figure 13.9 illustrates this project</a:t>
            </a:r>
          </a:p>
          <a:p>
            <a:pPr eaLnBrk="1" hangingPunct="1"/>
            <a:r>
              <a:rPr lang="en-US" sz="2400" smtClean="0"/>
              <a:t>The horizontal bars shown when each activity will be performed based on its ES-EF times</a:t>
            </a:r>
          </a:p>
          <a:p>
            <a:pPr eaLnBrk="1" hangingPunct="1"/>
            <a:r>
              <a:rPr lang="en-US" sz="2400" smtClean="0"/>
              <a:t>We determine how much will be spent on each activity during each week and fill these amounts into a chart in place of the bars</a:t>
            </a:r>
          </a:p>
          <a:p>
            <a:pPr eaLnBrk="1" hangingPunct="1"/>
            <a:r>
              <a:rPr lang="en-US" sz="2400" smtClean="0"/>
              <a:t>The following two tables show the activity costs and budgeted cost for the General Foundry project</a:t>
            </a:r>
          </a:p>
        </p:txBody>
      </p:sp>
    </p:spTree>
  </p:cSld>
  <p:clrMapOvr>
    <a:masterClrMapping/>
  </p:clrMapOvr>
  <p:transition>
    <p:pull dir="l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z="3600" smtClean="0"/>
              <a:t>Budgeting for General Foundry</a:t>
            </a:r>
          </a:p>
        </p:txBody>
      </p:sp>
      <p:sp>
        <p:nvSpPr>
          <p:cNvPr id="171011" name="Rectangle 3"/>
          <p:cNvSpPr>
            <a:spLocks noGrp="1" noChangeArrowheads="1"/>
          </p:cNvSpPr>
          <p:nvPr>
            <p:ph type="body" idx="1"/>
          </p:nvPr>
        </p:nvSpPr>
        <p:spPr>
          <a:xfrm>
            <a:off x="685800" y="1701800"/>
            <a:ext cx="7772400" cy="533400"/>
          </a:xfrm>
        </p:spPr>
        <p:txBody>
          <a:bodyPr/>
          <a:lstStyle/>
          <a:p>
            <a:pPr eaLnBrk="1" hangingPunct="1"/>
            <a:r>
              <a:rPr lang="en-US" sz="2400" smtClean="0"/>
              <a:t>Gantt chart General Foundry project</a:t>
            </a:r>
          </a:p>
        </p:txBody>
      </p:sp>
      <p:grpSp>
        <p:nvGrpSpPr>
          <p:cNvPr id="2" name="Group 33"/>
          <p:cNvGrpSpPr>
            <a:grpSpLocks/>
          </p:cNvGrpSpPr>
          <p:nvPr/>
        </p:nvGrpSpPr>
        <p:grpSpPr bwMode="auto">
          <a:xfrm>
            <a:off x="736600" y="2336800"/>
            <a:ext cx="7823200" cy="3902075"/>
            <a:chOff x="464" y="1472"/>
            <a:chExt cx="4928" cy="2458"/>
          </a:xfrm>
        </p:grpSpPr>
        <p:sp>
          <p:nvSpPr>
            <p:cNvPr id="49166" name="Text Box 5"/>
            <p:cNvSpPr txBox="1">
              <a:spLocks noChangeArrowheads="1"/>
            </p:cNvSpPr>
            <p:nvPr/>
          </p:nvSpPr>
          <p:spPr bwMode="auto">
            <a:xfrm>
              <a:off x="630" y="1508"/>
              <a:ext cx="216" cy="1906"/>
            </a:xfrm>
            <a:prstGeom prst="rect">
              <a:avLst/>
            </a:prstGeom>
            <a:noFill/>
            <a:ln w="38100">
              <a:noFill/>
              <a:miter lim="800000"/>
              <a:headEnd type="none" w="sm" len="med"/>
              <a:tailEnd type="none" w="sm" len="med"/>
            </a:ln>
          </p:spPr>
          <p:txBody>
            <a:bodyPr wrap="none">
              <a:spAutoFit/>
            </a:bodyPr>
            <a:lstStyle/>
            <a:p>
              <a:pPr>
                <a:lnSpc>
                  <a:spcPct val="150000"/>
                </a:lnSpc>
              </a:pPr>
              <a:r>
                <a:rPr lang="en-US" sz="1600" i="1"/>
                <a:t>A</a:t>
              </a:r>
            </a:p>
            <a:p>
              <a:pPr>
                <a:lnSpc>
                  <a:spcPct val="150000"/>
                </a:lnSpc>
              </a:pPr>
              <a:r>
                <a:rPr lang="en-US" sz="1600" i="1"/>
                <a:t>B</a:t>
              </a:r>
            </a:p>
            <a:p>
              <a:pPr>
                <a:lnSpc>
                  <a:spcPct val="150000"/>
                </a:lnSpc>
              </a:pPr>
              <a:r>
                <a:rPr lang="en-US" sz="1600" i="1"/>
                <a:t>C</a:t>
              </a:r>
            </a:p>
            <a:p>
              <a:pPr>
                <a:lnSpc>
                  <a:spcPct val="150000"/>
                </a:lnSpc>
              </a:pPr>
              <a:r>
                <a:rPr lang="en-US" sz="1600" i="1"/>
                <a:t>D</a:t>
              </a:r>
            </a:p>
            <a:p>
              <a:pPr>
                <a:lnSpc>
                  <a:spcPct val="150000"/>
                </a:lnSpc>
              </a:pPr>
              <a:r>
                <a:rPr lang="en-US" sz="1600" i="1"/>
                <a:t>E</a:t>
              </a:r>
            </a:p>
            <a:p>
              <a:pPr>
                <a:lnSpc>
                  <a:spcPct val="150000"/>
                </a:lnSpc>
              </a:pPr>
              <a:r>
                <a:rPr lang="en-US" sz="1600" i="1"/>
                <a:t>F</a:t>
              </a:r>
            </a:p>
            <a:p>
              <a:pPr>
                <a:lnSpc>
                  <a:spcPct val="150000"/>
                </a:lnSpc>
              </a:pPr>
              <a:r>
                <a:rPr lang="en-US" sz="1600" i="1"/>
                <a:t>G</a:t>
              </a:r>
            </a:p>
            <a:p>
              <a:pPr>
                <a:lnSpc>
                  <a:spcPct val="150000"/>
                </a:lnSpc>
              </a:pPr>
              <a:r>
                <a:rPr lang="en-US" sz="1600" i="1"/>
                <a:t>H</a:t>
              </a:r>
            </a:p>
          </p:txBody>
        </p:sp>
        <p:sp>
          <p:nvSpPr>
            <p:cNvPr id="49167" name="Text Box 6"/>
            <p:cNvSpPr txBox="1">
              <a:spLocks noChangeArrowheads="1"/>
            </p:cNvSpPr>
            <p:nvPr/>
          </p:nvSpPr>
          <p:spPr bwMode="auto">
            <a:xfrm rot="-5400000">
              <a:off x="280" y="2435"/>
              <a:ext cx="579" cy="212"/>
            </a:xfrm>
            <a:prstGeom prst="rect">
              <a:avLst/>
            </a:prstGeom>
            <a:noFill/>
            <a:ln w="38100">
              <a:noFill/>
              <a:miter lim="800000"/>
              <a:headEnd type="none" w="sm" len="med"/>
              <a:tailEnd type="none" w="sm" len="med"/>
            </a:ln>
          </p:spPr>
          <p:txBody>
            <a:bodyPr wrap="none">
              <a:spAutoFit/>
            </a:bodyPr>
            <a:lstStyle/>
            <a:p>
              <a:r>
                <a:rPr lang="en-US" sz="1600"/>
                <a:t>Activity</a:t>
              </a:r>
            </a:p>
          </p:txBody>
        </p:sp>
        <p:sp>
          <p:nvSpPr>
            <p:cNvPr id="49168" name="Text Box 7"/>
            <p:cNvSpPr txBox="1">
              <a:spLocks noChangeArrowheads="1"/>
            </p:cNvSpPr>
            <p:nvPr/>
          </p:nvSpPr>
          <p:spPr bwMode="auto">
            <a:xfrm>
              <a:off x="942" y="3574"/>
              <a:ext cx="4315" cy="212"/>
            </a:xfrm>
            <a:prstGeom prst="rect">
              <a:avLst/>
            </a:prstGeom>
            <a:noFill/>
            <a:ln w="38100">
              <a:noFill/>
              <a:miter lim="800000"/>
              <a:headEnd type="none" w="sm" len="med"/>
              <a:tailEnd type="none" w="sm" len="med"/>
            </a:ln>
          </p:spPr>
          <p:txBody>
            <a:bodyPr wrap="none">
              <a:spAutoFit/>
            </a:bodyPr>
            <a:lstStyle/>
            <a:p>
              <a:pPr>
                <a:tabLst>
                  <a:tab pos="266700" algn="ctr"/>
                  <a:tab pos="723900" algn="ctr"/>
                  <a:tab pos="1168400" algn="ctr"/>
                  <a:tab pos="1612900" algn="ctr"/>
                  <a:tab pos="2057400" algn="ctr"/>
                  <a:tab pos="2514600" algn="ctr"/>
                  <a:tab pos="2959100" algn="ctr"/>
                  <a:tab pos="3403600" algn="ctr"/>
                  <a:tab pos="3860800" algn="ctr"/>
                  <a:tab pos="4305300" algn="ctr"/>
                  <a:tab pos="4749800" algn="ctr"/>
                  <a:tab pos="5207000" algn="ctr"/>
                  <a:tab pos="5651500" algn="ctr"/>
                  <a:tab pos="6096000" algn="ctr"/>
                  <a:tab pos="6553200" algn="ctr"/>
                </a:tabLst>
              </a:pPr>
              <a:r>
                <a:rPr lang="en-US" sz="1600"/>
                <a:t>	1	2	3	4	5	6	7	8	9	10	11	12	13	14	15</a:t>
              </a:r>
            </a:p>
          </p:txBody>
        </p:sp>
        <p:sp>
          <p:nvSpPr>
            <p:cNvPr id="49169" name="Text Box 8"/>
            <p:cNvSpPr txBox="1">
              <a:spLocks noChangeArrowheads="1"/>
            </p:cNvSpPr>
            <p:nvPr/>
          </p:nvSpPr>
          <p:spPr bwMode="auto">
            <a:xfrm>
              <a:off x="2774" y="3718"/>
              <a:ext cx="450" cy="212"/>
            </a:xfrm>
            <a:prstGeom prst="rect">
              <a:avLst/>
            </a:prstGeom>
            <a:noFill/>
            <a:ln w="38100">
              <a:noFill/>
              <a:miter lim="800000"/>
              <a:headEnd type="none" w="sm" len="med"/>
              <a:tailEnd type="none" w="sm" len="med"/>
            </a:ln>
          </p:spPr>
          <p:txBody>
            <a:bodyPr wrap="none">
              <a:spAutoFit/>
            </a:bodyPr>
            <a:lstStyle/>
            <a:p>
              <a:r>
                <a:rPr lang="en-US" sz="1600"/>
                <a:t>Week</a:t>
              </a:r>
            </a:p>
          </p:txBody>
        </p:sp>
        <p:sp>
          <p:nvSpPr>
            <p:cNvPr id="49170" name="Line 9"/>
            <p:cNvSpPr>
              <a:spLocks noChangeShapeType="1"/>
            </p:cNvSpPr>
            <p:nvPr/>
          </p:nvSpPr>
          <p:spPr bwMode="auto">
            <a:xfrm>
              <a:off x="1152"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71" name="Freeform 10"/>
            <p:cNvSpPr>
              <a:spLocks/>
            </p:cNvSpPr>
            <p:nvPr/>
          </p:nvSpPr>
          <p:spPr bwMode="auto">
            <a:xfrm>
              <a:off x="864" y="1480"/>
              <a:ext cx="4528" cy="2112"/>
            </a:xfrm>
            <a:custGeom>
              <a:avLst/>
              <a:gdLst>
                <a:gd name="T0" fmla="*/ 0 w 4528"/>
                <a:gd name="T1" fmla="*/ 0 h 2112"/>
                <a:gd name="T2" fmla="*/ 0 w 4528"/>
                <a:gd name="T3" fmla="*/ 2112 h 2112"/>
                <a:gd name="T4" fmla="*/ 4528 w 4528"/>
                <a:gd name="T5" fmla="*/ 2112 h 2112"/>
                <a:gd name="T6" fmla="*/ 0 60000 65536"/>
                <a:gd name="T7" fmla="*/ 0 60000 65536"/>
                <a:gd name="T8" fmla="*/ 0 60000 65536"/>
                <a:gd name="T9" fmla="*/ 0 w 4528"/>
                <a:gd name="T10" fmla="*/ 0 h 2112"/>
                <a:gd name="T11" fmla="*/ 4528 w 4528"/>
                <a:gd name="T12" fmla="*/ 2112 h 2112"/>
              </a:gdLst>
              <a:ahLst/>
              <a:cxnLst>
                <a:cxn ang="T6">
                  <a:pos x="T0" y="T1"/>
                </a:cxn>
                <a:cxn ang="T7">
                  <a:pos x="T2" y="T3"/>
                </a:cxn>
                <a:cxn ang="T8">
                  <a:pos x="T4" y="T5"/>
                </a:cxn>
              </a:cxnLst>
              <a:rect l="T9" t="T10" r="T11" b="T12"/>
              <a:pathLst>
                <a:path w="4528" h="2112">
                  <a:moveTo>
                    <a:pt x="0" y="0"/>
                  </a:moveTo>
                  <a:lnTo>
                    <a:pt x="0" y="2112"/>
                  </a:lnTo>
                  <a:lnTo>
                    <a:pt x="4528" y="2112"/>
                  </a:lnTo>
                </a:path>
              </a:pathLst>
            </a:custGeom>
            <a:noFill/>
            <a:ln w="38100" cap="flat" cmpd="sng">
              <a:solidFill>
                <a:schemeClr val="tx1"/>
              </a:solidFill>
              <a:prstDash val="solid"/>
              <a:round/>
              <a:headEnd type="none" w="sm" len="med"/>
              <a:tailEnd type="none" w="sm" len="med"/>
            </a:ln>
          </p:spPr>
          <p:txBody>
            <a:bodyPr/>
            <a:lstStyle/>
            <a:p>
              <a:endParaRPr lang="en-US"/>
            </a:p>
          </p:txBody>
        </p:sp>
        <p:sp>
          <p:nvSpPr>
            <p:cNvPr id="49172" name="Line 11"/>
            <p:cNvSpPr>
              <a:spLocks noChangeShapeType="1"/>
            </p:cNvSpPr>
            <p:nvPr/>
          </p:nvSpPr>
          <p:spPr bwMode="auto">
            <a:xfrm>
              <a:off x="1436"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73" name="Line 12"/>
            <p:cNvSpPr>
              <a:spLocks noChangeShapeType="1"/>
            </p:cNvSpPr>
            <p:nvPr/>
          </p:nvSpPr>
          <p:spPr bwMode="auto">
            <a:xfrm>
              <a:off x="1720"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74" name="Line 13"/>
            <p:cNvSpPr>
              <a:spLocks noChangeShapeType="1"/>
            </p:cNvSpPr>
            <p:nvPr/>
          </p:nvSpPr>
          <p:spPr bwMode="auto">
            <a:xfrm>
              <a:off x="2004"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75" name="Line 14"/>
            <p:cNvSpPr>
              <a:spLocks noChangeShapeType="1"/>
            </p:cNvSpPr>
            <p:nvPr/>
          </p:nvSpPr>
          <p:spPr bwMode="auto">
            <a:xfrm>
              <a:off x="2288"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76" name="Line 15"/>
            <p:cNvSpPr>
              <a:spLocks noChangeShapeType="1"/>
            </p:cNvSpPr>
            <p:nvPr/>
          </p:nvSpPr>
          <p:spPr bwMode="auto">
            <a:xfrm>
              <a:off x="2572"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77" name="Line 16"/>
            <p:cNvSpPr>
              <a:spLocks noChangeShapeType="1"/>
            </p:cNvSpPr>
            <p:nvPr/>
          </p:nvSpPr>
          <p:spPr bwMode="auto">
            <a:xfrm>
              <a:off x="2856"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78" name="Line 17"/>
            <p:cNvSpPr>
              <a:spLocks noChangeShapeType="1"/>
            </p:cNvSpPr>
            <p:nvPr/>
          </p:nvSpPr>
          <p:spPr bwMode="auto">
            <a:xfrm>
              <a:off x="3140"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79" name="Line 18"/>
            <p:cNvSpPr>
              <a:spLocks noChangeShapeType="1"/>
            </p:cNvSpPr>
            <p:nvPr/>
          </p:nvSpPr>
          <p:spPr bwMode="auto">
            <a:xfrm>
              <a:off x="3424"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80" name="Line 19"/>
            <p:cNvSpPr>
              <a:spLocks noChangeShapeType="1"/>
            </p:cNvSpPr>
            <p:nvPr/>
          </p:nvSpPr>
          <p:spPr bwMode="auto">
            <a:xfrm>
              <a:off x="3708"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81" name="Line 20"/>
            <p:cNvSpPr>
              <a:spLocks noChangeShapeType="1"/>
            </p:cNvSpPr>
            <p:nvPr/>
          </p:nvSpPr>
          <p:spPr bwMode="auto">
            <a:xfrm>
              <a:off x="3992"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82" name="Line 21"/>
            <p:cNvSpPr>
              <a:spLocks noChangeShapeType="1"/>
            </p:cNvSpPr>
            <p:nvPr/>
          </p:nvSpPr>
          <p:spPr bwMode="auto">
            <a:xfrm>
              <a:off x="4276"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83" name="Line 22"/>
            <p:cNvSpPr>
              <a:spLocks noChangeShapeType="1"/>
            </p:cNvSpPr>
            <p:nvPr/>
          </p:nvSpPr>
          <p:spPr bwMode="auto">
            <a:xfrm>
              <a:off x="4560"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84" name="Line 23"/>
            <p:cNvSpPr>
              <a:spLocks noChangeShapeType="1"/>
            </p:cNvSpPr>
            <p:nvPr/>
          </p:nvSpPr>
          <p:spPr bwMode="auto">
            <a:xfrm>
              <a:off x="4844" y="1472"/>
              <a:ext cx="0" cy="2112"/>
            </a:xfrm>
            <a:prstGeom prst="line">
              <a:avLst/>
            </a:prstGeom>
            <a:noFill/>
            <a:ln w="19050">
              <a:solidFill>
                <a:schemeClr val="tx1"/>
              </a:solidFill>
              <a:round/>
              <a:headEnd type="none" w="sm" len="med"/>
              <a:tailEnd type="none" w="sm" len="med"/>
            </a:ln>
          </p:spPr>
          <p:txBody>
            <a:bodyPr/>
            <a:lstStyle/>
            <a:p>
              <a:endParaRPr lang="en-US"/>
            </a:p>
          </p:txBody>
        </p:sp>
        <p:sp>
          <p:nvSpPr>
            <p:cNvPr id="49185" name="Line 24"/>
            <p:cNvSpPr>
              <a:spLocks noChangeShapeType="1"/>
            </p:cNvSpPr>
            <p:nvPr/>
          </p:nvSpPr>
          <p:spPr bwMode="auto">
            <a:xfrm>
              <a:off x="5128" y="1472"/>
              <a:ext cx="0" cy="2112"/>
            </a:xfrm>
            <a:prstGeom prst="line">
              <a:avLst/>
            </a:prstGeom>
            <a:noFill/>
            <a:ln w="19050">
              <a:solidFill>
                <a:schemeClr val="tx1"/>
              </a:solidFill>
              <a:round/>
              <a:headEnd type="none" w="sm" len="med"/>
              <a:tailEnd type="none" w="sm" len="med"/>
            </a:ln>
          </p:spPr>
          <p:txBody>
            <a:bodyPr/>
            <a:lstStyle/>
            <a:p>
              <a:endParaRPr lang="en-US"/>
            </a:p>
          </p:txBody>
        </p:sp>
      </p:grpSp>
      <p:sp>
        <p:nvSpPr>
          <p:cNvPr id="171033" name="Rectangle 25"/>
          <p:cNvSpPr>
            <a:spLocks noChangeArrowheads="1"/>
          </p:cNvSpPr>
          <p:nvPr/>
        </p:nvSpPr>
        <p:spPr bwMode="auto">
          <a:xfrm>
            <a:off x="1466850" y="2527300"/>
            <a:ext cx="977900" cy="241300"/>
          </a:xfrm>
          <a:prstGeom prst="rect">
            <a:avLst/>
          </a:prstGeom>
          <a:solidFill>
            <a:schemeClr val="accent1"/>
          </a:solidFill>
          <a:ln w="38100">
            <a:noFill/>
            <a:miter lim="800000"/>
            <a:headEnd type="none" w="sm" len="med"/>
            <a:tailEnd type="none" w="sm" len="med"/>
          </a:ln>
        </p:spPr>
        <p:txBody>
          <a:bodyPr wrap="none" anchor="ctr"/>
          <a:lstStyle/>
          <a:p>
            <a:endParaRPr lang="en-US"/>
          </a:p>
        </p:txBody>
      </p:sp>
      <p:sp>
        <p:nvSpPr>
          <p:cNvPr id="171034" name="Rectangle 26"/>
          <p:cNvSpPr>
            <a:spLocks noChangeArrowheads="1"/>
          </p:cNvSpPr>
          <p:nvPr/>
        </p:nvSpPr>
        <p:spPr bwMode="auto">
          <a:xfrm>
            <a:off x="1466850" y="2901950"/>
            <a:ext cx="1409700" cy="241300"/>
          </a:xfrm>
          <a:prstGeom prst="rect">
            <a:avLst/>
          </a:prstGeom>
          <a:solidFill>
            <a:schemeClr val="accent1"/>
          </a:solidFill>
          <a:ln w="38100">
            <a:noFill/>
            <a:miter lim="800000"/>
            <a:headEnd type="none" w="sm" len="med"/>
            <a:tailEnd type="none" w="sm" len="med"/>
          </a:ln>
        </p:spPr>
        <p:txBody>
          <a:bodyPr wrap="none" anchor="ctr"/>
          <a:lstStyle/>
          <a:p>
            <a:endParaRPr lang="en-US"/>
          </a:p>
        </p:txBody>
      </p:sp>
      <p:sp>
        <p:nvSpPr>
          <p:cNvPr id="171035" name="Rectangle 27"/>
          <p:cNvSpPr>
            <a:spLocks noChangeArrowheads="1"/>
          </p:cNvSpPr>
          <p:nvPr/>
        </p:nvSpPr>
        <p:spPr bwMode="auto">
          <a:xfrm>
            <a:off x="2419350" y="3278188"/>
            <a:ext cx="933450" cy="241300"/>
          </a:xfrm>
          <a:prstGeom prst="rect">
            <a:avLst/>
          </a:prstGeom>
          <a:solidFill>
            <a:schemeClr val="accent1"/>
          </a:solidFill>
          <a:ln w="38100">
            <a:noFill/>
            <a:miter lim="800000"/>
            <a:headEnd type="none" w="sm" len="med"/>
            <a:tailEnd type="none" w="sm" len="med"/>
          </a:ln>
        </p:spPr>
        <p:txBody>
          <a:bodyPr wrap="none" anchor="ctr"/>
          <a:lstStyle/>
          <a:p>
            <a:endParaRPr lang="en-US"/>
          </a:p>
        </p:txBody>
      </p:sp>
      <p:sp>
        <p:nvSpPr>
          <p:cNvPr id="171036" name="Rectangle 28"/>
          <p:cNvSpPr>
            <a:spLocks noChangeArrowheads="1"/>
          </p:cNvSpPr>
          <p:nvPr/>
        </p:nvSpPr>
        <p:spPr bwMode="auto">
          <a:xfrm>
            <a:off x="2870200" y="3652838"/>
            <a:ext cx="1828800" cy="241300"/>
          </a:xfrm>
          <a:prstGeom prst="rect">
            <a:avLst/>
          </a:prstGeom>
          <a:solidFill>
            <a:schemeClr val="accent1"/>
          </a:solidFill>
          <a:ln w="38100">
            <a:noFill/>
            <a:miter lim="800000"/>
            <a:headEnd type="none" w="sm" len="med"/>
            <a:tailEnd type="none" w="sm" len="med"/>
          </a:ln>
        </p:spPr>
        <p:txBody>
          <a:bodyPr wrap="none" anchor="ctr"/>
          <a:lstStyle/>
          <a:p>
            <a:endParaRPr lang="en-US"/>
          </a:p>
        </p:txBody>
      </p:sp>
      <p:sp>
        <p:nvSpPr>
          <p:cNvPr id="171037" name="Rectangle 29"/>
          <p:cNvSpPr>
            <a:spLocks noChangeArrowheads="1"/>
          </p:cNvSpPr>
          <p:nvPr/>
        </p:nvSpPr>
        <p:spPr bwMode="auto">
          <a:xfrm>
            <a:off x="3314700" y="4029075"/>
            <a:ext cx="1809750" cy="241300"/>
          </a:xfrm>
          <a:prstGeom prst="rect">
            <a:avLst/>
          </a:prstGeom>
          <a:solidFill>
            <a:schemeClr val="accent1"/>
          </a:solidFill>
          <a:ln w="38100">
            <a:noFill/>
            <a:miter lim="800000"/>
            <a:headEnd type="none" w="sm" len="med"/>
            <a:tailEnd type="none" w="sm" len="med"/>
          </a:ln>
        </p:spPr>
        <p:txBody>
          <a:bodyPr wrap="none" anchor="ctr"/>
          <a:lstStyle/>
          <a:p>
            <a:endParaRPr lang="en-US"/>
          </a:p>
        </p:txBody>
      </p:sp>
      <p:sp>
        <p:nvSpPr>
          <p:cNvPr id="171038" name="Rectangle 30"/>
          <p:cNvSpPr>
            <a:spLocks noChangeArrowheads="1"/>
          </p:cNvSpPr>
          <p:nvPr/>
        </p:nvSpPr>
        <p:spPr bwMode="auto">
          <a:xfrm>
            <a:off x="3314700" y="4403725"/>
            <a:ext cx="1397000" cy="241300"/>
          </a:xfrm>
          <a:prstGeom prst="rect">
            <a:avLst/>
          </a:prstGeom>
          <a:solidFill>
            <a:schemeClr val="accent1"/>
          </a:solidFill>
          <a:ln w="38100">
            <a:noFill/>
            <a:miter lim="800000"/>
            <a:headEnd type="none" w="sm" len="med"/>
            <a:tailEnd type="none" w="sm" len="med"/>
          </a:ln>
        </p:spPr>
        <p:txBody>
          <a:bodyPr wrap="none" anchor="ctr"/>
          <a:lstStyle/>
          <a:p>
            <a:endParaRPr lang="en-US"/>
          </a:p>
        </p:txBody>
      </p:sp>
      <p:sp>
        <p:nvSpPr>
          <p:cNvPr id="171039" name="Rectangle 31"/>
          <p:cNvSpPr>
            <a:spLocks noChangeArrowheads="1"/>
          </p:cNvSpPr>
          <p:nvPr/>
        </p:nvSpPr>
        <p:spPr bwMode="auto">
          <a:xfrm>
            <a:off x="5111750" y="4779963"/>
            <a:ext cx="2286000" cy="241300"/>
          </a:xfrm>
          <a:prstGeom prst="rect">
            <a:avLst/>
          </a:prstGeom>
          <a:solidFill>
            <a:schemeClr val="accent1"/>
          </a:solidFill>
          <a:ln w="38100">
            <a:noFill/>
            <a:miter lim="800000"/>
            <a:headEnd type="none" w="sm" len="med"/>
            <a:tailEnd type="none" w="sm" len="med"/>
          </a:ln>
        </p:spPr>
        <p:txBody>
          <a:bodyPr wrap="none" anchor="ctr"/>
          <a:lstStyle/>
          <a:p>
            <a:endParaRPr lang="en-US"/>
          </a:p>
        </p:txBody>
      </p:sp>
      <p:sp>
        <p:nvSpPr>
          <p:cNvPr id="171040" name="Rectangle 32"/>
          <p:cNvSpPr>
            <a:spLocks noChangeArrowheads="1"/>
          </p:cNvSpPr>
          <p:nvPr/>
        </p:nvSpPr>
        <p:spPr bwMode="auto">
          <a:xfrm>
            <a:off x="7366000" y="5156200"/>
            <a:ext cx="933450" cy="241300"/>
          </a:xfrm>
          <a:prstGeom prst="rect">
            <a:avLst/>
          </a:prstGeom>
          <a:solidFill>
            <a:schemeClr val="accent1"/>
          </a:solidFill>
          <a:ln w="38100">
            <a:noFill/>
            <a:miter lim="800000"/>
            <a:headEnd type="none" w="sm" len="med"/>
            <a:tailEnd type="none" w="sm" len="med"/>
          </a:ln>
        </p:spPr>
        <p:txBody>
          <a:bodyPr wrap="none" anchor="ctr"/>
          <a:lstStyle/>
          <a:p>
            <a:endParaRPr lang="en-US"/>
          </a:p>
        </p:txBody>
      </p:sp>
      <p:sp>
        <p:nvSpPr>
          <p:cNvPr id="171042" name="Text Box 34"/>
          <p:cNvSpPr txBox="1">
            <a:spLocks noChangeArrowheads="1"/>
          </p:cNvSpPr>
          <p:nvPr/>
        </p:nvSpPr>
        <p:spPr bwMode="auto">
          <a:xfrm>
            <a:off x="873125" y="6054725"/>
            <a:ext cx="1257300" cy="336550"/>
          </a:xfrm>
          <a:prstGeom prst="rect">
            <a:avLst/>
          </a:prstGeom>
          <a:noFill/>
          <a:ln w="9525">
            <a:noFill/>
            <a:miter lim="800000"/>
            <a:headEnd/>
            <a:tailEnd/>
          </a:ln>
        </p:spPr>
        <p:txBody>
          <a:bodyPr wrap="none">
            <a:spAutoFit/>
          </a:bodyPr>
          <a:lstStyle/>
          <a:p>
            <a:r>
              <a:rPr lang="en-US" sz="1600"/>
              <a:t>Figure 13.9</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71011"/>
                                        </p:tgtEl>
                                        <p:attrNameLst>
                                          <p:attrName>style.visibility</p:attrName>
                                        </p:attrNameLst>
                                      </p:cBhvr>
                                      <p:to>
                                        <p:strVal val="visible"/>
                                      </p:to>
                                    </p:set>
                                    <p:animEffect transition="in" filter="strips(downRight)">
                                      <p:cBhvr>
                                        <p:cTn id="7" dur="1000"/>
                                        <p:tgtEl>
                                          <p:spTgt spid="171011"/>
                                        </p:tgtEl>
                                      </p:cBhvr>
                                    </p:animEffect>
                                  </p:childTnLst>
                                </p:cTn>
                              </p:par>
                            </p:childTnLst>
                          </p:cTn>
                        </p:par>
                        <p:par>
                          <p:cTn id="8" fill="hold">
                            <p:stCondLst>
                              <p:cond delay="2000"/>
                            </p:stCondLst>
                            <p:childTnLst>
                              <p:par>
                                <p:cTn id="9" presetID="18" presetClass="entr" presetSubtype="3"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strips(upRight)">
                                      <p:cBhvr>
                                        <p:cTn id="11" dur="1000"/>
                                        <p:tgtEl>
                                          <p:spTgt spid="2"/>
                                        </p:tgtEl>
                                      </p:cBhvr>
                                    </p:animEffect>
                                  </p:childTnLst>
                                </p:cTn>
                              </p:par>
                            </p:childTnLst>
                          </p:cTn>
                        </p:par>
                        <p:par>
                          <p:cTn id="12" fill="hold">
                            <p:stCondLst>
                              <p:cond delay="4000"/>
                            </p:stCondLst>
                            <p:childTnLst>
                              <p:par>
                                <p:cTn id="13" presetID="22" presetClass="entr" presetSubtype="8" fill="hold" grpId="0" nodeType="afterEffect">
                                  <p:stCondLst>
                                    <p:cond delay="1000"/>
                                  </p:stCondLst>
                                  <p:childTnLst>
                                    <p:set>
                                      <p:cBhvr>
                                        <p:cTn id="14" dur="1" fill="hold">
                                          <p:stCondLst>
                                            <p:cond delay="0"/>
                                          </p:stCondLst>
                                        </p:cTn>
                                        <p:tgtEl>
                                          <p:spTgt spid="171033"/>
                                        </p:tgtEl>
                                        <p:attrNameLst>
                                          <p:attrName>style.visibility</p:attrName>
                                        </p:attrNameLst>
                                      </p:cBhvr>
                                      <p:to>
                                        <p:strVal val="visible"/>
                                      </p:to>
                                    </p:set>
                                    <p:animEffect transition="in" filter="wipe(left)">
                                      <p:cBhvr>
                                        <p:cTn id="15" dur="1000"/>
                                        <p:tgtEl>
                                          <p:spTgt spid="171033"/>
                                        </p:tgtEl>
                                      </p:cBhvr>
                                    </p:animEffect>
                                  </p:childTnLst>
                                </p:cTn>
                              </p:par>
                              <p:par>
                                <p:cTn id="16" presetID="22" presetClass="entr" presetSubtype="8" fill="hold" grpId="0" nodeType="withEffect">
                                  <p:stCondLst>
                                    <p:cond delay="1000"/>
                                  </p:stCondLst>
                                  <p:childTnLst>
                                    <p:set>
                                      <p:cBhvr>
                                        <p:cTn id="17" dur="1" fill="hold">
                                          <p:stCondLst>
                                            <p:cond delay="0"/>
                                          </p:stCondLst>
                                        </p:cTn>
                                        <p:tgtEl>
                                          <p:spTgt spid="171034"/>
                                        </p:tgtEl>
                                        <p:attrNameLst>
                                          <p:attrName>style.visibility</p:attrName>
                                        </p:attrNameLst>
                                      </p:cBhvr>
                                      <p:to>
                                        <p:strVal val="visible"/>
                                      </p:to>
                                    </p:set>
                                    <p:animEffect transition="in" filter="wipe(left)">
                                      <p:cBhvr>
                                        <p:cTn id="18" dur="1000"/>
                                        <p:tgtEl>
                                          <p:spTgt spid="171034"/>
                                        </p:tgtEl>
                                      </p:cBhvr>
                                    </p:animEffect>
                                  </p:childTnLst>
                                </p:cTn>
                              </p:par>
                            </p:childTnLst>
                          </p:cTn>
                        </p:par>
                        <p:par>
                          <p:cTn id="19" fill="hold">
                            <p:stCondLst>
                              <p:cond delay="6000"/>
                            </p:stCondLst>
                            <p:childTnLst>
                              <p:par>
                                <p:cTn id="20" presetID="22" presetClass="entr" presetSubtype="8" fill="hold" grpId="0" nodeType="afterEffect">
                                  <p:stCondLst>
                                    <p:cond delay="1000"/>
                                  </p:stCondLst>
                                  <p:childTnLst>
                                    <p:set>
                                      <p:cBhvr>
                                        <p:cTn id="21" dur="1" fill="hold">
                                          <p:stCondLst>
                                            <p:cond delay="0"/>
                                          </p:stCondLst>
                                        </p:cTn>
                                        <p:tgtEl>
                                          <p:spTgt spid="171035"/>
                                        </p:tgtEl>
                                        <p:attrNameLst>
                                          <p:attrName>style.visibility</p:attrName>
                                        </p:attrNameLst>
                                      </p:cBhvr>
                                      <p:to>
                                        <p:strVal val="visible"/>
                                      </p:to>
                                    </p:set>
                                    <p:animEffect transition="in" filter="wipe(left)">
                                      <p:cBhvr>
                                        <p:cTn id="22" dur="1000"/>
                                        <p:tgtEl>
                                          <p:spTgt spid="171035"/>
                                        </p:tgtEl>
                                      </p:cBhvr>
                                    </p:animEffect>
                                  </p:childTnLst>
                                </p:cTn>
                              </p:par>
                            </p:childTnLst>
                          </p:cTn>
                        </p:par>
                        <p:par>
                          <p:cTn id="23" fill="hold">
                            <p:stCondLst>
                              <p:cond delay="8000"/>
                            </p:stCondLst>
                            <p:childTnLst>
                              <p:par>
                                <p:cTn id="24" presetID="22" presetClass="entr" presetSubtype="8" fill="hold" grpId="0" nodeType="afterEffect">
                                  <p:stCondLst>
                                    <p:cond delay="1000"/>
                                  </p:stCondLst>
                                  <p:childTnLst>
                                    <p:set>
                                      <p:cBhvr>
                                        <p:cTn id="25" dur="1" fill="hold">
                                          <p:stCondLst>
                                            <p:cond delay="0"/>
                                          </p:stCondLst>
                                        </p:cTn>
                                        <p:tgtEl>
                                          <p:spTgt spid="171036"/>
                                        </p:tgtEl>
                                        <p:attrNameLst>
                                          <p:attrName>style.visibility</p:attrName>
                                        </p:attrNameLst>
                                      </p:cBhvr>
                                      <p:to>
                                        <p:strVal val="visible"/>
                                      </p:to>
                                    </p:set>
                                    <p:animEffect transition="in" filter="wipe(left)">
                                      <p:cBhvr>
                                        <p:cTn id="26" dur="1000"/>
                                        <p:tgtEl>
                                          <p:spTgt spid="171036"/>
                                        </p:tgtEl>
                                      </p:cBhvr>
                                    </p:animEffect>
                                  </p:childTnLst>
                                </p:cTn>
                              </p:par>
                            </p:childTnLst>
                          </p:cTn>
                        </p:par>
                        <p:par>
                          <p:cTn id="27" fill="hold">
                            <p:stCondLst>
                              <p:cond delay="10000"/>
                            </p:stCondLst>
                            <p:childTnLst>
                              <p:par>
                                <p:cTn id="28" presetID="22" presetClass="entr" presetSubtype="8" fill="hold" grpId="0" nodeType="afterEffect">
                                  <p:stCondLst>
                                    <p:cond delay="1000"/>
                                  </p:stCondLst>
                                  <p:childTnLst>
                                    <p:set>
                                      <p:cBhvr>
                                        <p:cTn id="29" dur="1" fill="hold">
                                          <p:stCondLst>
                                            <p:cond delay="0"/>
                                          </p:stCondLst>
                                        </p:cTn>
                                        <p:tgtEl>
                                          <p:spTgt spid="171037"/>
                                        </p:tgtEl>
                                        <p:attrNameLst>
                                          <p:attrName>style.visibility</p:attrName>
                                        </p:attrNameLst>
                                      </p:cBhvr>
                                      <p:to>
                                        <p:strVal val="visible"/>
                                      </p:to>
                                    </p:set>
                                    <p:animEffect transition="in" filter="wipe(left)">
                                      <p:cBhvr>
                                        <p:cTn id="30" dur="1000"/>
                                        <p:tgtEl>
                                          <p:spTgt spid="171037"/>
                                        </p:tgtEl>
                                      </p:cBhvr>
                                    </p:animEffect>
                                  </p:childTnLst>
                                </p:cTn>
                              </p:par>
                              <p:par>
                                <p:cTn id="31" presetID="22" presetClass="entr" presetSubtype="8" fill="hold" grpId="0" nodeType="withEffect">
                                  <p:stCondLst>
                                    <p:cond delay="1000"/>
                                  </p:stCondLst>
                                  <p:childTnLst>
                                    <p:set>
                                      <p:cBhvr>
                                        <p:cTn id="32" dur="1" fill="hold">
                                          <p:stCondLst>
                                            <p:cond delay="0"/>
                                          </p:stCondLst>
                                        </p:cTn>
                                        <p:tgtEl>
                                          <p:spTgt spid="171038"/>
                                        </p:tgtEl>
                                        <p:attrNameLst>
                                          <p:attrName>style.visibility</p:attrName>
                                        </p:attrNameLst>
                                      </p:cBhvr>
                                      <p:to>
                                        <p:strVal val="visible"/>
                                      </p:to>
                                    </p:set>
                                    <p:animEffect transition="in" filter="wipe(left)">
                                      <p:cBhvr>
                                        <p:cTn id="33" dur="1000"/>
                                        <p:tgtEl>
                                          <p:spTgt spid="171038"/>
                                        </p:tgtEl>
                                      </p:cBhvr>
                                    </p:animEffect>
                                  </p:childTnLst>
                                </p:cTn>
                              </p:par>
                            </p:childTnLst>
                          </p:cTn>
                        </p:par>
                        <p:par>
                          <p:cTn id="34" fill="hold">
                            <p:stCondLst>
                              <p:cond delay="12000"/>
                            </p:stCondLst>
                            <p:childTnLst>
                              <p:par>
                                <p:cTn id="35" presetID="22" presetClass="entr" presetSubtype="8" fill="hold" grpId="0" nodeType="afterEffect">
                                  <p:stCondLst>
                                    <p:cond delay="1000"/>
                                  </p:stCondLst>
                                  <p:childTnLst>
                                    <p:set>
                                      <p:cBhvr>
                                        <p:cTn id="36" dur="1" fill="hold">
                                          <p:stCondLst>
                                            <p:cond delay="0"/>
                                          </p:stCondLst>
                                        </p:cTn>
                                        <p:tgtEl>
                                          <p:spTgt spid="171039"/>
                                        </p:tgtEl>
                                        <p:attrNameLst>
                                          <p:attrName>style.visibility</p:attrName>
                                        </p:attrNameLst>
                                      </p:cBhvr>
                                      <p:to>
                                        <p:strVal val="visible"/>
                                      </p:to>
                                    </p:set>
                                    <p:animEffect transition="in" filter="wipe(left)">
                                      <p:cBhvr>
                                        <p:cTn id="37" dur="1000"/>
                                        <p:tgtEl>
                                          <p:spTgt spid="171039"/>
                                        </p:tgtEl>
                                      </p:cBhvr>
                                    </p:animEffect>
                                  </p:childTnLst>
                                </p:cTn>
                              </p:par>
                            </p:childTnLst>
                          </p:cTn>
                        </p:par>
                        <p:par>
                          <p:cTn id="38" fill="hold">
                            <p:stCondLst>
                              <p:cond delay="14000"/>
                            </p:stCondLst>
                            <p:childTnLst>
                              <p:par>
                                <p:cTn id="39" presetID="22" presetClass="entr" presetSubtype="8" fill="hold" grpId="0" nodeType="afterEffect">
                                  <p:stCondLst>
                                    <p:cond delay="1000"/>
                                  </p:stCondLst>
                                  <p:childTnLst>
                                    <p:set>
                                      <p:cBhvr>
                                        <p:cTn id="40" dur="1" fill="hold">
                                          <p:stCondLst>
                                            <p:cond delay="0"/>
                                          </p:stCondLst>
                                        </p:cTn>
                                        <p:tgtEl>
                                          <p:spTgt spid="171040"/>
                                        </p:tgtEl>
                                        <p:attrNameLst>
                                          <p:attrName>style.visibility</p:attrName>
                                        </p:attrNameLst>
                                      </p:cBhvr>
                                      <p:to>
                                        <p:strVal val="visible"/>
                                      </p:to>
                                    </p:set>
                                    <p:animEffect transition="in" filter="wipe(left)">
                                      <p:cBhvr>
                                        <p:cTn id="41" dur="1000"/>
                                        <p:tgtEl>
                                          <p:spTgt spid="171040"/>
                                        </p:tgtEl>
                                      </p:cBhvr>
                                    </p:animEffect>
                                  </p:childTnLst>
                                </p:cTn>
                              </p:par>
                            </p:childTnLst>
                          </p:cTn>
                        </p:par>
                        <p:par>
                          <p:cTn id="42" fill="hold">
                            <p:stCondLst>
                              <p:cond delay="16000"/>
                            </p:stCondLst>
                            <p:childTnLst>
                              <p:par>
                                <p:cTn id="43" presetID="22" presetClass="entr" presetSubtype="8" fill="hold" grpId="0" nodeType="afterEffect">
                                  <p:stCondLst>
                                    <p:cond delay="0"/>
                                  </p:stCondLst>
                                  <p:childTnLst>
                                    <p:set>
                                      <p:cBhvr>
                                        <p:cTn id="44" dur="1" fill="hold">
                                          <p:stCondLst>
                                            <p:cond delay="0"/>
                                          </p:stCondLst>
                                        </p:cTn>
                                        <p:tgtEl>
                                          <p:spTgt spid="171042"/>
                                        </p:tgtEl>
                                        <p:attrNameLst>
                                          <p:attrName>style.visibility</p:attrName>
                                        </p:attrNameLst>
                                      </p:cBhvr>
                                      <p:to>
                                        <p:strVal val="visible"/>
                                      </p:to>
                                    </p:set>
                                    <p:animEffect transition="in" filter="wipe(left)">
                                      <p:cBhvr>
                                        <p:cTn id="45" dur="1000"/>
                                        <p:tgtEl>
                                          <p:spTgt spid="171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p:bldP spid="171033" grpId="0" animBg="1"/>
      <p:bldP spid="171034" grpId="0" animBg="1"/>
      <p:bldP spid="171035" grpId="0" animBg="1"/>
      <p:bldP spid="171036" grpId="0" animBg="1"/>
      <p:bldP spid="171037" grpId="0" animBg="1"/>
      <p:bldP spid="171038" grpId="0" animBg="1"/>
      <p:bldP spid="171039" grpId="0" animBg="1"/>
      <p:bldP spid="171040" grpId="0" animBg="1"/>
      <p:bldP spid="17104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z="3600" smtClean="0"/>
              <a:t>Budgeting for General Foundry</a:t>
            </a:r>
          </a:p>
        </p:txBody>
      </p:sp>
      <p:sp>
        <p:nvSpPr>
          <p:cNvPr id="50179" name="Rectangle 3"/>
          <p:cNvSpPr>
            <a:spLocks noGrp="1" noChangeArrowheads="1"/>
          </p:cNvSpPr>
          <p:nvPr>
            <p:ph type="body" idx="1"/>
          </p:nvPr>
        </p:nvSpPr>
        <p:spPr>
          <a:xfrm>
            <a:off x="685800" y="1701800"/>
            <a:ext cx="7772400" cy="533400"/>
          </a:xfrm>
        </p:spPr>
        <p:txBody>
          <a:bodyPr/>
          <a:lstStyle/>
          <a:p>
            <a:pPr eaLnBrk="1" hangingPunct="1"/>
            <a:r>
              <a:rPr lang="en-US" sz="2400" smtClean="0"/>
              <a:t>Activity costs for General Foundry</a:t>
            </a:r>
          </a:p>
        </p:txBody>
      </p:sp>
      <p:graphicFrame>
        <p:nvGraphicFramePr>
          <p:cNvPr id="172487" name="Group 455"/>
          <p:cNvGraphicFramePr>
            <a:graphicFrameLocks noGrp="1"/>
          </p:cNvGraphicFramePr>
          <p:nvPr/>
        </p:nvGraphicFramePr>
        <p:xfrm>
          <a:off x="863600" y="2260600"/>
          <a:ext cx="7416800" cy="3518218"/>
        </p:xfrm>
        <a:graphic>
          <a:graphicData uri="http://schemas.openxmlformats.org/drawingml/2006/table">
            <a:tbl>
              <a:tblPr/>
              <a:tblGrid>
                <a:gridCol w="1316038"/>
                <a:gridCol w="1185862"/>
                <a:gridCol w="1143000"/>
                <a:gridCol w="1206500"/>
                <a:gridCol w="1270000"/>
                <a:gridCol w="1295400"/>
              </a:tblGrid>
              <a:tr h="6477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ACTIVITY</a:t>
                      </a:r>
                    </a:p>
                  </a:txBody>
                  <a:tcPr anchor="b" horzOverflow="overflow">
                    <a:lnL cap="flat">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EARLIEST START, </a:t>
                      </a:r>
                      <a:br>
                        <a:rPr kumimoji="0" lang="en-US" sz="1400" b="1" i="0" u="none" strike="noStrike" cap="none" normalizeH="0" baseline="0" smtClean="0">
                          <a:ln>
                            <a:noFill/>
                          </a:ln>
                          <a:solidFill>
                            <a:schemeClr val="bg1"/>
                          </a:solidFill>
                          <a:effectLst/>
                          <a:latin typeface="Arial" charset="0"/>
                          <a:ea typeface="ＭＳ Ｐゴシック" pitchFamily="34" charset="-128"/>
                        </a:rPr>
                      </a:br>
                      <a:r>
                        <a:rPr kumimoji="0" lang="en-US" sz="1400" b="1" i="0" u="none" strike="noStrike" cap="none" normalizeH="0" baseline="0" smtClean="0">
                          <a:ln>
                            <a:noFill/>
                          </a:ln>
                          <a:solidFill>
                            <a:schemeClr val="bg1"/>
                          </a:solidFill>
                          <a:effectLst/>
                          <a:latin typeface="Arial" charset="0"/>
                          <a:ea typeface="ＭＳ Ｐゴシック" pitchFamily="34" charset="-128"/>
                        </a:rPr>
                        <a:t>ES</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LATEST START, </a:t>
                      </a:r>
                      <a:br>
                        <a:rPr kumimoji="0" lang="en-US" sz="1400" b="1" i="0" u="none" strike="noStrike" cap="none" normalizeH="0" baseline="0" smtClean="0">
                          <a:ln>
                            <a:noFill/>
                          </a:ln>
                          <a:solidFill>
                            <a:schemeClr val="bg1"/>
                          </a:solidFill>
                          <a:effectLst/>
                          <a:latin typeface="Arial" charset="0"/>
                          <a:ea typeface="ＭＳ Ｐゴシック" pitchFamily="34" charset="-128"/>
                        </a:rPr>
                      </a:br>
                      <a:r>
                        <a:rPr kumimoji="0" lang="en-US" sz="1400" b="1" i="0" u="none" strike="noStrike" cap="none" normalizeH="0" baseline="0" smtClean="0">
                          <a:ln>
                            <a:noFill/>
                          </a:ln>
                          <a:solidFill>
                            <a:schemeClr val="bg1"/>
                          </a:solidFill>
                          <a:effectLst/>
                          <a:latin typeface="Arial" charset="0"/>
                          <a:ea typeface="ＭＳ Ｐゴシック" pitchFamily="34" charset="-128"/>
                        </a:rPr>
                        <a:t>LS</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EXPECTED TIME, </a:t>
                      </a:r>
                      <a:r>
                        <a:rPr kumimoji="0" lang="en-US" sz="1400" b="1" i="1" u="none" strike="noStrike" cap="none" normalizeH="0" baseline="0" smtClean="0">
                          <a:ln>
                            <a:noFill/>
                          </a:ln>
                          <a:solidFill>
                            <a:schemeClr val="bg1"/>
                          </a:solidFill>
                          <a:effectLst/>
                          <a:latin typeface="Times New Roman" pitchFamily="18" charset="0"/>
                          <a:ea typeface="ＭＳ Ｐゴシック" pitchFamily="34" charset="-128"/>
                        </a:rPr>
                        <a:t>t</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TOTAL BUDGETED COST ($)</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BUDGETED COST PER WEEK ($)</a:t>
                      </a:r>
                    </a:p>
                  </a:txBody>
                  <a:tcPr anchor="b" horzOverflow="overflow">
                    <a:lnL>
                      <a:noFill/>
                    </a:lnL>
                    <a:lnR cap="flat">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r>
              <a:tr h="22225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A</a:t>
                      </a:r>
                    </a:p>
                  </a:txBody>
                  <a:tcPr horzOverflow="overflow">
                    <a:lnL cap="flat">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22,000</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11,000</a:t>
                      </a:r>
                    </a:p>
                  </a:txBody>
                  <a:tcPr horzOverflow="overflow">
                    <a:lnL>
                      <a:noFill/>
                    </a:lnL>
                    <a:lnR cap="flat">
                      <a:noFill/>
                    </a:lnR>
                    <a:lnT w="28575" cap="flat" cmpd="sng" algn="ctr">
                      <a:solidFill>
                        <a:schemeClr val="tx1"/>
                      </a:solidFill>
                      <a:prstDash val="solid"/>
                      <a:round/>
                      <a:headEnd type="none" w="sm" len="med"/>
                      <a:tailEnd type="none" w="sm" len="med"/>
                    </a:lnT>
                    <a:lnB>
                      <a:noFill/>
                    </a:lnB>
                    <a:lnTlToBr>
                      <a:noFill/>
                    </a:lnTlToBr>
                    <a:lnBlToTr>
                      <a:noFill/>
                    </a:lnBlToTr>
                    <a:noFill/>
                  </a:tcPr>
                </a:tc>
              </a:tr>
              <a:tr h="1905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B</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30,000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10,000</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C</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26,000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13,000</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D</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48,000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12,000</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E</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56,000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14,000</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F</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30,000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10,000</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G</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5</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80,000</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16,000</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H</a:t>
                      </a:r>
                    </a:p>
                  </a:txBody>
                  <a:tcP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16,000</a:t>
                      </a: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8,000</a:t>
                      </a:r>
                    </a:p>
                  </a:txBody>
                  <a:tcPr horzOverflow="overflow">
                    <a:lnL>
                      <a:noFill/>
                    </a:lnL>
                    <a:lnR cap="flat">
                      <a:noFill/>
                    </a:lnR>
                    <a:lnT>
                      <a:noFill/>
                    </a:lnT>
                    <a:lnB>
                      <a:noFill/>
                    </a:lnB>
                    <a:lnTlToBr>
                      <a:noFill/>
                    </a:lnTlToBr>
                    <a:lnBlToTr>
                      <a:noFill/>
                    </a:lnBlToTr>
                    <a:no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600" b="1" i="1" u="none" strike="noStrike" cap="none" normalizeH="0" baseline="0" smtClean="0">
                        <a:ln>
                          <a:noFill/>
                        </a:ln>
                        <a:solidFill>
                          <a:schemeClr val="tx1"/>
                        </a:solidFill>
                        <a:effectLst/>
                        <a:latin typeface="Arial" charset="0"/>
                        <a:ea typeface="ＭＳ Ｐゴシック" pitchFamily="34" charset="-128"/>
                      </a:endParaRPr>
                    </a:p>
                  </a:txBody>
                  <a:tcPr horzOverflow="overflow">
                    <a:lnL cap="flat">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6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6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Total</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308,000</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6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w="28575" cap="flat" cmpd="sng" algn="ctr">
                      <a:solidFill>
                        <a:schemeClr val="tx1"/>
                      </a:solidFill>
                      <a:prstDash val="solid"/>
                      <a:round/>
                      <a:headEnd type="none" w="sm" len="med"/>
                      <a:tailEnd type="none" w="sm" len="med"/>
                    </a:lnB>
                    <a:lnTlToBr>
                      <a:noFill/>
                    </a:lnTlToBr>
                    <a:lnBlToTr>
                      <a:noFill/>
                    </a:lnBlToTr>
                    <a:noFill/>
                  </a:tcPr>
                </a:tc>
              </a:tr>
            </a:tbl>
          </a:graphicData>
        </a:graphic>
      </p:graphicFrame>
      <p:sp>
        <p:nvSpPr>
          <p:cNvPr id="172486" name="Text Box 454"/>
          <p:cNvSpPr txBox="1">
            <a:spLocks noChangeArrowheads="1"/>
          </p:cNvSpPr>
          <p:nvPr/>
        </p:nvSpPr>
        <p:spPr bwMode="auto">
          <a:xfrm>
            <a:off x="758825" y="5876925"/>
            <a:ext cx="1166813" cy="336550"/>
          </a:xfrm>
          <a:prstGeom prst="rect">
            <a:avLst/>
          </a:prstGeom>
          <a:noFill/>
          <a:ln w="9525">
            <a:noFill/>
            <a:miter lim="800000"/>
            <a:headEnd/>
            <a:tailEnd/>
          </a:ln>
        </p:spPr>
        <p:txBody>
          <a:bodyPr wrap="none">
            <a:spAutoFit/>
          </a:bodyPr>
          <a:lstStyle/>
          <a:p>
            <a:r>
              <a:rPr lang="en-US" sz="1600"/>
              <a:t>Table 13.5</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1000"/>
                                  </p:stCondLst>
                                  <p:childTnLst>
                                    <p:set>
                                      <p:cBhvr>
                                        <p:cTn id="6" dur="1" fill="hold">
                                          <p:stCondLst>
                                            <p:cond delay="0"/>
                                          </p:stCondLst>
                                        </p:cTn>
                                        <p:tgtEl>
                                          <p:spTgt spid="172487"/>
                                        </p:tgtEl>
                                        <p:attrNameLst>
                                          <p:attrName>style.visibility</p:attrName>
                                        </p:attrNameLst>
                                      </p:cBhvr>
                                      <p:to>
                                        <p:strVal val="visible"/>
                                      </p:to>
                                    </p:set>
                                    <p:animEffect transition="in" filter="strips(downRight)">
                                      <p:cBhvr>
                                        <p:cTn id="7" dur="1000"/>
                                        <p:tgtEl>
                                          <p:spTgt spid="172487"/>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72486"/>
                                        </p:tgtEl>
                                        <p:attrNameLst>
                                          <p:attrName>style.visibility</p:attrName>
                                        </p:attrNameLst>
                                      </p:cBhvr>
                                      <p:to>
                                        <p:strVal val="visible"/>
                                      </p:to>
                                    </p:set>
                                    <p:animEffect transition="in" filter="wipe(left)">
                                      <p:cBhvr>
                                        <p:cTn id="11" dur="1000"/>
                                        <p:tgtEl>
                                          <p:spTgt spid="172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486" grpId="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z="3600" smtClean="0"/>
              <a:t>Budgeting for General Foundry</a:t>
            </a:r>
          </a:p>
        </p:txBody>
      </p:sp>
      <p:sp>
        <p:nvSpPr>
          <p:cNvPr id="173059" name="Rectangle 3"/>
          <p:cNvSpPr>
            <a:spLocks noGrp="1" noChangeArrowheads="1"/>
          </p:cNvSpPr>
          <p:nvPr>
            <p:ph type="body" idx="1"/>
          </p:nvPr>
        </p:nvSpPr>
        <p:spPr>
          <a:xfrm>
            <a:off x="685800" y="1625600"/>
            <a:ext cx="7772400" cy="508000"/>
          </a:xfrm>
        </p:spPr>
        <p:txBody>
          <a:bodyPr/>
          <a:lstStyle/>
          <a:p>
            <a:pPr eaLnBrk="1" hangingPunct="1"/>
            <a:r>
              <a:rPr lang="en-US" sz="2400" smtClean="0"/>
              <a:t>Budgeted cost for General Foundry</a:t>
            </a:r>
          </a:p>
        </p:txBody>
      </p:sp>
      <p:sp>
        <p:nvSpPr>
          <p:cNvPr id="173060" name="Text Box 4"/>
          <p:cNvSpPr txBox="1">
            <a:spLocks noChangeArrowheads="1"/>
          </p:cNvSpPr>
          <p:nvPr/>
        </p:nvSpPr>
        <p:spPr bwMode="auto">
          <a:xfrm>
            <a:off x="673100" y="5737225"/>
            <a:ext cx="1166813" cy="336550"/>
          </a:xfrm>
          <a:prstGeom prst="rect">
            <a:avLst/>
          </a:prstGeom>
          <a:noFill/>
          <a:ln w="9525">
            <a:noFill/>
            <a:miter lim="800000"/>
            <a:headEnd/>
            <a:tailEnd/>
          </a:ln>
        </p:spPr>
        <p:txBody>
          <a:bodyPr wrap="none">
            <a:spAutoFit/>
          </a:bodyPr>
          <a:lstStyle/>
          <a:p>
            <a:r>
              <a:rPr lang="en-US" sz="1600"/>
              <a:t>Table 13.6</a:t>
            </a:r>
          </a:p>
        </p:txBody>
      </p:sp>
      <p:graphicFrame>
        <p:nvGraphicFramePr>
          <p:cNvPr id="176375" name="Group 1271"/>
          <p:cNvGraphicFramePr>
            <a:graphicFrameLocks noGrp="1"/>
          </p:cNvGraphicFramePr>
          <p:nvPr/>
        </p:nvGraphicFramePr>
        <p:xfrm>
          <a:off x="628650" y="2247900"/>
          <a:ext cx="7874000" cy="3328416"/>
        </p:xfrm>
        <a:graphic>
          <a:graphicData uri="http://schemas.openxmlformats.org/drawingml/2006/table">
            <a:tbl>
              <a:tblPr/>
              <a:tblGrid>
                <a:gridCol w="1250950"/>
                <a:gridCol w="393700"/>
                <a:gridCol w="393700"/>
                <a:gridCol w="393700"/>
                <a:gridCol w="393700"/>
                <a:gridCol w="393700"/>
                <a:gridCol w="393700"/>
                <a:gridCol w="393700"/>
                <a:gridCol w="393700"/>
                <a:gridCol w="393700"/>
                <a:gridCol w="393700"/>
                <a:gridCol w="393700"/>
                <a:gridCol w="393700"/>
                <a:gridCol w="393700"/>
                <a:gridCol w="393700"/>
                <a:gridCol w="393700"/>
                <a:gridCol w="717550"/>
              </a:tblGrid>
              <a:tr h="180975">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200" b="1" i="0" u="none" strike="noStrike" cap="none" normalizeH="0" baseline="0" smtClean="0">
                        <a:ln>
                          <a:noFill/>
                        </a:ln>
                        <a:solidFill>
                          <a:schemeClr val="bg1"/>
                        </a:solidFill>
                        <a:effectLst/>
                        <a:latin typeface="Arial" charset="0"/>
                        <a:ea typeface="ＭＳ Ｐゴシック" pitchFamily="34" charset="-128"/>
                      </a:endParaRPr>
                    </a:p>
                  </a:txBody>
                  <a:tcPr horzOverflow="overflow">
                    <a:lnL cap="flat">
                      <a:noFill/>
                    </a:lnL>
                    <a:lnR>
                      <a:noFill/>
                    </a:lnR>
                    <a:lnT cap="flat">
                      <a:noFill/>
                    </a:lnT>
                    <a:lnB>
                      <a:noFill/>
                    </a:lnB>
                    <a:lnTlToBr>
                      <a:noFill/>
                    </a:lnTlToBr>
                    <a:lnBlToTr>
                      <a:noFill/>
                    </a:lnBlToTr>
                    <a:solidFill>
                      <a:schemeClr val="accent1"/>
                    </a:solidFill>
                  </a:tcPr>
                </a:tc>
                <a:tc gridSpan="15">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WEEK</a:t>
                      </a:r>
                    </a:p>
                  </a:txBody>
                  <a:tcPr horzOverflow="overflow">
                    <a:lnL>
                      <a:noFill/>
                    </a:lnL>
                    <a:lnR>
                      <a:noFill/>
                    </a:lnR>
                    <a:lnT cap="flat">
                      <a:noFill/>
                    </a:lnT>
                    <a:lnB w="19050" cap="flat" cmpd="sng" algn="ctr">
                      <a:solidFill>
                        <a:schemeClr val="tx1"/>
                      </a:solidFill>
                      <a:prstDash val="solid"/>
                      <a:round/>
                      <a:headEnd type="none" w="sm" len="med"/>
                      <a:tailEnd type="none" w="sm"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200" b="1" i="0" u="none" strike="noStrike" cap="none" normalizeH="0" baseline="0" smtClean="0">
                        <a:ln>
                          <a:noFill/>
                        </a:ln>
                        <a:solidFill>
                          <a:schemeClr val="bg1"/>
                        </a:solidFill>
                        <a:effectLst/>
                        <a:latin typeface="Arial" charset="0"/>
                        <a:ea typeface="ＭＳ Ｐゴシック" pitchFamily="34" charset="-128"/>
                      </a:endParaRPr>
                    </a:p>
                  </a:txBody>
                  <a:tcPr horzOverflow="overflow">
                    <a:lnL>
                      <a:noFill/>
                    </a:lnL>
                    <a:lnR cap="flat">
                      <a:noFill/>
                    </a:lnR>
                    <a:lnT cap="flat">
                      <a:noFill/>
                    </a:lnT>
                    <a:lnB>
                      <a:noFill/>
                    </a:lnB>
                    <a:lnTlToBr>
                      <a:noFill/>
                    </a:lnTlToBr>
                    <a:lnBlToTr>
                      <a:noFill/>
                    </a:lnBlToTr>
                    <a:solidFill>
                      <a:schemeClr val="accent1"/>
                    </a:solid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ACTIVITY</a:t>
                      </a:r>
                    </a:p>
                  </a:txBody>
                  <a:tcPr horzOverflow="overflow">
                    <a:lnL cap="flat">
                      <a:noFill/>
                    </a:lnL>
                    <a:lnR>
                      <a:noFill/>
                    </a:lnR>
                    <a:ln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2</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3</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4</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5</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6</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7</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8</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9</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10</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11</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12</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13</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14</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15</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TOTAL</a:t>
                      </a:r>
                    </a:p>
                  </a:txBody>
                  <a:tcPr horzOverflow="overflow">
                    <a:lnL>
                      <a:noFill/>
                    </a:lnL>
                    <a:lnR cap="flat">
                      <a:noFill/>
                    </a:lnR>
                    <a:ln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A</a:t>
                      </a:r>
                    </a:p>
                  </a:txBody>
                  <a:tcPr horzOverflow="overflow">
                    <a:lnL cap="flat">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11</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11</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22</a:t>
                      </a:r>
                    </a:p>
                  </a:txBody>
                  <a:tcPr horzOverflow="overflow">
                    <a:lnL>
                      <a:noFill/>
                    </a:lnL>
                    <a:lnR cap="flat">
                      <a:noFill/>
                    </a:lnR>
                    <a:lnT w="28575" cap="flat" cmpd="sng" algn="ctr">
                      <a:solidFill>
                        <a:schemeClr val="tx1"/>
                      </a:solidFill>
                      <a:prstDash val="solid"/>
                      <a:round/>
                      <a:headEnd type="none" w="sm" len="med"/>
                      <a:tailEnd type="none" w="sm" len="med"/>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B</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C</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D</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48</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E</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56</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F</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G</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80</a:t>
                      </a: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H</a:t>
                      </a:r>
                    </a:p>
                  </a:txBody>
                  <a:tcPr horzOverflow="overflow">
                    <a:lnL cap="flat">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cap="flat">
                      <a:noFill/>
                    </a:lnR>
                    <a:lnT>
                      <a:noFill/>
                    </a:lnT>
                    <a:lnB w="19050" cap="flat" cmpd="sng" algn="ctr">
                      <a:solidFill>
                        <a:schemeClr val="tx1"/>
                      </a:solidFill>
                      <a:prstDash val="solid"/>
                      <a:round/>
                      <a:headEnd type="none" w="sm" len="med"/>
                      <a:tailEnd type="none" w="sm" len="med"/>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200" b="1" i="1" u="none" strike="noStrike" cap="none" normalizeH="0" baseline="0" smtClean="0">
                        <a:ln>
                          <a:noFill/>
                        </a:ln>
                        <a:solidFill>
                          <a:schemeClr val="tx1"/>
                        </a:solidFill>
                        <a:effectLst/>
                        <a:latin typeface="Arial" charset="0"/>
                        <a:ea typeface="ＭＳ Ｐゴシック" pitchFamily="34" charset="-128"/>
                      </a:endParaRPr>
                    </a:p>
                  </a:txBody>
                  <a:tcPr horzOverflow="overflow">
                    <a:lnL cap="flat">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308</a:t>
                      </a:r>
                    </a:p>
                  </a:txBody>
                  <a:tcPr horzOverflow="overflow">
                    <a:lnL>
                      <a:noFill/>
                    </a:lnL>
                    <a:lnR cap="flat">
                      <a:noFill/>
                    </a:lnR>
                    <a:lnT w="19050" cap="flat" cmpd="sng" algn="ctr">
                      <a:solidFill>
                        <a:schemeClr val="tx1"/>
                      </a:solidFill>
                      <a:prstDash val="solid"/>
                      <a:round/>
                      <a:headEnd type="none" w="sm" len="med"/>
                      <a:tailEnd type="none" w="sm" len="med"/>
                    </a:lnT>
                    <a:lnB>
                      <a:noFill/>
                    </a:lnB>
                    <a:lnTlToBr>
                      <a:noFill/>
                    </a:lnTlToBr>
                    <a:lnBlToTr>
                      <a:noFill/>
                    </a:lnBlToTr>
                    <a:noFill/>
                  </a:tcPr>
                </a:tc>
              </a:tr>
              <a:tr h="180975">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tx1"/>
                          </a:solidFill>
                          <a:effectLst/>
                          <a:latin typeface="Arial" charset="0"/>
                          <a:ea typeface="ＭＳ Ｐゴシック" pitchFamily="34" charset="-128"/>
                        </a:rPr>
                        <a:t>Total per week</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21</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21</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25</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tx1"/>
                          </a:solidFill>
                          <a:effectLst/>
                          <a:latin typeface="Arial" charset="0"/>
                          <a:ea typeface="ＭＳ Ｐゴシック" pitchFamily="34" charset="-128"/>
                        </a:rPr>
                        <a:t>Total to date</a:t>
                      </a:r>
                    </a:p>
                  </a:txBody>
                  <a:tcPr horzOverflow="overflow">
                    <a:lnL cap="flat">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21</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42</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65</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90</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126</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162</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198</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212</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228</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244</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260</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276</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292</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300</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308</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w="28575" cap="flat" cmpd="sng" algn="ctr">
                      <a:solidFill>
                        <a:schemeClr val="tx1"/>
                      </a:solidFill>
                      <a:prstDash val="solid"/>
                      <a:round/>
                      <a:headEnd type="none" w="sm" len="med"/>
                      <a:tailEnd type="none" w="sm" len="med"/>
                    </a:lnB>
                    <a:lnTlToBr>
                      <a:noFill/>
                    </a:lnTlToBr>
                    <a:lnBlToTr>
                      <a:noFill/>
                    </a:lnBlToTr>
                    <a:noFill/>
                  </a:tcPr>
                </a:tc>
              </a:tr>
            </a:tbl>
          </a:graphicData>
        </a:graphic>
      </p:graphicFrame>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73059"/>
                                        </p:tgtEl>
                                        <p:attrNameLst>
                                          <p:attrName>style.visibility</p:attrName>
                                        </p:attrNameLst>
                                      </p:cBhvr>
                                      <p:to>
                                        <p:strVal val="visible"/>
                                      </p:to>
                                    </p:set>
                                    <p:animEffect transition="in" filter="strips(downRight)">
                                      <p:cBhvr>
                                        <p:cTn id="7" dur="1000"/>
                                        <p:tgtEl>
                                          <p:spTgt spid="173059"/>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176375"/>
                                        </p:tgtEl>
                                        <p:attrNameLst>
                                          <p:attrName>style.visibility</p:attrName>
                                        </p:attrNameLst>
                                      </p:cBhvr>
                                      <p:to>
                                        <p:strVal val="visible"/>
                                      </p:to>
                                    </p:set>
                                    <p:animEffect transition="in" filter="strips(downRight)">
                                      <p:cBhvr>
                                        <p:cTn id="11" dur="1000"/>
                                        <p:tgtEl>
                                          <p:spTgt spid="176375"/>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73060"/>
                                        </p:tgtEl>
                                        <p:attrNameLst>
                                          <p:attrName>style.visibility</p:attrName>
                                        </p:attrNameLst>
                                      </p:cBhvr>
                                      <p:to>
                                        <p:strVal val="visible"/>
                                      </p:to>
                                    </p:set>
                                    <p:animEffect transition="in" filter="wipe(left)">
                                      <p:cBhvr>
                                        <p:cTn id="15" dur="1000"/>
                                        <p:tgtEl>
                                          <p:spTgt spid="173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9" grpId="0"/>
      <p:bldP spid="17306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z="3600" smtClean="0"/>
              <a:t>Budgeting for General Foundry</a:t>
            </a:r>
          </a:p>
        </p:txBody>
      </p:sp>
      <p:sp>
        <p:nvSpPr>
          <p:cNvPr id="52227" name="Rectangle 3"/>
          <p:cNvSpPr>
            <a:spLocks noGrp="1" noChangeArrowheads="1"/>
          </p:cNvSpPr>
          <p:nvPr>
            <p:ph type="body" idx="1"/>
          </p:nvPr>
        </p:nvSpPr>
        <p:spPr/>
        <p:txBody>
          <a:bodyPr/>
          <a:lstStyle/>
          <a:p>
            <a:pPr eaLnBrk="1" hangingPunct="1"/>
            <a:r>
              <a:rPr lang="en-US" sz="2400" smtClean="0"/>
              <a:t>It is also possible to prepare a budget based on the latest starting time</a:t>
            </a:r>
          </a:p>
          <a:p>
            <a:pPr eaLnBrk="1" hangingPunct="1"/>
            <a:r>
              <a:rPr lang="en-US" sz="2400" smtClean="0"/>
              <a:t>This budget will delay the expenditure of funds until the last possible moment</a:t>
            </a:r>
          </a:p>
          <a:p>
            <a:pPr eaLnBrk="1" hangingPunct="1"/>
            <a:r>
              <a:rPr lang="en-US" sz="2400" smtClean="0"/>
              <a:t>The following table shows the latest start budget for the General Foundry project</a:t>
            </a:r>
          </a:p>
          <a:p>
            <a:pPr eaLnBrk="1" hangingPunct="1"/>
            <a:r>
              <a:rPr lang="en-US" sz="2400" smtClean="0"/>
              <a:t>The two tables form a budget range</a:t>
            </a:r>
          </a:p>
          <a:p>
            <a:pPr eaLnBrk="1" hangingPunct="1"/>
            <a:r>
              <a:rPr lang="en-US" sz="2400" smtClean="0"/>
              <a:t>Any budget can be chosen between these two values depending on when the company wants to actually spend the money</a:t>
            </a:r>
          </a:p>
          <a:p>
            <a:pPr eaLnBrk="1" hangingPunct="1"/>
            <a:r>
              <a:rPr lang="en-US" sz="2400" smtClean="0"/>
              <a:t>The budget ranges are plotted in Figure 13.10 </a:t>
            </a:r>
          </a:p>
        </p:txBody>
      </p:sp>
    </p:spTree>
  </p:cSld>
  <p:clrMapOvr>
    <a:masterClrMapping/>
  </p:clrMapOvr>
  <p:transition>
    <p:strip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The Project Planning Framework</a:t>
            </a:r>
          </a:p>
        </p:txBody>
      </p:sp>
      <p:pic>
        <p:nvPicPr>
          <p:cNvPr id="17411" name="Picture 3" descr="c07f01"/>
          <p:cNvPicPr>
            <a:picLocks noChangeAspect="1" noChangeArrowheads="1"/>
          </p:cNvPicPr>
          <p:nvPr/>
        </p:nvPicPr>
        <p:blipFill>
          <a:blip r:embed="rId2" cstate="print"/>
          <a:srcRect/>
          <a:stretch>
            <a:fillRect/>
          </a:stretch>
        </p:blipFill>
        <p:spPr bwMode="auto">
          <a:xfrm>
            <a:off x="304800" y="1600200"/>
            <a:ext cx="6965950" cy="3617913"/>
          </a:xfrm>
          <a:prstGeom prst="rect">
            <a:avLst/>
          </a:prstGeom>
          <a:noFill/>
          <a:ln w="9525">
            <a:noFill/>
            <a:miter lim="800000"/>
            <a:headEnd/>
            <a:tailEnd/>
          </a:ln>
        </p:spPr>
      </p:pic>
      <p:sp>
        <p:nvSpPr>
          <p:cNvPr id="5" name="Line Callout 1 4"/>
          <p:cNvSpPr/>
          <p:nvPr/>
        </p:nvSpPr>
        <p:spPr>
          <a:xfrm>
            <a:off x="1676400" y="4419600"/>
            <a:ext cx="990600" cy="685800"/>
          </a:xfrm>
          <a:prstGeom prst="borderCallout1">
            <a:avLst>
              <a:gd name="adj1" fmla="val -7056"/>
              <a:gd name="adj2" fmla="val 56990"/>
              <a:gd name="adj3" fmla="val -78360"/>
              <a:gd name="adj4" fmla="val 11427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WBS</a:t>
            </a:r>
            <a:endParaRPr lang="en-US" b="1" dirty="0">
              <a:solidFill>
                <a:srgbClr val="FFFF00"/>
              </a:solidFill>
            </a:endParaRPr>
          </a:p>
        </p:txBody>
      </p:sp>
      <p:sp>
        <p:nvSpPr>
          <p:cNvPr id="6" name="Line Callout 1 5"/>
          <p:cNvSpPr/>
          <p:nvPr/>
        </p:nvSpPr>
        <p:spPr>
          <a:xfrm>
            <a:off x="7924800" y="3200400"/>
            <a:ext cx="990600" cy="685800"/>
          </a:xfrm>
          <a:prstGeom prst="borderCallout1">
            <a:avLst>
              <a:gd name="adj1" fmla="val 40256"/>
              <a:gd name="adj2" fmla="val -5541"/>
              <a:gd name="adj3" fmla="val -33199"/>
              <a:gd name="adj4" fmla="val -6587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FF00"/>
                </a:solidFill>
              </a:rPr>
              <a:t>Project Plan</a:t>
            </a:r>
            <a:endParaRPr lang="en-US" b="1" dirty="0">
              <a:solidFill>
                <a:srgbClr val="FFFF00"/>
              </a:solidFill>
            </a:endParaRPr>
          </a:p>
        </p:txBody>
      </p:sp>
      <p:cxnSp>
        <p:nvCxnSpPr>
          <p:cNvPr id="8" name="Straight Connector 7"/>
          <p:cNvCxnSpPr>
            <a:stCxn id="6" idx="2"/>
          </p:cNvCxnSpPr>
          <p:nvPr/>
        </p:nvCxnSpPr>
        <p:spPr>
          <a:xfrm flipH="1">
            <a:off x="7315200" y="3543300"/>
            <a:ext cx="609600" cy="647700"/>
          </a:xfrm>
          <a:prstGeom prst="line">
            <a:avLst/>
          </a:prstGeom>
          <a:ln>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11" name="Slide Number Placeholder 10"/>
          <p:cNvSpPr>
            <a:spLocks noGrp="1"/>
          </p:cNvSpPr>
          <p:nvPr>
            <p:ph type="sldNum" sz="quarter" idx="12"/>
          </p:nvPr>
        </p:nvSpPr>
        <p:spPr/>
        <p:txBody>
          <a:bodyPr/>
          <a:lstStyle/>
          <a:p>
            <a:pPr>
              <a:defRPr/>
            </a:pPr>
            <a:fld id="{B3A5C7D3-9AE6-4D09-BE7B-A1C195DFF180}"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z="3600" smtClean="0"/>
              <a:t>Budgeting for General Foundry</a:t>
            </a:r>
          </a:p>
        </p:txBody>
      </p:sp>
      <p:sp>
        <p:nvSpPr>
          <p:cNvPr id="177155" name="Rectangle 3"/>
          <p:cNvSpPr>
            <a:spLocks noGrp="1" noChangeArrowheads="1"/>
          </p:cNvSpPr>
          <p:nvPr>
            <p:ph type="body" idx="1"/>
          </p:nvPr>
        </p:nvSpPr>
        <p:spPr>
          <a:xfrm>
            <a:off x="662467" y="1295400"/>
            <a:ext cx="7772400" cy="508000"/>
          </a:xfrm>
        </p:spPr>
        <p:txBody>
          <a:bodyPr/>
          <a:lstStyle/>
          <a:p>
            <a:pPr eaLnBrk="1" hangingPunct="1"/>
            <a:r>
              <a:rPr lang="en-US" sz="2400" dirty="0" smtClean="0"/>
              <a:t>Late start budgeted cost for General Foundry</a:t>
            </a:r>
          </a:p>
        </p:txBody>
      </p:sp>
      <p:sp>
        <p:nvSpPr>
          <p:cNvPr id="177156" name="Text Box 4"/>
          <p:cNvSpPr txBox="1">
            <a:spLocks noChangeArrowheads="1"/>
          </p:cNvSpPr>
          <p:nvPr/>
        </p:nvSpPr>
        <p:spPr bwMode="auto">
          <a:xfrm>
            <a:off x="673100" y="5737225"/>
            <a:ext cx="1166813" cy="336550"/>
          </a:xfrm>
          <a:prstGeom prst="rect">
            <a:avLst/>
          </a:prstGeom>
          <a:noFill/>
          <a:ln w="9525">
            <a:noFill/>
            <a:miter lim="800000"/>
            <a:headEnd/>
            <a:tailEnd/>
          </a:ln>
        </p:spPr>
        <p:txBody>
          <a:bodyPr wrap="none">
            <a:spAutoFit/>
          </a:bodyPr>
          <a:lstStyle/>
          <a:p>
            <a:r>
              <a:rPr lang="en-US" sz="1600"/>
              <a:t>Table 13.7</a:t>
            </a:r>
          </a:p>
        </p:txBody>
      </p:sp>
      <p:graphicFrame>
        <p:nvGraphicFramePr>
          <p:cNvPr id="177401" name="Group 249"/>
          <p:cNvGraphicFramePr>
            <a:graphicFrameLocks noGrp="1"/>
          </p:cNvGraphicFramePr>
          <p:nvPr>
            <p:extLst>
              <p:ext uri="{D42A27DB-BD31-4B8C-83A1-F6EECF244321}">
                <p14:modId xmlns:p14="http://schemas.microsoft.com/office/powerpoint/2010/main" val="1405640440"/>
              </p:ext>
            </p:extLst>
          </p:nvPr>
        </p:nvGraphicFramePr>
        <p:xfrm>
          <a:off x="381000" y="1812928"/>
          <a:ext cx="8382014" cy="3924297"/>
        </p:xfrm>
        <a:graphic>
          <a:graphicData uri="http://schemas.openxmlformats.org/drawingml/2006/table">
            <a:tbl>
              <a:tblPr/>
              <a:tblGrid>
                <a:gridCol w="1331656"/>
                <a:gridCol w="419101"/>
                <a:gridCol w="419101"/>
                <a:gridCol w="419101"/>
                <a:gridCol w="419101"/>
                <a:gridCol w="419101"/>
                <a:gridCol w="419101"/>
                <a:gridCol w="419101"/>
                <a:gridCol w="419101"/>
                <a:gridCol w="419101"/>
                <a:gridCol w="419101"/>
                <a:gridCol w="419101"/>
                <a:gridCol w="419101"/>
                <a:gridCol w="419101"/>
                <a:gridCol w="419101"/>
                <a:gridCol w="419101"/>
                <a:gridCol w="763843"/>
              </a:tblGrid>
              <a:tr h="301869">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200" b="1" i="0" u="none" strike="noStrike" cap="none" normalizeH="0" baseline="0" dirty="0" smtClean="0">
                        <a:ln>
                          <a:noFill/>
                        </a:ln>
                        <a:solidFill>
                          <a:schemeClr val="bg1"/>
                        </a:solidFill>
                        <a:effectLst/>
                        <a:latin typeface="Arial" charset="0"/>
                        <a:ea typeface="ＭＳ Ｐゴシック" pitchFamily="34" charset="-128"/>
                      </a:endParaRPr>
                    </a:p>
                  </a:txBody>
                  <a:tcPr horzOverflow="overflow">
                    <a:lnL cap="flat">
                      <a:noFill/>
                    </a:lnL>
                    <a:lnR>
                      <a:noFill/>
                    </a:lnR>
                    <a:lnT cap="flat">
                      <a:noFill/>
                    </a:lnT>
                    <a:lnB>
                      <a:noFill/>
                    </a:lnB>
                    <a:lnTlToBr>
                      <a:noFill/>
                    </a:lnTlToBr>
                    <a:lnBlToTr>
                      <a:noFill/>
                    </a:lnBlToTr>
                    <a:solidFill>
                      <a:schemeClr val="accent1"/>
                    </a:solidFill>
                  </a:tcPr>
                </a:tc>
                <a:tc gridSpan="15">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dirty="0" smtClean="0">
                          <a:ln>
                            <a:noFill/>
                          </a:ln>
                          <a:solidFill>
                            <a:schemeClr val="bg1"/>
                          </a:solidFill>
                          <a:effectLst/>
                          <a:latin typeface="Arial" charset="0"/>
                          <a:ea typeface="ＭＳ Ｐゴシック" pitchFamily="34" charset="-128"/>
                        </a:rPr>
                        <a:t>WEEK</a:t>
                      </a:r>
                    </a:p>
                  </a:txBody>
                  <a:tcPr horzOverflow="overflow">
                    <a:lnL>
                      <a:noFill/>
                    </a:lnL>
                    <a:lnR>
                      <a:noFill/>
                    </a:lnR>
                    <a:lnT cap="flat">
                      <a:noFill/>
                    </a:lnT>
                    <a:lnB w="19050" cap="flat" cmpd="sng" algn="ctr">
                      <a:solidFill>
                        <a:schemeClr val="tx1"/>
                      </a:solidFill>
                      <a:prstDash val="solid"/>
                      <a:round/>
                      <a:headEnd type="none" w="sm" len="med"/>
                      <a:tailEnd type="none" w="sm"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200" b="1" i="0" u="none" strike="noStrike" cap="none" normalizeH="0" baseline="0" smtClean="0">
                        <a:ln>
                          <a:noFill/>
                        </a:ln>
                        <a:solidFill>
                          <a:schemeClr val="bg1"/>
                        </a:solidFill>
                        <a:effectLst/>
                        <a:latin typeface="Arial" charset="0"/>
                        <a:ea typeface="ＭＳ Ｐゴシック" pitchFamily="34" charset="-128"/>
                      </a:endParaRPr>
                    </a:p>
                  </a:txBody>
                  <a:tcPr horzOverflow="overflow">
                    <a:lnL>
                      <a:noFill/>
                    </a:lnL>
                    <a:lnR cap="flat">
                      <a:noFill/>
                    </a:lnR>
                    <a:lnT cap="flat">
                      <a:noFill/>
                    </a:lnT>
                    <a:lnB>
                      <a:noFill/>
                    </a:lnB>
                    <a:lnTlToBr>
                      <a:noFill/>
                    </a:lnTlToBr>
                    <a:lnBlToTr>
                      <a:noFill/>
                    </a:lnBlToTr>
                    <a:solidFill>
                      <a:schemeClr val="accent1"/>
                    </a:solid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ACTIVITY</a:t>
                      </a:r>
                    </a:p>
                  </a:txBody>
                  <a:tcPr horzOverflow="overflow">
                    <a:lnL cap="flat">
                      <a:noFill/>
                    </a:lnL>
                    <a:lnR>
                      <a:noFill/>
                    </a:lnR>
                    <a:ln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2</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3</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4</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5</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6</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7</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8</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9</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10</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11</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12</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13</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14</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15</a:t>
                      </a:r>
                    </a:p>
                  </a:txBody>
                  <a:tcP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bg1"/>
                          </a:solidFill>
                          <a:effectLst/>
                          <a:latin typeface="Arial" charset="0"/>
                          <a:ea typeface="ＭＳ Ｐゴシック" pitchFamily="34" charset="-128"/>
                        </a:rPr>
                        <a:t>TOTAL</a:t>
                      </a:r>
                    </a:p>
                  </a:txBody>
                  <a:tcPr horzOverflow="overflow">
                    <a:lnL>
                      <a:noFill/>
                    </a:lnL>
                    <a:lnR cap="flat">
                      <a:noFill/>
                    </a:lnR>
                    <a:ln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A</a:t>
                      </a:r>
                    </a:p>
                  </a:txBody>
                  <a:tcPr horzOverflow="overflow">
                    <a:lnL cap="flat">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11</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11</a:t>
                      </a: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22</a:t>
                      </a:r>
                    </a:p>
                  </a:txBody>
                  <a:tcPr horzOverflow="overflow">
                    <a:lnL>
                      <a:noFill/>
                    </a:lnL>
                    <a:lnR cap="flat">
                      <a:noFill/>
                    </a:lnR>
                    <a:lnT w="28575" cap="flat" cmpd="sng" algn="ctr">
                      <a:solidFill>
                        <a:schemeClr val="tx1"/>
                      </a:solidFill>
                      <a:prstDash val="solid"/>
                      <a:round/>
                      <a:headEnd type="none" w="sm" len="med"/>
                      <a:tailEnd type="none" w="sm" len="med"/>
                    </a:lnT>
                    <a:lnB>
                      <a:noFill/>
                    </a:lnB>
                    <a:lnTlToBr>
                      <a:noFill/>
                    </a:lnTlToBr>
                    <a:lnBlToTr>
                      <a:noFill/>
                    </a:lnBlToTr>
                    <a:no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B</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a:t>
                      </a:r>
                    </a:p>
                  </a:txBody>
                  <a:tcPr horzOverflow="overflow">
                    <a:lnL>
                      <a:noFill/>
                    </a:lnL>
                    <a:lnR cap="flat">
                      <a:noFill/>
                    </a:lnR>
                    <a:lnT>
                      <a:noFill/>
                    </a:lnT>
                    <a:lnB>
                      <a:noFill/>
                    </a:lnB>
                    <a:lnTlToBr>
                      <a:noFill/>
                    </a:lnTlToBr>
                    <a:lnBlToTr>
                      <a:noFill/>
                    </a:lnBlToTr>
                    <a:no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C</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a:t>
                      </a:r>
                    </a:p>
                  </a:txBody>
                  <a:tcPr horzOverflow="overflow">
                    <a:lnL>
                      <a:noFill/>
                    </a:lnL>
                    <a:lnR cap="flat">
                      <a:noFill/>
                    </a:lnR>
                    <a:lnT>
                      <a:noFill/>
                    </a:lnT>
                    <a:lnB>
                      <a:noFill/>
                    </a:lnB>
                    <a:lnTlToBr>
                      <a:noFill/>
                    </a:lnTlToBr>
                    <a:lnBlToTr>
                      <a:noFill/>
                    </a:lnBlToTr>
                    <a:no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D</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12</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48</a:t>
                      </a:r>
                    </a:p>
                  </a:txBody>
                  <a:tcPr horzOverflow="overflow">
                    <a:lnL>
                      <a:noFill/>
                    </a:lnL>
                    <a:lnR cap="flat">
                      <a:noFill/>
                    </a:lnR>
                    <a:lnT>
                      <a:noFill/>
                    </a:lnT>
                    <a:lnB>
                      <a:noFill/>
                    </a:lnB>
                    <a:lnTlToBr>
                      <a:noFill/>
                    </a:lnTlToBr>
                    <a:lnBlToTr>
                      <a:noFill/>
                    </a:lnBlToTr>
                    <a:no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E</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14</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56</a:t>
                      </a:r>
                    </a:p>
                  </a:txBody>
                  <a:tcPr horzOverflow="overflow">
                    <a:lnL>
                      <a:noFill/>
                    </a:lnL>
                    <a:lnR cap="flat">
                      <a:noFill/>
                    </a:lnR>
                    <a:lnT>
                      <a:noFill/>
                    </a:lnT>
                    <a:lnB>
                      <a:noFill/>
                    </a:lnB>
                    <a:lnTlToBr>
                      <a:noFill/>
                    </a:lnTlToBr>
                    <a:lnBlToTr>
                      <a:noFill/>
                    </a:lnBlToTr>
                    <a:no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F</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a:t>
                      </a:r>
                    </a:p>
                  </a:txBody>
                  <a:tcPr horzOverflow="overflow">
                    <a:lnL>
                      <a:noFill/>
                    </a:lnL>
                    <a:lnR cap="flat">
                      <a:noFill/>
                    </a:lnR>
                    <a:lnT>
                      <a:noFill/>
                    </a:lnT>
                    <a:lnB>
                      <a:noFill/>
                    </a:lnB>
                    <a:lnTlToBr>
                      <a:noFill/>
                    </a:lnTlToBr>
                    <a:lnBlToTr>
                      <a:noFill/>
                    </a:lnBlToTr>
                    <a:no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G</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80</a:t>
                      </a:r>
                    </a:p>
                  </a:txBody>
                  <a:tcPr horzOverflow="overflow">
                    <a:lnL>
                      <a:noFill/>
                    </a:lnL>
                    <a:lnR cap="flat">
                      <a:noFill/>
                    </a:lnR>
                    <a:lnT>
                      <a:noFill/>
                    </a:lnT>
                    <a:lnB>
                      <a:noFill/>
                    </a:lnB>
                    <a:lnTlToBr>
                      <a:noFill/>
                    </a:lnTlToBr>
                    <a:lnBlToTr>
                      <a:noFill/>
                    </a:lnBlToTr>
                    <a:no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1" u="none" strike="noStrike" cap="none" normalizeH="0" baseline="0" smtClean="0">
                          <a:ln>
                            <a:noFill/>
                          </a:ln>
                          <a:solidFill>
                            <a:schemeClr val="tx1"/>
                          </a:solidFill>
                          <a:effectLst/>
                          <a:latin typeface="Arial" charset="0"/>
                          <a:ea typeface="ＭＳ Ｐゴシック" pitchFamily="34" charset="-128"/>
                        </a:rPr>
                        <a:t>H</a:t>
                      </a:r>
                    </a:p>
                  </a:txBody>
                  <a:tcPr horzOverflow="overflow">
                    <a:lnL cap="flat">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cap="flat">
                      <a:noFill/>
                    </a:lnR>
                    <a:lnT>
                      <a:noFill/>
                    </a:lnT>
                    <a:lnB w="19050" cap="flat" cmpd="sng" algn="ctr">
                      <a:solidFill>
                        <a:schemeClr val="tx1"/>
                      </a:solidFill>
                      <a:prstDash val="solid"/>
                      <a:round/>
                      <a:headEnd type="none" w="sm" len="med"/>
                      <a:tailEnd type="none" w="sm" len="med"/>
                    </a:lnB>
                    <a:lnTlToBr>
                      <a:noFill/>
                    </a:lnTlToBr>
                    <a:lnBlToTr>
                      <a:noFill/>
                    </a:lnBlToTr>
                    <a:noFill/>
                  </a:tcPr>
                </a:tc>
              </a:tr>
              <a:tr h="301869">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200" b="1" i="1" u="none" strike="noStrike" cap="none" normalizeH="0" baseline="0" smtClean="0">
                        <a:ln>
                          <a:noFill/>
                        </a:ln>
                        <a:solidFill>
                          <a:schemeClr val="tx1"/>
                        </a:solidFill>
                        <a:effectLst/>
                        <a:latin typeface="Arial" charset="0"/>
                        <a:ea typeface="ＭＳ Ｐゴシック" pitchFamily="34" charset="-128"/>
                      </a:endParaRPr>
                    </a:p>
                  </a:txBody>
                  <a:tcPr horzOverflow="overflow">
                    <a:lnL cap="flat">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a:noFill/>
                    </a:lnR>
                    <a:lnT w="19050"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308</a:t>
                      </a:r>
                    </a:p>
                  </a:txBody>
                  <a:tcPr horzOverflow="overflow">
                    <a:lnL>
                      <a:noFill/>
                    </a:lnL>
                    <a:lnR cap="flat">
                      <a:noFill/>
                    </a:lnR>
                    <a:lnT w="19050" cap="flat" cmpd="sng" algn="ctr">
                      <a:solidFill>
                        <a:schemeClr val="tx1"/>
                      </a:solidFill>
                      <a:prstDash val="solid"/>
                      <a:round/>
                      <a:headEnd type="none" w="sm" len="med"/>
                      <a:tailEnd type="none" w="sm" len="med"/>
                    </a:lnT>
                    <a:lnB>
                      <a:noFill/>
                    </a:lnB>
                    <a:lnTlToBr>
                      <a:noFill/>
                    </a:lnTlToBr>
                    <a:lnBlToTr>
                      <a:noFill/>
                    </a:lnBlToTr>
                    <a:noFill/>
                  </a:tcPr>
                </a:tc>
              </a:tr>
              <a:tr h="301869">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tx1"/>
                          </a:solidFill>
                          <a:effectLst/>
                          <a:latin typeface="Arial" charset="0"/>
                          <a:ea typeface="ＭＳ Ｐゴシック" pitchFamily="34" charset="-128"/>
                        </a:rPr>
                        <a:t>Total per week</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11</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21</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23</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8</a:t>
                      </a:r>
                    </a:p>
                  </a:txBody>
                  <a:tcP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a:noFill/>
                    </a:lnB>
                    <a:lnTlToBr>
                      <a:noFill/>
                    </a:lnTlToBr>
                    <a:lnBlToTr>
                      <a:noFill/>
                    </a:lnBlToTr>
                    <a:noFill/>
                  </a:tcPr>
                </a:tc>
              </a:tr>
              <a:tr h="301869">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200" b="1" i="0" u="none" strike="noStrike" cap="none" normalizeH="0" baseline="0" smtClean="0">
                          <a:ln>
                            <a:noFill/>
                          </a:ln>
                          <a:solidFill>
                            <a:schemeClr val="tx1"/>
                          </a:solidFill>
                          <a:effectLst/>
                          <a:latin typeface="Arial" charset="0"/>
                          <a:ea typeface="ＭＳ Ｐゴシック" pitchFamily="34" charset="-128"/>
                        </a:rPr>
                        <a:t>Total to date</a:t>
                      </a:r>
                    </a:p>
                  </a:txBody>
                  <a:tcPr horzOverflow="overflow">
                    <a:lnL cap="flat">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11</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32</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55</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78</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104</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130</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156</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182</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198</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214</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240</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266</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292</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300</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000" b="1" i="0" u="none" strike="noStrike" cap="none" normalizeH="0" baseline="0" smtClean="0">
                          <a:ln>
                            <a:noFill/>
                          </a:ln>
                          <a:solidFill>
                            <a:schemeClr val="tx1"/>
                          </a:solidFill>
                          <a:effectLst/>
                          <a:latin typeface="Arial" charset="0"/>
                          <a:ea typeface="ＭＳ Ｐゴシック" pitchFamily="34" charset="-128"/>
                        </a:rPr>
                        <a:t>308</a:t>
                      </a:r>
                    </a:p>
                  </a:txBody>
                  <a:tcP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000" b="1" i="0" u="none" strike="noStrike" cap="none" normalizeH="0" baseline="0" dirty="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w="28575" cap="flat" cmpd="sng" algn="ctr">
                      <a:solidFill>
                        <a:schemeClr val="tx1"/>
                      </a:solidFill>
                      <a:prstDash val="solid"/>
                      <a:round/>
                      <a:headEnd type="none" w="sm" len="med"/>
                      <a:tailEnd type="none" w="sm" len="med"/>
                    </a:lnB>
                    <a:lnTlToBr>
                      <a:noFill/>
                    </a:lnTlToBr>
                    <a:lnBlToTr>
                      <a:noFill/>
                    </a:lnBlToTr>
                    <a:noFill/>
                  </a:tcPr>
                </a:tc>
              </a:tr>
            </a:tbl>
          </a:graphicData>
        </a:graphic>
      </p:graphicFrame>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77155"/>
                                        </p:tgtEl>
                                        <p:attrNameLst>
                                          <p:attrName>style.visibility</p:attrName>
                                        </p:attrNameLst>
                                      </p:cBhvr>
                                      <p:to>
                                        <p:strVal val="visible"/>
                                      </p:to>
                                    </p:set>
                                    <p:animEffect transition="in" filter="strips(downRight)">
                                      <p:cBhvr>
                                        <p:cTn id="7" dur="1000"/>
                                        <p:tgtEl>
                                          <p:spTgt spid="177155"/>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177401"/>
                                        </p:tgtEl>
                                        <p:attrNameLst>
                                          <p:attrName>style.visibility</p:attrName>
                                        </p:attrNameLst>
                                      </p:cBhvr>
                                      <p:to>
                                        <p:strVal val="visible"/>
                                      </p:to>
                                    </p:set>
                                    <p:animEffect transition="in" filter="strips(downRight)">
                                      <p:cBhvr>
                                        <p:cTn id="11" dur="1000"/>
                                        <p:tgtEl>
                                          <p:spTgt spid="177401"/>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77156"/>
                                        </p:tgtEl>
                                        <p:attrNameLst>
                                          <p:attrName>style.visibility</p:attrName>
                                        </p:attrNameLst>
                                      </p:cBhvr>
                                      <p:to>
                                        <p:strVal val="visible"/>
                                      </p:to>
                                    </p:set>
                                    <p:animEffect transition="in" filter="wipe(left)">
                                      <p:cBhvr>
                                        <p:cTn id="15" dur="1000"/>
                                        <p:tgtEl>
                                          <p:spTgt spid="177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5" grpId="0"/>
      <p:bldP spid="177156" grpId="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16"/>
          <p:cNvGrpSpPr>
            <a:grpSpLocks/>
          </p:cNvGrpSpPr>
          <p:nvPr/>
        </p:nvGrpSpPr>
        <p:grpSpPr bwMode="auto">
          <a:xfrm>
            <a:off x="1574800" y="2254250"/>
            <a:ext cx="3228975" cy="4143375"/>
            <a:chOff x="2404" y="1558"/>
            <a:chExt cx="2034" cy="2610"/>
          </a:xfrm>
        </p:grpSpPr>
        <p:sp>
          <p:nvSpPr>
            <p:cNvPr id="54290" name="Freeform 14"/>
            <p:cNvSpPr>
              <a:spLocks/>
            </p:cNvSpPr>
            <p:nvPr/>
          </p:nvSpPr>
          <p:spPr bwMode="auto">
            <a:xfrm>
              <a:off x="2404" y="1558"/>
              <a:ext cx="2034" cy="2610"/>
            </a:xfrm>
            <a:custGeom>
              <a:avLst/>
              <a:gdLst>
                <a:gd name="T0" fmla="*/ 0 w 2034"/>
                <a:gd name="T1" fmla="*/ 2610 h 2610"/>
                <a:gd name="T2" fmla="*/ 678 w 2034"/>
                <a:gd name="T3" fmla="*/ 1752 h 2610"/>
                <a:gd name="T4" fmla="*/ 1140 w 2034"/>
                <a:gd name="T5" fmla="*/ 840 h 2610"/>
                <a:gd name="T6" fmla="*/ 1476 w 2034"/>
                <a:gd name="T7" fmla="*/ 648 h 2610"/>
                <a:gd name="T8" fmla="*/ 2034 w 2034"/>
                <a:gd name="T9" fmla="*/ 0 h 2610"/>
                <a:gd name="T10" fmla="*/ 0 60000 65536"/>
                <a:gd name="T11" fmla="*/ 0 60000 65536"/>
                <a:gd name="T12" fmla="*/ 0 60000 65536"/>
                <a:gd name="T13" fmla="*/ 0 60000 65536"/>
                <a:gd name="T14" fmla="*/ 0 60000 65536"/>
                <a:gd name="T15" fmla="*/ 0 w 2034"/>
                <a:gd name="T16" fmla="*/ 0 h 2610"/>
                <a:gd name="T17" fmla="*/ 2034 w 2034"/>
                <a:gd name="T18" fmla="*/ 2610 h 2610"/>
              </a:gdLst>
              <a:ahLst/>
              <a:cxnLst>
                <a:cxn ang="T10">
                  <a:pos x="T0" y="T1"/>
                </a:cxn>
                <a:cxn ang="T11">
                  <a:pos x="T2" y="T3"/>
                </a:cxn>
                <a:cxn ang="T12">
                  <a:pos x="T4" y="T5"/>
                </a:cxn>
                <a:cxn ang="T13">
                  <a:pos x="T6" y="T7"/>
                </a:cxn>
                <a:cxn ang="T14">
                  <a:pos x="T8" y="T9"/>
                </a:cxn>
              </a:cxnLst>
              <a:rect l="T15" t="T16" r="T17" b="T18"/>
              <a:pathLst>
                <a:path w="2034" h="2610">
                  <a:moveTo>
                    <a:pt x="0" y="2610"/>
                  </a:moveTo>
                  <a:lnTo>
                    <a:pt x="678" y="1752"/>
                  </a:lnTo>
                  <a:lnTo>
                    <a:pt x="1140" y="840"/>
                  </a:lnTo>
                  <a:lnTo>
                    <a:pt x="1476" y="648"/>
                  </a:lnTo>
                  <a:lnTo>
                    <a:pt x="2034" y="0"/>
                  </a:lnTo>
                </a:path>
              </a:pathLst>
            </a:custGeom>
            <a:solidFill>
              <a:srgbClr val="BBE2EE"/>
            </a:solidFill>
            <a:ln w="57150" cap="flat" cmpd="sng">
              <a:noFill/>
              <a:prstDash val="solid"/>
              <a:round/>
              <a:headEnd type="none" w="sm" len="med"/>
              <a:tailEnd type="none" w="sm" len="med"/>
            </a:ln>
          </p:spPr>
          <p:txBody>
            <a:bodyPr/>
            <a:lstStyle/>
            <a:p>
              <a:endParaRPr lang="en-US"/>
            </a:p>
          </p:txBody>
        </p:sp>
        <p:sp>
          <p:nvSpPr>
            <p:cNvPr id="54291" name="Freeform 15"/>
            <p:cNvSpPr>
              <a:spLocks/>
            </p:cNvSpPr>
            <p:nvPr/>
          </p:nvSpPr>
          <p:spPr bwMode="auto">
            <a:xfrm>
              <a:off x="2410" y="1558"/>
              <a:ext cx="2028" cy="2610"/>
            </a:xfrm>
            <a:custGeom>
              <a:avLst/>
              <a:gdLst>
                <a:gd name="T0" fmla="*/ 0 w 2028"/>
                <a:gd name="T1" fmla="*/ 2610 h 2610"/>
                <a:gd name="T2" fmla="*/ 192 w 2028"/>
                <a:gd name="T3" fmla="*/ 2496 h 2610"/>
                <a:gd name="T4" fmla="*/ 672 w 2028"/>
                <a:gd name="T5" fmla="*/ 1902 h 2610"/>
                <a:gd name="T6" fmla="*/ 1338 w 2028"/>
                <a:gd name="T7" fmla="*/ 972 h 2610"/>
                <a:gd name="T8" fmla="*/ 1650 w 2028"/>
                <a:gd name="T9" fmla="*/ 768 h 2610"/>
                <a:gd name="T10" fmla="*/ 2028 w 2028"/>
                <a:gd name="T11" fmla="*/ 0 h 2610"/>
                <a:gd name="T12" fmla="*/ 0 60000 65536"/>
                <a:gd name="T13" fmla="*/ 0 60000 65536"/>
                <a:gd name="T14" fmla="*/ 0 60000 65536"/>
                <a:gd name="T15" fmla="*/ 0 60000 65536"/>
                <a:gd name="T16" fmla="*/ 0 60000 65536"/>
                <a:gd name="T17" fmla="*/ 0 60000 65536"/>
                <a:gd name="T18" fmla="*/ 0 w 2028"/>
                <a:gd name="T19" fmla="*/ 0 h 2610"/>
                <a:gd name="T20" fmla="*/ 2028 w 2028"/>
                <a:gd name="T21" fmla="*/ 2610 h 2610"/>
              </a:gdLst>
              <a:ahLst/>
              <a:cxnLst>
                <a:cxn ang="T12">
                  <a:pos x="T0" y="T1"/>
                </a:cxn>
                <a:cxn ang="T13">
                  <a:pos x="T2" y="T3"/>
                </a:cxn>
                <a:cxn ang="T14">
                  <a:pos x="T4" y="T5"/>
                </a:cxn>
                <a:cxn ang="T15">
                  <a:pos x="T6" y="T7"/>
                </a:cxn>
                <a:cxn ang="T16">
                  <a:pos x="T8" y="T9"/>
                </a:cxn>
                <a:cxn ang="T17">
                  <a:pos x="T10" y="T11"/>
                </a:cxn>
              </a:cxnLst>
              <a:rect l="T18" t="T19" r="T20" b="T21"/>
              <a:pathLst>
                <a:path w="2028" h="2610">
                  <a:moveTo>
                    <a:pt x="0" y="2610"/>
                  </a:moveTo>
                  <a:lnTo>
                    <a:pt x="192" y="2496"/>
                  </a:lnTo>
                  <a:lnTo>
                    <a:pt x="672" y="1902"/>
                  </a:lnTo>
                  <a:lnTo>
                    <a:pt x="1338" y="972"/>
                  </a:lnTo>
                  <a:lnTo>
                    <a:pt x="1650" y="768"/>
                  </a:lnTo>
                  <a:lnTo>
                    <a:pt x="2028" y="0"/>
                  </a:lnTo>
                </a:path>
              </a:pathLst>
            </a:custGeom>
            <a:solidFill>
              <a:srgbClr val="BBE2EE"/>
            </a:solidFill>
            <a:ln w="57150" cap="flat" cmpd="sng">
              <a:noFill/>
              <a:prstDash val="solid"/>
              <a:round/>
              <a:headEnd type="none" w="sm" len="med"/>
              <a:tailEnd type="none" w="sm" len="med"/>
            </a:ln>
          </p:spPr>
          <p:txBody>
            <a:bodyPr/>
            <a:lstStyle/>
            <a:p>
              <a:endParaRPr lang="en-US"/>
            </a:p>
          </p:txBody>
        </p:sp>
      </p:grpSp>
      <p:sp>
        <p:nvSpPr>
          <p:cNvPr id="54275" name="Rectangle 2"/>
          <p:cNvSpPr>
            <a:spLocks noGrp="1" noChangeArrowheads="1"/>
          </p:cNvSpPr>
          <p:nvPr>
            <p:ph type="title"/>
          </p:nvPr>
        </p:nvSpPr>
        <p:spPr/>
        <p:txBody>
          <a:bodyPr/>
          <a:lstStyle/>
          <a:p>
            <a:pPr eaLnBrk="1" hangingPunct="1"/>
            <a:r>
              <a:rPr lang="en-US" sz="3600" smtClean="0"/>
              <a:t>Budgeting for General Foundry</a:t>
            </a:r>
          </a:p>
        </p:txBody>
      </p:sp>
      <p:sp>
        <p:nvSpPr>
          <p:cNvPr id="175107" name="Rectangle 3"/>
          <p:cNvSpPr>
            <a:spLocks noGrp="1" noChangeArrowheads="1"/>
          </p:cNvSpPr>
          <p:nvPr>
            <p:ph type="body" idx="1"/>
          </p:nvPr>
        </p:nvSpPr>
        <p:spPr>
          <a:xfrm>
            <a:off x="5772150" y="1562100"/>
            <a:ext cx="2990850" cy="2857500"/>
          </a:xfrm>
        </p:spPr>
        <p:txBody>
          <a:bodyPr/>
          <a:lstStyle/>
          <a:p>
            <a:pPr eaLnBrk="1" hangingPunct="1">
              <a:spcBef>
                <a:spcPct val="0"/>
              </a:spcBef>
            </a:pPr>
            <a:r>
              <a:rPr lang="en-US" sz="2100" smtClean="0"/>
              <a:t>A manager can choose any budget that falls between the budgets presented in the two tables</a:t>
            </a:r>
          </a:p>
          <a:p>
            <a:pPr eaLnBrk="1" hangingPunct="1">
              <a:spcBef>
                <a:spcPct val="0"/>
              </a:spcBef>
            </a:pPr>
            <a:r>
              <a:rPr lang="en-US" sz="2100" smtClean="0"/>
              <a:t>The two tables form feasible budget ranges</a:t>
            </a:r>
          </a:p>
        </p:txBody>
      </p:sp>
      <p:sp>
        <p:nvSpPr>
          <p:cNvPr id="175113" name="Text Box 9"/>
          <p:cNvSpPr txBox="1">
            <a:spLocks noChangeArrowheads="1"/>
          </p:cNvSpPr>
          <p:nvPr/>
        </p:nvSpPr>
        <p:spPr bwMode="auto">
          <a:xfrm>
            <a:off x="1889125" y="2327275"/>
            <a:ext cx="1422400" cy="668338"/>
          </a:xfrm>
          <a:prstGeom prst="rect">
            <a:avLst/>
          </a:prstGeom>
          <a:noFill/>
          <a:ln w="38100">
            <a:noFill/>
            <a:miter lim="800000"/>
            <a:headEnd type="none" w="sm" len="med"/>
            <a:tailEnd type="none" w="sm" len="med"/>
          </a:ln>
        </p:spPr>
        <p:txBody>
          <a:bodyPr>
            <a:spAutoFit/>
          </a:bodyPr>
          <a:lstStyle/>
          <a:p>
            <a:pPr>
              <a:lnSpc>
                <a:spcPct val="90000"/>
              </a:lnSpc>
            </a:pPr>
            <a:r>
              <a:rPr lang="en-US" sz="1400"/>
              <a:t>Budget Using Earliest Start Times, ES</a:t>
            </a:r>
          </a:p>
        </p:txBody>
      </p:sp>
      <p:sp>
        <p:nvSpPr>
          <p:cNvPr id="175114" name="Text Box 10"/>
          <p:cNvSpPr txBox="1">
            <a:spLocks noChangeArrowheads="1"/>
          </p:cNvSpPr>
          <p:nvPr/>
        </p:nvSpPr>
        <p:spPr bwMode="auto">
          <a:xfrm>
            <a:off x="4302125" y="3940175"/>
            <a:ext cx="1417638" cy="668338"/>
          </a:xfrm>
          <a:prstGeom prst="rect">
            <a:avLst/>
          </a:prstGeom>
          <a:noFill/>
          <a:ln w="38100">
            <a:noFill/>
            <a:miter lim="800000"/>
            <a:headEnd type="none" w="sm" len="med"/>
            <a:tailEnd type="none" w="sm" len="med"/>
          </a:ln>
        </p:spPr>
        <p:txBody>
          <a:bodyPr>
            <a:spAutoFit/>
          </a:bodyPr>
          <a:lstStyle/>
          <a:p>
            <a:pPr>
              <a:lnSpc>
                <a:spcPct val="90000"/>
              </a:lnSpc>
            </a:pPr>
            <a:r>
              <a:rPr lang="en-US" sz="1400"/>
              <a:t>Budget Using Latest Start Times, LS</a:t>
            </a:r>
          </a:p>
        </p:txBody>
      </p:sp>
      <p:sp>
        <p:nvSpPr>
          <p:cNvPr id="175116" name="Freeform 12"/>
          <p:cNvSpPr>
            <a:spLocks/>
          </p:cNvSpPr>
          <p:nvPr/>
        </p:nvSpPr>
        <p:spPr bwMode="auto">
          <a:xfrm>
            <a:off x="1568450" y="2095500"/>
            <a:ext cx="3705225" cy="4305300"/>
          </a:xfrm>
          <a:custGeom>
            <a:avLst/>
            <a:gdLst>
              <a:gd name="T0" fmla="*/ 0 w 2334"/>
              <a:gd name="T1" fmla="*/ 4305300 h 2712"/>
              <a:gd name="T2" fmla="*/ 1076325 w 2334"/>
              <a:gd name="T3" fmla="*/ 2943225 h 2712"/>
              <a:gd name="T4" fmla="*/ 1809750 w 2334"/>
              <a:gd name="T5" fmla="*/ 1495425 h 2712"/>
              <a:gd name="T6" fmla="*/ 2343150 w 2334"/>
              <a:gd name="T7" fmla="*/ 1190625 h 2712"/>
              <a:gd name="T8" fmla="*/ 3228974 w 2334"/>
              <a:gd name="T9" fmla="*/ 161925 h 2712"/>
              <a:gd name="T10" fmla="*/ 3705225 w 2334"/>
              <a:gd name="T11" fmla="*/ 0 h 2712"/>
              <a:gd name="T12" fmla="*/ 0 60000 65536"/>
              <a:gd name="T13" fmla="*/ 0 60000 65536"/>
              <a:gd name="T14" fmla="*/ 0 60000 65536"/>
              <a:gd name="T15" fmla="*/ 0 60000 65536"/>
              <a:gd name="T16" fmla="*/ 0 60000 65536"/>
              <a:gd name="T17" fmla="*/ 0 60000 65536"/>
              <a:gd name="T18" fmla="*/ 0 w 2334"/>
              <a:gd name="T19" fmla="*/ 0 h 2712"/>
              <a:gd name="T20" fmla="*/ 2334 w 2334"/>
              <a:gd name="T21" fmla="*/ 2712 h 2712"/>
            </a:gdLst>
            <a:ahLst/>
            <a:cxnLst>
              <a:cxn ang="T12">
                <a:pos x="T0" y="T1"/>
              </a:cxn>
              <a:cxn ang="T13">
                <a:pos x="T2" y="T3"/>
              </a:cxn>
              <a:cxn ang="T14">
                <a:pos x="T4" y="T5"/>
              </a:cxn>
              <a:cxn ang="T15">
                <a:pos x="T6" y="T7"/>
              </a:cxn>
              <a:cxn ang="T16">
                <a:pos x="T8" y="T9"/>
              </a:cxn>
              <a:cxn ang="T17">
                <a:pos x="T10" y="T11"/>
              </a:cxn>
            </a:cxnLst>
            <a:rect l="T18" t="T19" r="T20" b="T21"/>
            <a:pathLst>
              <a:path w="2334" h="2712">
                <a:moveTo>
                  <a:pt x="0" y="2712"/>
                </a:moveTo>
                <a:lnTo>
                  <a:pt x="678" y="1854"/>
                </a:lnTo>
                <a:lnTo>
                  <a:pt x="1140" y="942"/>
                </a:lnTo>
                <a:lnTo>
                  <a:pt x="1476" y="750"/>
                </a:lnTo>
                <a:lnTo>
                  <a:pt x="2034" y="102"/>
                </a:lnTo>
                <a:lnTo>
                  <a:pt x="2334" y="0"/>
                </a:lnTo>
              </a:path>
            </a:pathLst>
          </a:custGeom>
          <a:noFill/>
          <a:ln w="57150" cap="flat" cmpd="sng">
            <a:solidFill>
              <a:schemeClr val="accent1"/>
            </a:solidFill>
            <a:prstDash val="solid"/>
            <a:round/>
            <a:headEnd type="none" w="sm" len="med"/>
            <a:tailEnd type="none" w="sm" len="med"/>
          </a:ln>
        </p:spPr>
        <p:txBody>
          <a:bodyPr/>
          <a:lstStyle/>
          <a:p>
            <a:endParaRPr lang="en-US"/>
          </a:p>
        </p:txBody>
      </p:sp>
      <p:sp>
        <p:nvSpPr>
          <p:cNvPr id="175117" name="Freeform 13"/>
          <p:cNvSpPr>
            <a:spLocks/>
          </p:cNvSpPr>
          <p:nvPr/>
        </p:nvSpPr>
        <p:spPr bwMode="auto">
          <a:xfrm>
            <a:off x="1577975" y="2257425"/>
            <a:ext cx="3219450" cy="4143375"/>
          </a:xfrm>
          <a:custGeom>
            <a:avLst/>
            <a:gdLst>
              <a:gd name="T0" fmla="*/ 0 w 2028"/>
              <a:gd name="T1" fmla="*/ 4143375 h 2610"/>
              <a:gd name="T2" fmla="*/ 304800 w 2028"/>
              <a:gd name="T3" fmla="*/ 3962400 h 2610"/>
              <a:gd name="T4" fmla="*/ 1066800 w 2028"/>
              <a:gd name="T5" fmla="*/ 3019425 h 2610"/>
              <a:gd name="T6" fmla="*/ 2124075 w 2028"/>
              <a:gd name="T7" fmla="*/ 1543050 h 2610"/>
              <a:gd name="T8" fmla="*/ 2619375 w 2028"/>
              <a:gd name="T9" fmla="*/ 1219200 h 2610"/>
              <a:gd name="T10" fmla="*/ 3219450 w 2028"/>
              <a:gd name="T11" fmla="*/ 0 h 2610"/>
              <a:gd name="T12" fmla="*/ 0 60000 65536"/>
              <a:gd name="T13" fmla="*/ 0 60000 65536"/>
              <a:gd name="T14" fmla="*/ 0 60000 65536"/>
              <a:gd name="T15" fmla="*/ 0 60000 65536"/>
              <a:gd name="T16" fmla="*/ 0 60000 65536"/>
              <a:gd name="T17" fmla="*/ 0 60000 65536"/>
              <a:gd name="T18" fmla="*/ 0 w 2028"/>
              <a:gd name="T19" fmla="*/ 0 h 2610"/>
              <a:gd name="T20" fmla="*/ 2028 w 2028"/>
              <a:gd name="T21" fmla="*/ 2610 h 2610"/>
            </a:gdLst>
            <a:ahLst/>
            <a:cxnLst>
              <a:cxn ang="T12">
                <a:pos x="T0" y="T1"/>
              </a:cxn>
              <a:cxn ang="T13">
                <a:pos x="T2" y="T3"/>
              </a:cxn>
              <a:cxn ang="T14">
                <a:pos x="T4" y="T5"/>
              </a:cxn>
              <a:cxn ang="T15">
                <a:pos x="T6" y="T7"/>
              </a:cxn>
              <a:cxn ang="T16">
                <a:pos x="T8" y="T9"/>
              </a:cxn>
              <a:cxn ang="T17">
                <a:pos x="T10" y="T11"/>
              </a:cxn>
            </a:cxnLst>
            <a:rect l="T18" t="T19" r="T20" b="T21"/>
            <a:pathLst>
              <a:path w="2028" h="2610">
                <a:moveTo>
                  <a:pt x="0" y="2610"/>
                </a:moveTo>
                <a:lnTo>
                  <a:pt x="192" y="2496"/>
                </a:lnTo>
                <a:lnTo>
                  <a:pt x="672" y="1902"/>
                </a:lnTo>
                <a:lnTo>
                  <a:pt x="1338" y="972"/>
                </a:lnTo>
                <a:lnTo>
                  <a:pt x="1650" y="768"/>
                </a:lnTo>
                <a:lnTo>
                  <a:pt x="2028" y="0"/>
                </a:lnTo>
              </a:path>
            </a:pathLst>
          </a:custGeom>
          <a:noFill/>
          <a:ln w="57150" cap="flat" cmpd="sng">
            <a:solidFill>
              <a:schemeClr val="accent1"/>
            </a:solidFill>
            <a:prstDash val="solid"/>
            <a:round/>
            <a:headEnd type="none" w="sm" len="med"/>
            <a:tailEnd type="none" w="sm" len="med"/>
          </a:ln>
        </p:spPr>
        <p:txBody>
          <a:bodyPr/>
          <a:lstStyle/>
          <a:p>
            <a:endParaRPr lang="en-US"/>
          </a:p>
        </p:txBody>
      </p:sp>
      <p:sp>
        <p:nvSpPr>
          <p:cNvPr id="175121" name="Line 17"/>
          <p:cNvSpPr>
            <a:spLocks noChangeShapeType="1"/>
          </p:cNvSpPr>
          <p:nvPr/>
        </p:nvSpPr>
        <p:spPr bwMode="auto">
          <a:xfrm>
            <a:off x="3140075" y="2771775"/>
            <a:ext cx="581025" cy="533400"/>
          </a:xfrm>
          <a:prstGeom prst="line">
            <a:avLst/>
          </a:prstGeom>
          <a:noFill/>
          <a:ln w="38100">
            <a:solidFill>
              <a:schemeClr val="tx1"/>
            </a:solidFill>
            <a:round/>
            <a:headEnd type="none" w="sm" len="med"/>
            <a:tailEnd type="triangle" w="sm" len="med"/>
          </a:ln>
        </p:spPr>
        <p:txBody>
          <a:bodyPr/>
          <a:lstStyle/>
          <a:p>
            <a:endParaRPr lang="en-US"/>
          </a:p>
        </p:txBody>
      </p:sp>
      <p:sp>
        <p:nvSpPr>
          <p:cNvPr id="175122" name="Line 18"/>
          <p:cNvSpPr>
            <a:spLocks noChangeShapeType="1"/>
          </p:cNvSpPr>
          <p:nvPr/>
        </p:nvSpPr>
        <p:spPr bwMode="auto">
          <a:xfrm flipH="1" flipV="1">
            <a:off x="3911600" y="3743325"/>
            <a:ext cx="419100" cy="438150"/>
          </a:xfrm>
          <a:prstGeom prst="line">
            <a:avLst/>
          </a:prstGeom>
          <a:noFill/>
          <a:ln w="38100">
            <a:solidFill>
              <a:schemeClr val="tx1"/>
            </a:solidFill>
            <a:round/>
            <a:headEnd type="none" w="sm" len="med"/>
            <a:tailEnd type="triangle" w="sm" len="med"/>
          </a:ln>
        </p:spPr>
        <p:txBody>
          <a:bodyPr/>
          <a:lstStyle/>
          <a:p>
            <a:endParaRPr lang="en-US"/>
          </a:p>
        </p:txBody>
      </p:sp>
      <p:grpSp>
        <p:nvGrpSpPr>
          <p:cNvPr id="3" name="Group 19"/>
          <p:cNvGrpSpPr>
            <a:grpSpLocks/>
          </p:cNvGrpSpPr>
          <p:nvPr/>
        </p:nvGrpSpPr>
        <p:grpSpPr bwMode="auto">
          <a:xfrm>
            <a:off x="542925" y="1425575"/>
            <a:ext cx="6143625" cy="5211763"/>
            <a:chOff x="1622" y="898"/>
            <a:chExt cx="3870" cy="3283"/>
          </a:xfrm>
        </p:grpSpPr>
        <p:sp>
          <p:nvSpPr>
            <p:cNvPr id="54285" name="Text Box 6"/>
            <p:cNvSpPr txBox="1">
              <a:spLocks noChangeArrowheads="1"/>
            </p:cNvSpPr>
            <p:nvPr/>
          </p:nvSpPr>
          <p:spPr bwMode="auto">
            <a:xfrm>
              <a:off x="1710" y="1011"/>
              <a:ext cx="674" cy="3166"/>
            </a:xfrm>
            <a:prstGeom prst="rect">
              <a:avLst/>
            </a:prstGeom>
            <a:noFill/>
            <a:ln w="38100">
              <a:noFill/>
              <a:miter lim="800000"/>
              <a:headEnd type="none" w="sm" len="med"/>
              <a:tailEnd type="none" w="sm" len="med"/>
            </a:ln>
          </p:spPr>
          <p:txBody>
            <a:bodyPr wrap="none">
              <a:spAutoFit/>
            </a:bodyPr>
            <a:lstStyle/>
            <a:p>
              <a:pPr algn="r">
                <a:lnSpc>
                  <a:spcPct val="331000"/>
                </a:lnSpc>
              </a:pPr>
              <a:r>
                <a:rPr lang="en-US" sz="1400"/>
                <a:t>$300,000 –</a:t>
              </a:r>
            </a:p>
            <a:p>
              <a:pPr algn="r">
                <a:lnSpc>
                  <a:spcPct val="331000"/>
                </a:lnSpc>
              </a:pPr>
              <a:r>
                <a:rPr lang="en-US" sz="1400"/>
                <a:t>250,000 –</a:t>
              </a:r>
            </a:p>
            <a:p>
              <a:pPr algn="r">
                <a:lnSpc>
                  <a:spcPct val="331000"/>
                </a:lnSpc>
              </a:pPr>
              <a:r>
                <a:rPr lang="en-US" sz="1400"/>
                <a:t>200,000 –</a:t>
              </a:r>
            </a:p>
            <a:p>
              <a:pPr algn="r">
                <a:lnSpc>
                  <a:spcPct val="331000"/>
                </a:lnSpc>
              </a:pPr>
              <a:r>
                <a:rPr lang="en-US" sz="1400"/>
                <a:t>150,000 –</a:t>
              </a:r>
            </a:p>
            <a:p>
              <a:pPr algn="r">
                <a:lnSpc>
                  <a:spcPct val="331000"/>
                </a:lnSpc>
              </a:pPr>
              <a:r>
                <a:rPr lang="en-US" sz="1400"/>
                <a:t>100,000 –</a:t>
              </a:r>
            </a:p>
            <a:p>
              <a:pPr algn="r">
                <a:lnSpc>
                  <a:spcPct val="331000"/>
                </a:lnSpc>
              </a:pPr>
              <a:r>
                <a:rPr lang="en-US" sz="1400"/>
                <a:t>50,000 –</a:t>
              </a:r>
            </a:p>
            <a:p>
              <a:pPr algn="r">
                <a:lnSpc>
                  <a:spcPct val="331000"/>
                </a:lnSpc>
              </a:pPr>
              <a:r>
                <a:rPr lang="en-US" sz="1400"/>
                <a:t>0 –</a:t>
              </a:r>
            </a:p>
          </p:txBody>
        </p:sp>
        <p:sp>
          <p:nvSpPr>
            <p:cNvPr id="54286" name="Text Box 7"/>
            <p:cNvSpPr txBox="1">
              <a:spLocks noChangeArrowheads="1"/>
            </p:cNvSpPr>
            <p:nvPr/>
          </p:nvSpPr>
          <p:spPr bwMode="auto">
            <a:xfrm>
              <a:off x="1622" y="898"/>
              <a:ext cx="630" cy="421"/>
            </a:xfrm>
            <a:prstGeom prst="rect">
              <a:avLst/>
            </a:prstGeom>
            <a:noFill/>
            <a:ln w="38100">
              <a:noFill/>
              <a:miter lim="800000"/>
              <a:headEnd type="none" w="sm" len="med"/>
              <a:tailEnd type="none" w="sm" len="med"/>
            </a:ln>
          </p:spPr>
          <p:txBody>
            <a:bodyPr>
              <a:spAutoFit/>
            </a:bodyPr>
            <a:lstStyle/>
            <a:p>
              <a:pPr>
                <a:lnSpc>
                  <a:spcPct val="90000"/>
                </a:lnSpc>
              </a:pPr>
              <a:r>
                <a:rPr lang="en-US" sz="1400"/>
                <a:t>Total Budgeted Cost</a:t>
              </a:r>
            </a:p>
          </p:txBody>
        </p:sp>
        <p:sp>
          <p:nvSpPr>
            <p:cNvPr id="54287" name="Text Box 8"/>
            <p:cNvSpPr txBox="1">
              <a:spLocks noChangeArrowheads="1"/>
            </p:cNvSpPr>
            <p:nvPr/>
          </p:nvSpPr>
          <p:spPr bwMode="auto">
            <a:xfrm>
              <a:off x="5022" y="3978"/>
              <a:ext cx="470" cy="179"/>
            </a:xfrm>
            <a:prstGeom prst="rect">
              <a:avLst/>
            </a:prstGeom>
            <a:noFill/>
            <a:ln w="38100">
              <a:noFill/>
              <a:miter lim="800000"/>
              <a:headEnd type="none" w="sm" len="med"/>
              <a:tailEnd type="none" w="sm" len="med"/>
            </a:ln>
          </p:spPr>
          <p:txBody>
            <a:bodyPr wrap="none">
              <a:spAutoFit/>
            </a:bodyPr>
            <a:lstStyle/>
            <a:p>
              <a:pPr>
                <a:lnSpc>
                  <a:spcPct val="90000"/>
                </a:lnSpc>
              </a:pPr>
              <a:r>
                <a:rPr lang="en-US" sz="1400"/>
                <a:t>Weeks</a:t>
              </a:r>
            </a:p>
          </p:txBody>
        </p:sp>
        <p:sp>
          <p:nvSpPr>
            <p:cNvPr id="54288" name="Text Box 11"/>
            <p:cNvSpPr txBox="1">
              <a:spLocks noChangeArrowheads="1"/>
            </p:cNvSpPr>
            <p:nvPr/>
          </p:nvSpPr>
          <p:spPr bwMode="auto">
            <a:xfrm>
              <a:off x="2162" y="3893"/>
              <a:ext cx="2769" cy="288"/>
            </a:xfrm>
            <a:prstGeom prst="rect">
              <a:avLst/>
            </a:prstGeom>
            <a:noFill/>
            <a:ln w="38100">
              <a:noFill/>
              <a:miter lim="800000"/>
              <a:headEnd type="none" w="sm" len="med"/>
              <a:tailEnd type="none" w="sm" len="med"/>
            </a:ln>
          </p:spPr>
          <p:txBody>
            <a:bodyPr wrap="none">
              <a:spAutoFit/>
            </a:bodyPr>
            <a:lstStyle/>
            <a:p>
              <a:pPr>
                <a:tabLst>
                  <a:tab pos="355600" algn="ctr"/>
                  <a:tab pos="628650" algn="ctr"/>
                  <a:tab pos="895350" algn="ctr"/>
                  <a:tab pos="1168400" algn="ctr"/>
                  <a:tab pos="1435100" algn="ctr"/>
                  <a:tab pos="1701800" algn="ctr"/>
                  <a:tab pos="1974850" algn="ctr"/>
                  <a:tab pos="2241550" algn="ctr"/>
                  <a:tab pos="2514600" algn="ctr"/>
                  <a:tab pos="2781300" algn="ctr"/>
                  <a:tab pos="3048000" algn="ctr"/>
                  <a:tab pos="3321050" algn="ctr"/>
                  <a:tab pos="3587750" algn="ctr"/>
                  <a:tab pos="3854450" algn="ctr"/>
                  <a:tab pos="4127500" algn="ctr"/>
                </a:tabLst>
              </a:pPr>
              <a:r>
                <a:rPr lang="en-US" sz="1200"/>
                <a:t>	|	|	|	|	|	|	|	|	|	|	|	|	|	|	|</a:t>
              </a:r>
            </a:p>
            <a:p>
              <a:pPr>
                <a:tabLst>
                  <a:tab pos="355600" algn="ctr"/>
                  <a:tab pos="628650" algn="ctr"/>
                  <a:tab pos="895350" algn="ctr"/>
                  <a:tab pos="1168400" algn="ctr"/>
                  <a:tab pos="1435100" algn="ctr"/>
                  <a:tab pos="1701800" algn="ctr"/>
                  <a:tab pos="1974850" algn="ctr"/>
                  <a:tab pos="2241550" algn="ctr"/>
                  <a:tab pos="2514600" algn="ctr"/>
                  <a:tab pos="2781300" algn="ctr"/>
                  <a:tab pos="3048000" algn="ctr"/>
                  <a:tab pos="3321050" algn="ctr"/>
                  <a:tab pos="3587750" algn="ctr"/>
                  <a:tab pos="3854450" algn="ctr"/>
                  <a:tab pos="4127500" algn="ctr"/>
                </a:tabLst>
              </a:pPr>
              <a:r>
                <a:rPr lang="en-US" sz="1200"/>
                <a:t>	1	2	3	4	5	6	7	8	9	10	11	12	13	14	15</a:t>
              </a:r>
            </a:p>
          </p:txBody>
        </p:sp>
        <p:sp>
          <p:nvSpPr>
            <p:cNvPr id="54289" name="Freeform 5"/>
            <p:cNvSpPr>
              <a:spLocks/>
            </p:cNvSpPr>
            <p:nvPr/>
          </p:nvSpPr>
          <p:spPr bwMode="auto">
            <a:xfrm>
              <a:off x="2272" y="1032"/>
              <a:ext cx="2784" cy="3000"/>
            </a:xfrm>
            <a:custGeom>
              <a:avLst/>
              <a:gdLst>
                <a:gd name="T0" fmla="*/ 0 w 2784"/>
                <a:gd name="T1" fmla="*/ 0 h 3000"/>
                <a:gd name="T2" fmla="*/ 0 w 2784"/>
                <a:gd name="T3" fmla="*/ 3000 h 3000"/>
                <a:gd name="T4" fmla="*/ 2784 w 2784"/>
                <a:gd name="T5" fmla="*/ 3000 h 3000"/>
                <a:gd name="T6" fmla="*/ 0 60000 65536"/>
                <a:gd name="T7" fmla="*/ 0 60000 65536"/>
                <a:gd name="T8" fmla="*/ 0 60000 65536"/>
                <a:gd name="T9" fmla="*/ 0 w 2784"/>
                <a:gd name="T10" fmla="*/ 0 h 3000"/>
                <a:gd name="T11" fmla="*/ 2784 w 2784"/>
                <a:gd name="T12" fmla="*/ 3000 h 3000"/>
              </a:gdLst>
              <a:ahLst/>
              <a:cxnLst>
                <a:cxn ang="T6">
                  <a:pos x="T0" y="T1"/>
                </a:cxn>
                <a:cxn ang="T7">
                  <a:pos x="T2" y="T3"/>
                </a:cxn>
                <a:cxn ang="T8">
                  <a:pos x="T4" y="T5"/>
                </a:cxn>
              </a:cxnLst>
              <a:rect l="T9" t="T10" r="T11" b="T12"/>
              <a:pathLst>
                <a:path w="2784" h="3000">
                  <a:moveTo>
                    <a:pt x="0" y="0"/>
                  </a:moveTo>
                  <a:lnTo>
                    <a:pt x="0" y="3000"/>
                  </a:lnTo>
                  <a:lnTo>
                    <a:pt x="2784" y="3000"/>
                  </a:lnTo>
                </a:path>
              </a:pathLst>
            </a:custGeom>
            <a:noFill/>
            <a:ln w="38100" cap="flat" cmpd="sng">
              <a:solidFill>
                <a:schemeClr val="tx1"/>
              </a:solidFill>
              <a:prstDash val="solid"/>
              <a:round/>
              <a:headEnd type="triangle" w="sm" len="med"/>
              <a:tailEnd type="triangle" w="sm" len="med"/>
            </a:ln>
          </p:spPr>
          <p:txBody>
            <a:bodyPr/>
            <a:lstStyle/>
            <a:p>
              <a:endParaRPr lang="en-US"/>
            </a:p>
          </p:txBody>
        </p:sp>
      </p:grpSp>
      <p:sp>
        <p:nvSpPr>
          <p:cNvPr id="175124" name="Text Box 20"/>
          <p:cNvSpPr txBox="1">
            <a:spLocks noChangeArrowheads="1"/>
          </p:cNvSpPr>
          <p:nvPr/>
        </p:nvSpPr>
        <p:spPr bwMode="auto">
          <a:xfrm>
            <a:off x="7108825" y="6003925"/>
            <a:ext cx="1370013" cy="336550"/>
          </a:xfrm>
          <a:prstGeom prst="rect">
            <a:avLst/>
          </a:prstGeom>
          <a:noFill/>
          <a:ln w="9525">
            <a:noFill/>
            <a:miter lim="800000"/>
            <a:headEnd/>
            <a:tailEnd/>
          </a:ln>
        </p:spPr>
        <p:txBody>
          <a:bodyPr wrap="none">
            <a:spAutoFit/>
          </a:bodyPr>
          <a:lstStyle/>
          <a:p>
            <a:r>
              <a:rPr lang="en-US" sz="1600"/>
              <a:t>Figure 13.10</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75107"/>
                                        </p:tgtEl>
                                        <p:attrNameLst>
                                          <p:attrName>style.visibility</p:attrName>
                                        </p:attrNameLst>
                                      </p:cBhvr>
                                      <p:to>
                                        <p:strVal val="visible"/>
                                      </p:to>
                                    </p:set>
                                    <p:animEffect transition="in" filter="strips(downRight)">
                                      <p:cBhvr>
                                        <p:cTn id="7" dur="1000"/>
                                        <p:tgtEl>
                                          <p:spTgt spid="175107"/>
                                        </p:tgtEl>
                                      </p:cBhvr>
                                    </p:animEffect>
                                  </p:childTnLst>
                                </p:cTn>
                              </p:par>
                            </p:childTnLst>
                          </p:cTn>
                        </p:par>
                        <p:par>
                          <p:cTn id="8" fill="hold">
                            <p:stCondLst>
                              <p:cond delay="2000"/>
                            </p:stCondLst>
                            <p:childTnLst>
                              <p:par>
                                <p:cTn id="9" presetID="18" presetClass="entr" presetSubtype="3" fill="hold" nodeType="after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strips(upRight)">
                                      <p:cBhvr>
                                        <p:cTn id="11" dur="1000"/>
                                        <p:tgtEl>
                                          <p:spTgt spid="3"/>
                                        </p:tgtEl>
                                      </p:cBhvr>
                                    </p:animEffect>
                                  </p:childTnLst>
                                </p:cTn>
                              </p:par>
                            </p:childTnLst>
                          </p:cTn>
                        </p:par>
                        <p:par>
                          <p:cTn id="12" fill="hold">
                            <p:stCondLst>
                              <p:cond delay="4000"/>
                            </p:stCondLst>
                            <p:childTnLst>
                              <p:par>
                                <p:cTn id="13" presetID="18" presetClass="entr" presetSubtype="3" fill="hold" grpId="0" nodeType="afterEffect">
                                  <p:stCondLst>
                                    <p:cond delay="1000"/>
                                  </p:stCondLst>
                                  <p:childTnLst>
                                    <p:set>
                                      <p:cBhvr>
                                        <p:cTn id="14" dur="1" fill="hold">
                                          <p:stCondLst>
                                            <p:cond delay="0"/>
                                          </p:stCondLst>
                                        </p:cTn>
                                        <p:tgtEl>
                                          <p:spTgt spid="175116"/>
                                        </p:tgtEl>
                                        <p:attrNameLst>
                                          <p:attrName>style.visibility</p:attrName>
                                        </p:attrNameLst>
                                      </p:cBhvr>
                                      <p:to>
                                        <p:strVal val="visible"/>
                                      </p:to>
                                    </p:set>
                                    <p:animEffect transition="in" filter="strips(upRight)">
                                      <p:cBhvr>
                                        <p:cTn id="15" dur="1000"/>
                                        <p:tgtEl>
                                          <p:spTgt spid="175116"/>
                                        </p:tgtEl>
                                      </p:cBhvr>
                                    </p:animEffect>
                                  </p:childTnLst>
                                </p:cTn>
                              </p:par>
                            </p:childTnLst>
                          </p:cTn>
                        </p:par>
                        <p:par>
                          <p:cTn id="16" fill="hold">
                            <p:stCondLst>
                              <p:cond delay="6000"/>
                            </p:stCondLst>
                            <p:childTnLst>
                              <p:par>
                                <p:cTn id="17" presetID="18" presetClass="entr" presetSubtype="6" fill="hold" grpId="0" nodeType="afterEffect">
                                  <p:stCondLst>
                                    <p:cond delay="1000"/>
                                  </p:stCondLst>
                                  <p:childTnLst>
                                    <p:set>
                                      <p:cBhvr>
                                        <p:cTn id="18" dur="1" fill="hold">
                                          <p:stCondLst>
                                            <p:cond delay="0"/>
                                          </p:stCondLst>
                                        </p:cTn>
                                        <p:tgtEl>
                                          <p:spTgt spid="175113"/>
                                        </p:tgtEl>
                                        <p:attrNameLst>
                                          <p:attrName>style.visibility</p:attrName>
                                        </p:attrNameLst>
                                      </p:cBhvr>
                                      <p:to>
                                        <p:strVal val="visible"/>
                                      </p:to>
                                    </p:set>
                                    <p:animEffect transition="in" filter="strips(downRight)">
                                      <p:cBhvr>
                                        <p:cTn id="19" dur="1000"/>
                                        <p:tgtEl>
                                          <p:spTgt spid="175113"/>
                                        </p:tgtEl>
                                      </p:cBhvr>
                                    </p:animEffect>
                                  </p:childTnLst>
                                </p:cTn>
                              </p:par>
                            </p:childTnLst>
                          </p:cTn>
                        </p:par>
                        <p:par>
                          <p:cTn id="20" fill="hold">
                            <p:stCondLst>
                              <p:cond delay="8000"/>
                            </p:stCondLst>
                            <p:childTnLst>
                              <p:par>
                                <p:cTn id="21" presetID="18" presetClass="entr" presetSubtype="6" fill="hold" grpId="0" nodeType="afterEffect">
                                  <p:stCondLst>
                                    <p:cond delay="0"/>
                                  </p:stCondLst>
                                  <p:childTnLst>
                                    <p:set>
                                      <p:cBhvr>
                                        <p:cTn id="22" dur="1" fill="hold">
                                          <p:stCondLst>
                                            <p:cond delay="0"/>
                                          </p:stCondLst>
                                        </p:cTn>
                                        <p:tgtEl>
                                          <p:spTgt spid="175121"/>
                                        </p:tgtEl>
                                        <p:attrNameLst>
                                          <p:attrName>style.visibility</p:attrName>
                                        </p:attrNameLst>
                                      </p:cBhvr>
                                      <p:to>
                                        <p:strVal val="visible"/>
                                      </p:to>
                                    </p:set>
                                    <p:animEffect transition="in" filter="strips(downRight)">
                                      <p:cBhvr>
                                        <p:cTn id="23" dur="1000"/>
                                        <p:tgtEl>
                                          <p:spTgt spid="175121"/>
                                        </p:tgtEl>
                                      </p:cBhvr>
                                    </p:animEffect>
                                  </p:childTnLst>
                                </p:cTn>
                              </p:par>
                            </p:childTnLst>
                          </p:cTn>
                        </p:par>
                        <p:par>
                          <p:cTn id="24" fill="hold">
                            <p:stCondLst>
                              <p:cond delay="9000"/>
                            </p:stCondLst>
                            <p:childTnLst>
                              <p:par>
                                <p:cTn id="25" presetID="18" presetClass="entr" presetSubtype="3" fill="hold" grpId="0" nodeType="afterEffect">
                                  <p:stCondLst>
                                    <p:cond delay="1000"/>
                                  </p:stCondLst>
                                  <p:childTnLst>
                                    <p:set>
                                      <p:cBhvr>
                                        <p:cTn id="26" dur="1" fill="hold">
                                          <p:stCondLst>
                                            <p:cond delay="0"/>
                                          </p:stCondLst>
                                        </p:cTn>
                                        <p:tgtEl>
                                          <p:spTgt spid="175117"/>
                                        </p:tgtEl>
                                        <p:attrNameLst>
                                          <p:attrName>style.visibility</p:attrName>
                                        </p:attrNameLst>
                                      </p:cBhvr>
                                      <p:to>
                                        <p:strVal val="visible"/>
                                      </p:to>
                                    </p:set>
                                    <p:animEffect transition="in" filter="strips(upRight)">
                                      <p:cBhvr>
                                        <p:cTn id="27" dur="1000"/>
                                        <p:tgtEl>
                                          <p:spTgt spid="175117"/>
                                        </p:tgtEl>
                                      </p:cBhvr>
                                    </p:animEffect>
                                  </p:childTnLst>
                                </p:cTn>
                              </p:par>
                            </p:childTnLst>
                          </p:cTn>
                        </p:par>
                        <p:par>
                          <p:cTn id="28" fill="hold">
                            <p:stCondLst>
                              <p:cond delay="11000"/>
                            </p:stCondLst>
                            <p:childTnLst>
                              <p:par>
                                <p:cTn id="29" presetID="18" presetClass="entr" presetSubtype="6" fill="hold" grpId="0" nodeType="afterEffect">
                                  <p:stCondLst>
                                    <p:cond delay="1000"/>
                                  </p:stCondLst>
                                  <p:childTnLst>
                                    <p:set>
                                      <p:cBhvr>
                                        <p:cTn id="30" dur="1" fill="hold">
                                          <p:stCondLst>
                                            <p:cond delay="0"/>
                                          </p:stCondLst>
                                        </p:cTn>
                                        <p:tgtEl>
                                          <p:spTgt spid="175114"/>
                                        </p:tgtEl>
                                        <p:attrNameLst>
                                          <p:attrName>style.visibility</p:attrName>
                                        </p:attrNameLst>
                                      </p:cBhvr>
                                      <p:to>
                                        <p:strVal val="visible"/>
                                      </p:to>
                                    </p:set>
                                    <p:animEffect transition="in" filter="strips(downRight)">
                                      <p:cBhvr>
                                        <p:cTn id="31" dur="1000"/>
                                        <p:tgtEl>
                                          <p:spTgt spid="175114"/>
                                        </p:tgtEl>
                                      </p:cBhvr>
                                    </p:animEffect>
                                  </p:childTnLst>
                                </p:cTn>
                              </p:par>
                              <p:par>
                                <p:cTn id="32" presetID="18" presetClass="entr" presetSubtype="9" fill="hold" grpId="0" nodeType="withEffect">
                                  <p:stCondLst>
                                    <p:cond delay="1000"/>
                                  </p:stCondLst>
                                  <p:childTnLst>
                                    <p:set>
                                      <p:cBhvr>
                                        <p:cTn id="33" dur="1" fill="hold">
                                          <p:stCondLst>
                                            <p:cond delay="0"/>
                                          </p:stCondLst>
                                        </p:cTn>
                                        <p:tgtEl>
                                          <p:spTgt spid="175122"/>
                                        </p:tgtEl>
                                        <p:attrNameLst>
                                          <p:attrName>style.visibility</p:attrName>
                                        </p:attrNameLst>
                                      </p:cBhvr>
                                      <p:to>
                                        <p:strVal val="visible"/>
                                      </p:to>
                                    </p:set>
                                    <p:animEffect transition="in" filter="strips(upLeft)">
                                      <p:cBhvr>
                                        <p:cTn id="34" dur="1000"/>
                                        <p:tgtEl>
                                          <p:spTgt spid="175122"/>
                                        </p:tgtEl>
                                      </p:cBhvr>
                                    </p:animEffect>
                                  </p:childTnLst>
                                </p:cTn>
                              </p:par>
                            </p:childTnLst>
                          </p:cTn>
                        </p:par>
                        <p:par>
                          <p:cTn id="35" fill="hold">
                            <p:stCondLst>
                              <p:cond delay="13000"/>
                            </p:stCondLst>
                            <p:childTnLst>
                              <p:par>
                                <p:cTn id="36" presetID="9" presetClass="entr" presetSubtype="0" fill="hold" nodeType="afterEffect">
                                  <p:stCondLst>
                                    <p:cond delay="1000"/>
                                  </p:stCondLst>
                                  <p:childTnLst>
                                    <p:set>
                                      <p:cBhvr>
                                        <p:cTn id="37" dur="1" fill="hold">
                                          <p:stCondLst>
                                            <p:cond delay="0"/>
                                          </p:stCondLst>
                                        </p:cTn>
                                        <p:tgtEl>
                                          <p:spTgt spid="2"/>
                                        </p:tgtEl>
                                        <p:attrNameLst>
                                          <p:attrName>style.visibility</p:attrName>
                                        </p:attrNameLst>
                                      </p:cBhvr>
                                      <p:to>
                                        <p:strVal val="visible"/>
                                      </p:to>
                                    </p:set>
                                    <p:animEffect transition="in" filter="dissolve">
                                      <p:cBhvr>
                                        <p:cTn id="38" dur="1000"/>
                                        <p:tgtEl>
                                          <p:spTgt spid="2"/>
                                        </p:tgtEl>
                                      </p:cBhvr>
                                    </p:animEffect>
                                  </p:childTnLst>
                                </p:cTn>
                              </p:par>
                            </p:childTnLst>
                          </p:cTn>
                        </p:par>
                        <p:par>
                          <p:cTn id="39" fill="hold">
                            <p:stCondLst>
                              <p:cond delay="15000"/>
                            </p:stCondLst>
                            <p:childTnLst>
                              <p:par>
                                <p:cTn id="40" presetID="22" presetClass="entr" presetSubtype="8" fill="hold" grpId="0" nodeType="afterEffect">
                                  <p:stCondLst>
                                    <p:cond delay="0"/>
                                  </p:stCondLst>
                                  <p:childTnLst>
                                    <p:set>
                                      <p:cBhvr>
                                        <p:cTn id="41" dur="1" fill="hold">
                                          <p:stCondLst>
                                            <p:cond delay="0"/>
                                          </p:stCondLst>
                                        </p:cTn>
                                        <p:tgtEl>
                                          <p:spTgt spid="175124"/>
                                        </p:tgtEl>
                                        <p:attrNameLst>
                                          <p:attrName>style.visibility</p:attrName>
                                        </p:attrNameLst>
                                      </p:cBhvr>
                                      <p:to>
                                        <p:strVal val="visible"/>
                                      </p:to>
                                    </p:set>
                                    <p:animEffect transition="in" filter="wipe(left)">
                                      <p:cBhvr>
                                        <p:cTn id="42" dur="1000"/>
                                        <p:tgtEl>
                                          <p:spTgt spid="17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7" grpId="0"/>
      <p:bldP spid="175113" grpId="0"/>
      <p:bldP spid="175114" grpId="0"/>
      <p:bldP spid="175116" grpId="0" animBg="1"/>
      <p:bldP spid="175117" grpId="0" animBg="1"/>
      <p:bldP spid="175121" grpId="0" animBg="1"/>
      <p:bldP spid="175122" grpId="0" animBg="1"/>
      <p:bldP spid="17512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52400" y="304800"/>
            <a:ext cx="8839200" cy="838200"/>
          </a:xfrm>
        </p:spPr>
        <p:txBody>
          <a:bodyPr/>
          <a:lstStyle/>
          <a:p>
            <a:pPr eaLnBrk="1" hangingPunct="1"/>
            <a:r>
              <a:rPr lang="en-US" sz="3200" dirty="0" smtClean="0"/>
              <a:t>Monitoring and Controlling Project Costs</a:t>
            </a:r>
          </a:p>
        </p:txBody>
      </p:sp>
      <p:sp>
        <p:nvSpPr>
          <p:cNvPr id="55299" name="Rectangle 169"/>
          <p:cNvSpPr>
            <a:spLocks noGrp="1" noChangeArrowheads="1"/>
          </p:cNvSpPr>
          <p:nvPr>
            <p:ph type="body" idx="1"/>
          </p:nvPr>
        </p:nvSpPr>
        <p:spPr>
          <a:xfrm>
            <a:off x="400050" y="1587500"/>
            <a:ext cx="8382000" cy="4965700"/>
          </a:xfrm>
        </p:spPr>
        <p:txBody>
          <a:bodyPr/>
          <a:lstStyle/>
          <a:p>
            <a:pPr eaLnBrk="1" hangingPunct="1"/>
            <a:r>
              <a:rPr lang="en-US" sz="2400" smtClean="0"/>
              <a:t>Costs are monitored and controlled to ensure the project is progressing on schedule and that cost overruns are kept to a minimum</a:t>
            </a:r>
          </a:p>
          <a:p>
            <a:pPr eaLnBrk="1" hangingPunct="1"/>
            <a:r>
              <a:rPr lang="en-US" sz="2400" smtClean="0"/>
              <a:t>The status of the entire project should be checked periodically</a:t>
            </a:r>
          </a:p>
          <a:p>
            <a:pPr eaLnBrk="1" hangingPunct="1"/>
            <a:r>
              <a:rPr lang="en-US" sz="2400" smtClean="0"/>
              <a:t>The project is now in it’s 6</a:t>
            </a:r>
            <a:r>
              <a:rPr lang="en-US" sz="2400" baseline="30000" smtClean="0"/>
              <a:t>th</a:t>
            </a:r>
            <a:r>
              <a:rPr lang="en-US" sz="2400" smtClean="0"/>
              <a:t> week of 15 weeks</a:t>
            </a:r>
          </a:p>
          <a:p>
            <a:pPr lvl="1" eaLnBrk="1" hangingPunct="1"/>
            <a:r>
              <a:rPr lang="en-US" sz="2200" smtClean="0"/>
              <a:t>Activities A,B, and C have completed at costs of $20,000, $36,000 and $26,000 respectively</a:t>
            </a:r>
          </a:p>
          <a:p>
            <a:pPr lvl="1" eaLnBrk="1" hangingPunct="1"/>
            <a:r>
              <a:rPr lang="en-US" sz="2200" smtClean="0"/>
              <a:t>Activity D is only 10% complete at a cost of $6,000</a:t>
            </a:r>
          </a:p>
          <a:p>
            <a:pPr lvl="1" eaLnBrk="1" hangingPunct="1"/>
            <a:r>
              <a:rPr lang="en-US" sz="2200" smtClean="0"/>
              <a:t>Activity E is 20% complete at a cost of $20,000</a:t>
            </a:r>
          </a:p>
          <a:p>
            <a:pPr lvl="1" eaLnBrk="1" hangingPunct="1"/>
            <a:r>
              <a:rPr lang="en-US" sz="2200" smtClean="0"/>
              <a:t>Activity F is 20% complete with a cost of $4,000</a:t>
            </a:r>
          </a:p>
          <a:p>
            <a:pPr eaLnBrk="1" hangingPunct="1"/>
            <a:r>
              <a:rPr lang="en-US" sz="2200" smtClean="0"/>
              <a:t>What is the value of the work completed?</a:t>
            </a:r>
          </a:p>
          <a:p>
            <a:pPr eaLnBrk="1" hangingPunct="1"/>
            <a:r>
              <a:rPr lang="en-US" sz="2200" smtClean="0"/>
              <a:t>Are there any cost overruns?</a:t>
            </a:r>
          </a:p>
        </p:txBody>
      </p:sp>
    </p:spTree>
  </p:cSld>
  <p:clrMapOvr>
    <a:masterClrMapping/>
  </p:clrMapOvr>
  <p:transition>
    <p:pull dir="l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52400" y="393700"/>
            <a:ext cx="8839200" cy="673100"/>
          </a:xfrm>
        </p:spPr>
        <p:txBody>
          <a:bodyPr/>
          <a:lstStyle/>
          <a:p>
            <a:pPr eaLnBrk="1" hangingPunct="1"/>
            <a:r>
              <a:rPr lang="en-US" sz="3200" dirty="0" smtClean="0"/>
              <a:t>Monitoring and Controlling Project Costs</a:t>
            </a:r>
          </a:p>
        </p:txBody>
      </p:sp>
      <p:sp>
        <p:nvSpPr>
          <p:cNvPr id="178179" name="Rectangle 3"/>
          <p:cNvSpPr>
            <a:spLocks noGrp="1" noChangeArrowheads="1"/>
          </p:cNvSpPr>
          <p:nvPr>
            <p:ph type="body" idx="1"/>
          </p:nvPr>
        </p:nvSpPr>
        <p:spPr>
          <a:xfrm>
            <a:off x="685800" y="1562100"/>
            <a:ext cx="7772400" cy="508000"/>
          </a:xfrm>
        </p:spPr>
        <p:txBody>
          <a:bodyPr/>
          <a:lstStyle/>
          <a:p>
            <a:pPr eaLnBrk="1" hangingPunct="1"/>
            <a:r>
              <a:rPr lang="en-US" sz="2400" dirty="0" smtClean="0"/>
              <a:t>Monitoring and controlling budgeted cost </a:t>
            </a:r>
          </a:p>
        </p:txBody>
      </p:sp>
      <p:graphicFrame>
        <p:nvGraphicFramePr>
          <p:cNvPr id="178832" name="Group 656"/>
          <p:cNvGraphicFramePr>
            <a:graphicFrameLocks noGrp="1"/>
          </p:cNvGraphicFramePr>
          <p:nvPr/>
        </p:nvGraphicFramePr>
        <p:xfrm>
          <a:off x="622300" y="2260600"/>
          <a:ext cx="8026717" cy="3490786"/>
        </p:xfrm>
        <a:graphic>
          <a:graphicData uri="http://schemas.openxmlformats.org/drawingml/2006/table">
            <a:tbl>
              <a:tblPr/>
              <a:tblGrid>
                <a:gridCol w="1130300"/>
                <a:gridCol w="1219200"/>
                <a:gridCol w="1435100"/>
                <a:gridCol w="208280"/>
                <a:gridCol w="1008062"/>
                <a:gridCol w="208280"/>
                <a:gridCol w="208280"/>
                <a:gridCol w="1009650"/>
                <a:gridCol w="208280"/>
                <a:gridCol w="208280"/>
                <a:gridCol w="974725"/>
                <a:gridCol w="208280"/>
              </a:tblGrid>
              <a:tr h="45085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ACTIVITY</a:t>
                      </a:r>
                    </a:p>
                  </a:txBody>
                  <a:tcPr anchor="b" horzOverflow="overflow">
                    <a:lnL cap="flat">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TOTAL BUDGETED COST ($)</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PERCENT OF COMPLETION</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gridSpan="3">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VALUE OF WORK COMPLETED ($)</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gridSpan="3">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ACTUAL COST ($)</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c gridSpan="3">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bg1"/>
                          </a:solidFill>
                          <a:effectLst/>
                          <a:latin typeface="Arial" charset="0"/>
                          <a:ea typeface="ＭＳ Ｐゴシック" pitchFamily="34" charset="-128"/>
                        </a:rPr>
                        <a:t>ACTIVITY DIFFERENCE ($)</a:t>
                      </a:r>
                    </a:p>
                  </a:txBody>
                  <a:tcPr anchor="b" horzOverflow="overflow">
                    <a:lnL>
                      <a:noFill/>
                    </a:lnL>
                    <a:lnR cap="flat">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hMerge="1">
                  <a:txBody>
                    <a:bodyPr/>
                    <a:lstStyle/>
                    <a:p>
                      <a:endParaRPr lang="en-US"/>
                    </a:p>
                  </a:txBody>
                  <a:tcPr/>
                </a:tc>
                <a:tc hMerge="1">
                  <a:txBody>
                    <a:bodyPr/>
                    <a:lstStyle/>
                    <a:p>
                      <a:endParaRPr lang="en-US"/>
                    </a:p>
                  </a:txBody>
                  <a:tcPr/>
                </a:tc>
              </a:tr>
              <a:tr h="22225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smtClean="0">
                          <a:ln>
                            <a:noFill/>
                          </a:ln>
                          <a:solidFill>
                            <a:schemeClr val="tx1"/>
                          </a:solidFill>
                          <a:effectLst/>
                          <a:latin typeface="Arial" charset="0"/>
                          <a:ea typeface="ＭＳ Ｐゴシック" pitchFamily="34" charset="-128"/>
                        </a:rPr>
                        <a:t>A</a:t>
                      </a:r>
                    </a:p>
                  </a:txBody>
                  <a:tcPr anchor="ctr" horzOverflow="overflow">
                    <a:lnL cap="flat">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22,000</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100</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906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22,000</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20,000</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cs typeface="Arial" charset="0"/>
                        </a:rPr>
                        <a:t>	–2</a:t>
                      </a:r>
                      <a:r>
                        <a:rPr kumimoji="0" lang="en-US" sz="1400" b="1" i="0" u="none" strike="noStrike" cap="none" normalizeH="0" baseline="0" smtClean="0">
                          <a:ln>
                            <a:noFill/>
                          </a:ln>
                          <a:solidFill>
                            <a:schemeClr val="tx1"/>
                          </a:solidFill>
                          <a:effectLst/>
                          <a:latin typeface="Arial" charset="0"/>
                          <a:ea typeface="ＭＳ Ｐゴシック" pitchFamily="34" charset="-128"/>
                        </a:rPr>
                        <a:t>,000</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w="28575" cap="flat" cmpd="sng" algn="ctr">
                      <a:solidFill>
                        <a:schemeClr val="tx1"/>
                      </a:solidFill>
                      <a:prstDash val="solid"/>
                      <a:round/>
                      <a:headEnd type="none" w="sm" len="med"/>
                      <a:tailEnd type="none" w="sm" len="med"/>
                    </a:lnT>
                    <a:lnB>
                      <a:noFill/>
                    </a:lnB>
                    <a:lnTlToBr>
                      <a:noFill/>
                    </a:lnTlToBr>
                    <a:lnBlToTr>
                      <a:noFill/>
                    </a:lnBlToTr>
                    <a:noFill/>
                  </a:tcPr>
                </a:tc>
              </a:tr>
              <a:tr h="190500">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smtClean="0">
                          <a:ln>
                            <a:noFill/>
                          </a:ln>
                          <a:solidFill>
                            <a:schemeClr val="tx1"/>
                          </a:solidFill>
                          <a:effectLst/>
                          <a:latin typeface="Arial" charset="0"/>
                          <a:ea typeface="ＭＳ Ｐゴシック" pitchFamily="34" charset="-128"/>
                        </a:rPr>
                        <a:t>B</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30,000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100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906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30,000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36,000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6,000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smtClean="0">
                          <a:ln>
                            <a:noFill/>
                          </a:ln>
                          <a:solidFill>
                            <a:schemeClr val="tx1"/>
                          </a:solidFill>
                          <a:effectLst/>
                          <a:latin typeface="Arial" charset="0"/>
                          <a:ea typeface="ＭＳ Ｐゴシック" pitchFamily="34" charset="-128"/>
                        </a:rPr>
                        <a:t>C</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26,000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100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906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26,000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26,000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smtClean="0">
                          <a:ln>
                            <a:noFill/>
                          </a:ln>
                          <a:solidFill>
                            <a:schemeClr val="tx1"/>
                          </a:solidFill>
                          <a:effectLst/>
                          <a:latin typeface="Arial" charset="0"/>
                          <a:ea typeface="ＭＳ Ｐゴシック" pitchFamily="34" charset="-128"/>
                        </a:rPr>
                        <a:t>D</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48,000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10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906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4,800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6,000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1,200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smtClean="0">
                          <a:ln>
                            <a:noFill/>
                          </a:ln>
                          <a:solidFill>
                            <a:schemeClr val="tx1"/>
                          </a:solidFill>
                          <a:effectLst/>
                          <a:latin typeface="Arial" charset="0"/>
                          <a:ea typeface="ＭＳ Ｐゴシック" pitchFamily="34" charset="-128"/>
                        </a:rPr>
                        <a:t>E</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56,000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20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906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11,200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20,000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8,800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smtClean="0">
                          <a:ln>
                            <a:noFill/>
                          </a:ln>
                          <a:solidFill>
                            <a:schemeClr val="tx1"/>
                          </a:solidFill>
                          <a:effectLst/>
                          <a:latin typeface="Arial" charset="0"/>
                          <a:ea typeface="ＭＳ Ｐゴシック" pitchFamily="34" charset="-128"/>
                        </a:rPr>
                        <a:t>F</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30,000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20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906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6,000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4,000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cs typeface="Arial" charset="0"/>
                        </a:rPr>
                        <a:t>	–2</a:t>
                      </a:r>
                      <a:r>
                        <a:rPr kumimoji="0" lang="en-US" sz="1400" b="1" i="0" u="none" strike="noStrike" cap="none" normalizeH="0" baseline="0" smtClean="0">
                          <a:ln>
                            <a:noFill/>
                          </a:ln>
                          <a:solidFill>
                            <a:schemeClr val="tx1"/>
                          </a:solidFill>
                          <a:effectLst/>
                          <a:latin typeface="Arial" charset="0"/>
                          <a:ea typeface="ＭＳ Ｐゴシック" pitchFamily="34" charset="-128"/>
                        </a:rPr>
                        <a:t>,000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smtClean="0">
                          <a:ln>
                            <a:noFill/>
                          </a:ln>
                          <a:solidFill>
                            <a:schemeClr val="tx1"/>
                          </a:solidFill>
                          <a:effectLst/>
                          <a:latin typeface="Arial" charset="0"/>
                          <a:ea typeface="ＭＳ Ｐゴシック" pitchFamily="34" charset="-128"/>
                        </a:rPr>
                        <a:t>G</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80,000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906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1" u="none" strike="noStrike" cap="none" normalizeH="0" baseline="0" smtClean="0">
                          <a:ln>
                            <a:noFill/>
                          </a:ln>
                          <a:solidFill>
                            <a:schemeClr val="tx1"/>
                          </a:solidFill>
                          <a:effectLst/>
                          <a:latin typeface="Arial" charset="0"/>
                          <a:ea typeface="ＭＳ Ｐゴシック" pitchFamily="34" charset="-128"/>
                        </a:rPr>
                        <a:t>H</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16,000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0</a:t>
                      </a: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906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0</a:t>
                      </a:r>
                    </a:p>
                  </a:txBody>
                  <a:tcPr anchor="ct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0</a:t>
                      </a:r>
                    </a:p>
                  </a:txBody>
                  <a:tcPr anchor="ct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0</a:t>
                      </a:r>
                    </a:p>
                  </a:txBody>
                  <a:tcPr anchor="ctr" horzOverflow="overflow">
                    <a:lnL>
                      <a:noFill/>
                    </a:lnL>
                    <a:lnR>
                      <a:noFill/>
                    </a:lnR>
                    <a:lnT>
                      <a:noFill/>
                    </a:lnT>
                    <a:lnB w="19050"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a:noFill/>
                    </a:lnB>
                    <a:lnTlToBr>
                      <a:noFill/>
                    </a:lnTlToBr>
                    <a:lnBlToTr>
                      <a:noFill/>
                    </a:lnBlToTr>
                    <a:noFill/>
                  </a:tcPr>
                </a:tc>
              </a:tr>
              <a:tr h="363538">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400" b="1" i="1"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cap="flat">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gridSpan="2">
                  <a:txBody>
                    <a:bodyPr/>
                    <a:lstStyle/>
                    <a:p>
                      <a:pPr marL="0" marR="0" lvl="0" indent="0" algn="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400" b="1" i="0" u="none" strike="noStrike" cap="none" normalizeH="0" baseline="0" smtClean="0">
                          <a:ln>
                            <a:noFill/>
                          </a:ln>
                          <a:solidFill>
                            <a:schemeClr val="tx1"/>
                          </a:solidFill>
                          <a:effectLst/>
                          <a:latin typeface="Arial" charset="0"/>
                          <a:ea typeface="ＭＳ Ｐゴシック" pitchFamily="34" charset="-128"/>
                        </a:rPr>
                        <a:t>Total</a:t>
                      </a: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906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100,000</a:t>
                      </a:r>
                    </a:p>
                  </a:txBody>
                  <a:tcPr anchor="ct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906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112,000</a:t>
                      </a:r>
                    </a:p>
                  </a:txBody>
                  <a:tcPr anchor="ct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723900" algn="r"/>
                          <a:tab pos="901700" algn="r"/>
                        </a:tabLst>
                      </a:pPr>
                      <a:r>
                        <a:rPr kumimoji="0" lang="en-US" sz="1400" b="1" i="0" u="none" strike="noStrike" cap="none" normalizeH="0" baseline="0" smtClean="0">
                          <a:ln>
                            <a:noFill/>
                          </a:ln>
                          <a:solidFill>
                            <a:schemeClr val="tx1"/>
                          </a:solidFill>
                          <a:effectLst/>
                          <a:latin typeface="Arial" charset="0"/>
                          <a:ea typeface="ＭＳ Ｐゴシック" pitchFamily="34" charset="-128"/>
                        </a:rPr>
                        <a:t>	12,000</a:t>
                      </a:r>
                    </a:p>
                  </a:txBody>
                  <a:tcPr anchor="ctr"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l"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tab pos="901700" algn="r"/>
                        </a:tabLst>
                      </a:pPr>
                      <a:endParaRPr kumimoji="0" lang="en-US" sz="1400" b="1" i="0" u="none" strike="noStrike" cap="none" normalizeH="0" baseline="0" smtClean="0">
                        <a:ln>
                          <a:noFill/>
                        </a:ln>
                        <a:solidFill>
                          <a:schemeClr val="tx1"/>
                        </a:solidFill>
                        <a:effectLst/>
                        <a:latin typeface="Arial" charset="0"/>
                        <a:ea typeface="ＭＳ Ｐゴシック" pitchFamily="34" charset="-128"/>
                      </a:endParaRPr>
                    </a:p>
                  </a:txBody>
                  <a:tcPr horzOverflow="overflow">
                    <a:lnL>
                      <a:noFill/>
                    </a:lnL>
                    <a:lnR cap="flat">
                      <a:noFill/>
                    </a:lnR>
                    <a:lnT>
                      <a:noFill/>
                    </a:lnT>
                    <a:lnB cap="flat">
                      <a:noFill/>
                    </a:lnB>
                    <a:lnTlToBr>
                      <a:noFill/>
                    </a:lnTlToBr>
                    <a:lnBlToTr>
                      <a:noFill/>
                    </a:lnBlToTr>
                    <a:noFill/>
                  </a:tcPr>
                </a:tc>
              </a:tr>
            </a:tbl>
          </a:graphicData>
        </a:graphic>
      </p:graphicFrame>
      <p:sp>
        <p:nvSpPr>
          <p:cNvPr id="178606" name="Text Box 430"/>
          <p:cNvSpPr txBox="1">
            <a:spLocks noChangeArrowheads="1"/>
          </p:cNvSpPr>
          <p:nvPr/>
        </p:nvSpPr>
        <p:spPr bwMode="auto">
          <a:xfrm>
            <a:off x="596900" y="5915025"/>
            <a:ext cx="1166813" cy="336550"/>
          </a:xfrm>
          <a:prstGeom prst="rect">
            <a:avLst/>
          </a:prstGeom>
          <a:noFill/>
          <a:ln w="9525">
            <a:noFill/>
            <a:miter lim="800000"/>
            <a:headEnd/>
            <a:tailEnd/>
          </a:ln>
        </p:spPr>
        <p:txBody>
          <a:bodyPr wrap="none">
            <a:spAutoFit/>
          </a:bodyPr>
          <a:lstStyle/>
          <a:p>
            <a:r>
              <a:rPr lang="en-US" sz="1600"/>
              <a:t>Table 13.8</a:t>
            </a:r>
          </a:p>
        </p:txBody>
      </p:sp>
      <p:sp>
        <p:nvSpPr>
          <p:cNvPr id="178833" name="Text Box 657"/>
          <p:cNvSpPr txBox="1">
            <a:spLocks noChangeArrowheads="1"/>
          </p:cNvSpPr>
          <p:nvPr/>
        </p:nvSpPr>
        <p:spPr bwMode="auto">
          <a:xfrm>
            <a:off x="5635625" y="5891213"/>
            <a:ext cx="1171575" cy="396875"/>
          </a:xfrm>
          <a:prstGeom prst="rect">
            <a:avLst/>
          </a:prstGeom>
          <a:noFill/>
          <a:ln w="38100">
            <a:noFill/>
            <a:miter lim="800000"/>
            <a:headEnd type="none" w="sm" len="med"/>
            <a:tailEnd type="none" w="sm" len="med"/>
          </a:ln>
          <a:effectLst/>
        </p:spPr>
        <p:txBody>
          <a:bodyPr wrap="none">
            <a:spAutoFit/>
          </a:bodyPr>
          <a:lstStyle/>
          <a:p>
            <a:pPr>
              <a:defRPr/>
            </a:pPr>
            <a:r>
              <a:rPr lang="en-US" sz="2000" i="1">
                <a:solidFill>
                  <a:schemeClr val="accent2"/>
                </a:solidFill>
                <a:effectLst>
                  <a:outerShdw blurRad="38100" dist="38100" dir="2700000" algn="tl">
                    <a:srgbClr val="C0C0C0"/>
                  </a:outerShdw>
                </a:effectLst>
              </a:rPr>
              <a:t>Overrun</a:t>
            </a:r>
          </a:p>
        </p:txBody>
      </p:sp>
      <p:sp>
        <p:nvSpPr>
          <p:cNvPr id="178834" name="Line 658"/>
          <p:cNvSpPr>
            <a:spLocks noChangeShapeType="1"/>
          </p:cNvSpPr>
          <p:nvPr/>
        </p:nvSpPr>
        <p:spPr bwMode="auto">
          <a:xfrm flipV="1">
            <a:off x="6832600" y="5664200"/>
            <a:ext cx="736600" cy="444500"/>
          </a:xfrm>
          <a:prstGeom prst="line">
            <a:avLst/>
          </a:prstGeom>
          <a:noFill/>
          <a:ln w="57150">
            <a:solidFill>
              <a:schemeClr val="accent2"/>
            </a:solidFill>
            <a:round/>
            <a:headEnd type="none" w="sm" len="med"/>
            <a:tailEnd type="triangle" w="sm" len="med"/>
          </a:ln>
        </p:spPr>
        <p:txBody>
          <a:bodyPr/>
          <a:lstStyle/>
          <a:p>
            <a:endParaRPr lang="en-US"/>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78179"/>
                                        </p:tgtEl>
                                        <p:attrNameLst>
                                          <p:attrName>style.visibility</p:attrName>
                                        </p:attrNameLst>
                                      </p:cBhvr>
                                      <p:to>
                                        <p:strVal val="visible"/>
                                      </p:to>
                                    </p:set>
                                    <p:animEffect transition="in" filter="strips(downRight)">
                                      <p:cBhvr>
                                        <p:cTn id="7" dur="1000"/>
                                        <p:tgtEl>
                                          <p:spTgt spid="178179"/>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178832"/>
                                        </p:tgtEl>
                                        <p:attrNameLst>
                                          <p:attrName>style.visibility</p:attrName>
                                        </p:attrNameLst>
                                      </p:cBhvr>
                                      <p:to>
                                        <p:strVal val="visible"/>
                                      </p:to>
                                    </p:set>
                                    <p:animEffect transition="in" filter="strips(downRight)">
                                      <p:cBhvr>
                                        <p:cTn id="11" dur="1000"/>
                                        <p:tgtEl>
                                          <p:spTgt spid="178832"/>
                                        </p:tgtEl>
                                      </p:cBhvr>
                                    </p:animEffect>
                                  </p:childTnLst>
                                </p:cTn>
                              </p:par>
                            </p:childTnLst>
                          </p:cTn>
                        </p:par>
                        <p:par>
                          <p:cTn id="12" fill="hold">
                            <p:stCondLst>
                              <p:cond delay="4000"/>
                            </p:stCondLst>
                            <p:childTnLst>
                              <p:par>
                                <p:cTn id="13" presetID="22" presetClass="entr" presetSubtype="8" fill="hold" grpId="0" nodeType="afterEffect">
                                  <p:stCondLst>
                                    <p:cond delay="1000"/>
                                  </p:stCondLst>
                                  <p:childTnLst>
                                    <p:set>
                                      <p:cBhvr>
                                        <p:cTn id="14" dur="1" fill="hold">
                                          <p:stCondLst>
                                            <p:cond delay="0"/>
                                          </p:stCondLst>
                                        </p:cTn>
                                        <p:tgtEl>
                                          <p:spTgt spid="178833"/>
                                        </p:tgtEl>
                                        <p:attrNameLst>
                                          <p:attrName>style.visibility</p:attrName>
                                        </p:attrNameLst>
                                      </p:cBhvr>
                                      <p:to>
                                        <p:strVal val="visible"/>
                                      </p:to>
                                    </p:set>
                                    <p:animEffect transition="in" filter="wipe(left)">
                                      <p:cBhvr>
                                        <p:cTn id="15" dur="1000"/>
                                        <p:tgtEl>
                                          <p:spTgt spid="178833"/>
                                        </p:tgtEl>
                                      </p:cBhvr>
                                    </p:animEffect>
                                  </p:childTnLst>
                                </p:cTn>
                              </p:par>
                            </p:childTnLst>
                          </p:cTn>
                        </p:par>
                        <p:par>
                          <p:cTn id="16" fill="hold">
                            <p:stCondLst>
                              <p:cond delay="6000"/>
                            </p:stCondLst>
                            <p:childTnLst>
                              <p:par>
                                <p:cTn id="17" presetID="18" presetClass="entr" presetSubtype="3" fill="hold" grpId="0" nodeType="afterEffect">
                                  <p:stCondLst>
                                    <p:cond delay="0"/>
                                  </p:stCondLst>
                                  <p:childTnLst>
                                    <p:set>
                                      <p:cBhvr>
                                        <p:cTn id="18" dur="1" fill="hold">
                                          <p:stCondLst>
                                            <p:cond delay="0"/>
                                          </p:stCondLst>
                                        </p:cTn>
                                        <p:tgtEl>
                                          <p:spTgt spid="178834"/>
                                        </p:tgtEl>
                                        <p:attrNameLst>
                                          <p:attrName>style.visibility</p:attrName>
                                        </p:attrNameLst>
                                      </p:cBhvr>
                                      <p:to>
                                        <p:strVal val="visible"/>
                                      </p:to>
                                    </p:set>
                                    <p:animEffect transition="in" filter="strips(upRight)">
                                      <p:cBhvr>
                                        <p:cTn id="19" dur="1000"/>
                                        <p:tgtEl>
                                          <p:spTgt spid="178834"/>
                                        </p:tgtEl>
                                      </p:cBhvr>
                                    </p:animEffect>
                                  </p:childTnLst>
                                </p:cTn>
                              </p:par>
                            </p:childTnLst>
                          </p:cTn>
                        </p:par>
                        <p:par>
                          <p:cTn id="20" fill="hold">
                            <p:stCondLst>
                              <p:cond delay="7000"/>
                            </p:stCondLst>
                            <p:childTnLst>
                              <p:par>
                                <p:cTn id="21" presetID="22" presetClass="entr" presetSubtype="8" fill="hold" grpId="0" nodeType="afterEffect">
                                  <p:stCondLst>
                                    <p:cond delay="0"/>
                                  </p:stCondLst>
                                  <p:childTnLst>
                                    <p:set>
                                      <p:cBhvr>
                                        <p:cTn id="22" dur="1" fill="hold">
                                          <p:stCondLst>
                                            <p:cond delay="0"/>
                                          </p:stCondLst>
                                        </p:cTn>
                                        <p:tgtEl>
                                          <p:spTgt spid="178606"/>
                                        </p:tgtEl>
                                        <p:attrNameLst>
                                          <p:attrName>style.visibility</p:attrName>
                                        </p:attrNameLst>
                                      </p:cBhvr>
                                      <p:to>
                                        <p:strVal val="visible"/>
                                      </p:to>
                                    </p:set>
                                    <p:animEffect transition="in" filter="wipe(left)">
                                      <p:cBhvr>
                                        <p:cTn id="23" dur="1000"/>
                                        <p:tgtEl>
                                          <p:spTgt spid="178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9" grpId="0"/>
      <p:bldP spid="178606" grpId="0"/>
      <p:bldP spid="178833" grpId="0"/>
      <p:bldP spid="178834"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231900" y="393700"/>
            <a:ext cx="6680200" cy="939800"/>
          </a:xfrm>
        </p:spPr>
        <p:txBody>
          <a:bodyPr/>
          <a:lstStyle/>
          <a:p>
            <a:pPr eaLnBrk="1" hangingPunct="1"/>
            <a:r>
              <a:rPr lang="en-US" sz="3200" smtClean="0"/>
              <a:t>Monitoring and Controlling Project Costs</a:t>
            </a:r>
          </a:p>
        </p:txBody>
      </p:sp>
      <p:sp>
        <p:nvSpPr>
          <p:cNvPr id="179203" name="Rectangle 3"/>
          <p:cNvSpPr>
            <a:spLocks noGrp="1" noChangeArrowheads="1"/>
          </p:cNvSpPr>
          <p:nvPr>
            <p:ph type="body" idx="1"/>
          </p:nvPr>
        </p:nvSpPr>
        <p:spPr>
          <a:xfrm>
            <a:off x="685800" y="1701800"/>
            <a:ext cx="7772400" cy="939800"/>
          </a:xfrm>
        </p:spPr>
        <p:txBody>
          <a:bodyPr/>
          <a:lstStyle/>
          <a:p>
            <a:pPr eaLnBrk="1" hangingPunct="1"/>
            <a:r>
              <a:rPr lang="en-US" sz="2400" dirty="0" smtClean="0"/>
              <a:t>The value of work completed, or the cost to date for any activity, can be computed as follows</a:t>
            </a:r>
          </a:p>
        </p:txBody>
      </p:sp>
      <p:sp>
        <p:nvSpPr>
          <p:cNvPr id="179204" name="Rectangle 4"/>
          <p:cNvSpPr>
            <a:spLocks noChangeArrowheads="1"/>
          </p:cNvSpPr>
          <p:nvPr/>
        </p:nvSpPr>
        <p:spPr bwMode="auto">
          <a:xfrm>
            <a:off x="685800" y="3721100"/>
            <a:ext cx="7772400" cy="508000"/>
          </a:xfrm>
          <a:prstGeom prst="rect">
            <a:avLst/>
          </a:prstGeom>
          <a:noFill/>
          <a:ln w="9525">
            <a:noFill/>
            <a:miter lim="800000"/>
            <a:headEnd/>
            <a:tailEnd/>
          </a:ln>
        </p:spPr>
        <p:txBody>
          <a:bodyPr/>
          <a:lstStyle/>
          <a:p>
            <a:pPr marL="342900" indent="-342900" eaLnBrk="1" hangingPunct="1">
              <a:lnSpc>
                <a:spcPct val="90000"/>
              </a:lnSpc>
              <a:spcBef>
                <a:spcPct val="20000"/>
              </a:spcBef>
              <a:buClr>
                <a:schemeClr val="accent2"/>
              </a:buClr>
              <a:buSzPct val="85000"/>
              <a:buFont typeface="Wingdings" pitchFamily="2" charset="2"/>
              <a:buChar char="n"/>
            </a:pPr>
            <a:r>
              <a:rPr lang="en-US"/>
              <a:t>The activity difference is also of interest</a:t>
            </a:r>
          </a:p>
        </p:txBody>
      </p:sp>
      <p:grpSp>
        <p:nvGrpSpPr>
          <p:cNvPr id="2" name="Group 9"/>
          <p:cNvGrpSpPr>
            <a:grpSpLocks/>
          </p:cNvGrpSpPr>
          <p:nvPr/>
        </p:nvGrpSpPr>
        <p:grpSpPr bwMode="auto">
          <a:xfrm>
            <a:off x="898525" y="2597151"/>
            <a:ext cx="7712075" cy="658813"/>
            <a:chOff x="654" y="2092"/>
            <a:chExt cx="2879" cy="415"/>
          </a:xfrm>
        </p:grpSpPr>
        <p:sp>
          <p:nvSpPr>
            <p:cNvPr id="57352" name="Text Box 5"/>
            <p:cNvSpPr txBox="1">
              <a:spLocks noChangeArrowheads="1"/>
            </p:cNvSpPr>
            <p:nvPr/>
          </p:nvSpPr>
          <p:spPr bwMode="auto">
            <a:xfrm>
              <a:off x="654" y="2100"/>
              <a:ext cx="897" cy="407"/>
            </a:xfrm>
            <a:prstGeom prst="rect">
              <a:avLst/>
            </a:prstGeom>
            <a:noFill/>
            <a:ln w="38100">
              <a:noFill/>
              <a:miter lim="800000"/>
              <a:headEnd type="none" w="sm" len="med"/>
              <a:tailEnd type="none" w="sm" len="med"/>
            </a:ln>
          </p:spPr>
          <p:txBody>
            <a:bodyPr wrap="square">
              <a:spAutoFit/>
            </a:bodyPr>
            <a:lstStyle/>
            <a:p>
              <a:pPr>
                <a:lnSpc>
                  <a:spcPct val="90000"/>
                </a:lnSpc>
              </a:pPr>
              <a:r>
                <a:rPr lang="en-US" sz="2000" dirty="0"/>
                <a:t>Value of </a:t>
              </a:r>
              <a:r>
                <a:rPr lang="en-US" sz="2000" dirty="0" smtClean="0"/>
                <a:t>work </a:t>
              </a:r>
              <a:r>
                <a:rPr lang="en-US" sz="2000" dirty="0"/>
                <a:t>completed</a:t>
              </a:r>
            </a:p>
          </p:txBody>
        </p:sp>
        <p:sp>
          <p:nvSpPr>
            <p:cNvPr id="57353" name="Text Box 6"/>
            <p:cNvSpPr txBox="1">
              <a:spLocks noChangeArrowheads="1"/>
            </p:cNvSpPr>
            <p:nvPr/>
          </p:nvSpPr>
          <p:spPr bwMode="auto">
            <a:xfrm>
              <a:off x="1551" y="2179"/>
              <a:ext cx="210" cy="233"/>
            </a:xfrm>
            <a:prstGeom prst="rect">
              <a:avLst/>
            </a:prstGeom>
            <a:noFill/>
            <a:ln w="38100">
              <a:noFill/>
              <a:miter lim="800000"/>
              <a:headEnd type="none" w="sm" len="med"/>
              <a:tailEnd type="none" w="sm" len="med"/>
            </a:ln>
          </p:spPr>
          <p:txBody>
            <a:bodyPr wrap="none">
              <a:spAutoFit/>
            </a:bodyPr>
            <a:lstStyle/>
            <a:p>
              <a:pPr>
                <a:lnSpc>
                  <a:spcPct val="90000"/>
                </a:lnSpc>
              </a:pPr>
              <a:r>
                <a:rPr lang="en-US" sz="2000" dirty="0"/>
                <a:t>=</a:t>
              </a:r>
            </a:p>
          </p:txBody>
        </p:sp>
        <p:sp>
          <p:nvSpPr>
            <p:cNvPr id="57354" name="Text Box 7"/>
            <p:cNvSpPr txBox="1">
              <a:spLocks noChangeArrowheads="1"/>
            </p:cNvSpPr>
            <p:nvPr/>
          </p:nvSpPr>
          <p:spPr bwMode="auto">
            <a:xfrm>
              <a:off x="1884" y="2092"/>
              <a:ext cx="1649" cy="372"/>
            </a:xfrm>
            <a:prstGeom prst="rect">
              <a:avLst/>
            </a:prstGeom>
            <a:noFill/>
            <a:ln w="38100">
              <a:noFill/>
              <a:miter lim="800000"/>
              <a:headEnd type="none" w="sm" len="med"/>
              <a:tailEnd type="none" w="sm" len="med"/>
            </a:ln>
          </p:spPr>
          <p:txBody>
            <a:bodyPr wrap="none">
              <a:spAutoFit/>
            </a:bodyPr>
            <a:lstStyle/>
            <a:p>
              <a:pPr>
                <a:lnSpc>
                  <a:spcPct val="90000"/>
                </a:lnSpc>
              </a:pPr>
              <a:r>
                <a:rPr lang="en-US" dirty="0"/>
                <a:t>(Percentage of work complete) </a:t>
              </a:r>
              <a:br>
                <a:rPr lang="en-US" dirty="0"/>
              </a:br>
              <a:r>
                <a:rPr lang="en-US" dirty="0"/>
                <a:t>x (Total activity budget)</a:t>
              </a:r>
            </a:p>
          </p:txBody>
        </p:sp>
      </p:grpSp>
      <p:sp>
        <p:nvSpPr>
          <p:cNvPr id="179208" name="Text Box 8"/>
          <p:cNvSpPr txBox="1">
            <a:spLocks noChangeArrowheads="1"/>
          </p:cNvSpPr>
          <p:nvPr/>
        </p:nvSpPr>
        <p:spPr bwMode="auto">
          <a:xfrm>
            <a:off x="1035050" y="4324350"/>
            <a:ext cx="6868803" cy="757130"/>
          </a:xfrm>
          <a:prstGeom prst="rect">
            <a:avLst/>
          </a:prstGeom>
          <a:noFill/>
          <a:ln w="38100">
            <a:noFill/>
            <a:miter lim="800000"/>
            <a:headEnd type="none" w="sm" len="med"/>
            <a:tailEnd type="none" w="sm" len="med"/>
          </a:ln>
        </p:spPr>
        <p:txBody>
          <a:bodyPr wrap="none">
            <a:spAutoFit/>
          </a:bodyPr>
          <a:lstStyle/>
          <a:p>
            <a:pPr>
              <a:lnSpc>
                <a:spcPct val="90000"/>
              </a:lnSpc>
              <a:tabLst>
                <a:tab pos="3048000" algn="l"/>
              </a:tabLst>
            </a:pPr>
            <a:r>
              <a:rPr lang="en-US" sz="2400" dirty="0"/>
              <a:t>Activity difference =	Actual cost </a:t>
            </a:r>
            <a:br>
              <a:rPr lang="en-US" sz="2400" dirty="0"/>
            </a:br>
            <a:r>
              <a:rPr lang="en-US" sz="2400" dirty="0"/>
              <a:t>	– Value of work completed</a:t>
            </a:r>
          </a:p>
        </p:txBody>
      </p:sp>
      <p:sp>
        <p:nvSpPr>
          <p:cNvPr id="179210" name="Rectangle 10"/>
          <p:cNvSpPr>
            <a:spLocks noChangeArrowheads="1"/>
          </p:cNvSpPr>
          <p:nvPr/>
        </p:nvSpPr>
        <p:spPr bwMode="auto">
          <a:xfrm>
            <a:off x="685800" y="5359400"/>
            <a:ext cx="7772400" cy="825500"/>
          </a:xfrm>
          <a:prstGeom prst="rect">
            <a:avLst/>
          </a:prstGeom>
          <a:noFill/>
          <a:ln w="9525">
            <a:noFill/>
            <a:miter lim="800000"/>
            <a:headEnd/>
            <a:tailEnd/>
          </a:ln>
        </p:spPr>
        <p:txBody>
          <a:bodyPr/>
          <a:lstStyle/>
          <a:p>
            <a:pPr marL="342900" indent="-342900" eaLnBrk="1" hangingPunct="1">
              <a:lnSpc>
                <a:spcPct val="90000"/>
              </a:lnSpc>
              <a:spcBef>
                <a:spcPct val="20000"/>
              </a:spcBef>
              <a:buClr>
                <a:schemeClr val="accent2"/>
              </a:buClr>
              <a:buSzPct val="85000"/>
              <a:buFont typeface="Wingdings" pitchFamily="2" charset="2"/>
              <a:buChar char="n"/>
            </a:pPr>
            <a:r>
              <a:rPr lang="en-US"/>
              <a:t>A negative activity difference is a cost underrun and a positive activity difference is a cost overrun</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79203"/>
                                        </p:tgtEl>
                                        <p:attrNameLst>
                                          <p:attrName>style.visibility</p:attrName>
                                        </p:attrNameLst>
                                      </p:cBhvr>
                                      <p:to>
                                        <p:strVal val="visible"/>
                                      </p:to>
                                    </p:set>
                                    <p:animEffect transition="in" filter="strips(downRight)">
                                      <p:cBhvr>
                                        <p:cTn id="7" dur="1000"/>
                                        <p:tgtEl>
                                          <p:spTgt spid="179203"/>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strips(downRight)">
                                      <p:cBhvr>
                                        <p:cTn id="11" dur="1000"/>
                                        <p:tgtEl>
                                          <p:spTgt spid="2"/>
                                        </p:tgtEl>
                                      </p:cBhvr>
                                    </p:animEffect>
                                  </p:childTnLst>
                                </p:cTn>
                              </p:par>
                            </p:childTnLst>
                          </p:cTn>
                        </p:par>
                        <p:par>
                          <p:cTn id="12" fill="hold">
                            <p:stCondLst>
                              <p:cond delay="4000"/>
                            </p:stCondLst>
                            <p:childTnLst>
                              <p:par>
                                <p:cTn id="13" presetID="18" presetClass="entr" presetSubtype="6" fill="hold" grpId="0" nodeType="afterEffect">
                                  <p:stCondLst>
                                    <p:cond delay="1000"/>
                                  </p:stCondLst>
                                  <p:childTnLst>
                                    <p:set>
                                      <p:cBhvr>
                                        <p:cTn id="14" dur="1" fill="hold">
                                          <p:stCondLst>
                                            <p:cond delay="0"/>
                                          </p:stCondLst>
                                        </p:cTn>
                                        <p:tgtEl>
                                          <p:spTgt spid="179204"/>
                                        </p:tgtEl>
                                        <p:attrNameLst>
                                          <p:attrName>style.visibility</p:attrName>
                                        </p:attrNameLst>
                                      </p:cBhvr>
                                      <p:to>
                                        <p:strVal val="visible"/>
                                      </p:to>
                                    </p:set>
                                    <p:animEffect transition="in" filter="strips(downRight)">
                                      <p:cBhvr>
                                        <p:cTn id="15" dur="1000"/>
                                        <p:tgtEl>
                                          <p:spTgt spid="179204"/>
                                        </p:tgtEl>
                                      </p:cBhvr>
                                    </p:animEffect>
                                  </p:childTnLst>
                                </p:cTn>
                              </p:par>
                            </p:childTnLst>
                          </p:cTn>
                        </p:par>
                        <p:par>
                          <p:cTn id="16" fill="hold">
                            <p:stCondLst>
                              <p:cond delay="6000"/>
                            </p:stCondLst>
                            <p:childTnLst>
                              <p:par>
                                <p:cTn id="17" presetID="18" presetClass="entr" presetSubtype="6" fill="hold" grpId="0" nodeType="afterEffect">
                                  <p:stCondLst>
                                    <p:cond delay="1000"/>
                                  </p:stCondLst>
                                  <p:childTnLst>
                                    <p:set>
                                      <p:cBhvr>
                                        <p:cTn id="18" dur="1" fill="hold">
                                          <p:stCondLst>
                                            <p:cond delay="0"/>
                                          </p:stCondLst>
                                        </p:cTn>
                                        <p:tgtEl>
                                          <p:spTgt spid="179208"/>
                                        </p:tgtEl>
                                        <p:attrNameLst>
                                          <p:attrName>style.visibility</p:attrName>
                                        </p:attrNameLst>
                                      </p:cBhvr>
                                      <p:to>
                                        <p:strVal val="visible"/>
                                      </p:to>
                                    </p:set>
                                    <p:animEffect transition="in" filter="strips(downRight)">
                                      <p:cBhvr>
                                        <p:cTn id="19" dur="1000"/>
                                        <p:tgtEl>
                                          <p:spTgt spid="179208"/>
                                        </p:tgtEl>
                                      </p:cBhvr>
                                    </p:animEffect>
                                  </p:childTnLst>
                                </p:cTn>
                              </p:par>
                            </p:childTnLst>
                          </p:cTn>
                        </p:par>
                        <p:par>
                          <p:cTn id="20" fill="hold">
                            <p:stCondLst>
                              <p:cond delay="8000"/>
                            </p:stCondLst>
                            <p:childTnLst>
                              <p:par>
                                <p:cTn id="21" presetID="18" presetClass="entr" presetSubtype="6" fill="hold" grpId="0" nodeType="afterEffect">
                                  <p:stCondLst>
                                    <p:cond delay="1000"/>
                                  </p:stCondLst>
                                  <p:childTnLst>
                                    <p:set>
                                      <p:cBhvr>
                                        <p:cTn id="22" dur="1" fill="hold">
                                          <p:stCondLst>
                                            <p:cond delay="0"/>
                                          </p:stCondLst>
                                        </p:cTn>
                                        <p:tgtEl>
                                          <p:spTgt spid="179210"/>
                                        </p:tgtEl>
                                        <p:attrNameLst>
                                          <p:attrName>style.visibility</p:attrName>
                                        </p:attrNameLst>
                                      </p:cBhvr>
                                      <p:to>
                                        <p:strVal val="visible"/>
                                      </p:to>
                                    </p:set>
                                    <p:animEffect transition="in" filter="strips(downRight)">
                                      <p:cBhvr>
                                        <p:cTn id="23" dur="1000"/>
                                        <p:tgtEl>
                                          <p:spTgt spid="179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p:bldP spid="179204" grpId="0"/>
      <p:bldP spid="179208" grpId="0"/>
      <p:bldP spid="179210" grpId="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231900" y="393700"/>
            <a:ext cx="6680200" cy="939800"/>
          </a:xfrm>
        </p:spPr>
        <p:txBody>
          <a:bodyPr/>
          <a:lstStyle/>
          <a:p>
            <a:pPr eaLnBrk="1" hangingPunct="1"/>
            <a:r>
              <a:rPr lang="en-US" sz="3200" smtClean="0"/>
              <a:t>Monitoring and Controlling Project Costs</a:t>
            </a:r>
          </a:p>
        </p:txBody>
      </p:sp>
      <p:sp>
        <p:nvSpPr>
          <p:cNvPr id="203779" name="Rectangle 3"/>
          <p:cNvSpPr>
            <a:spLocks noGrp="1" noChangeArrowheads="1"/>
          </p:cNvSpPr>
          <p:nvPr>
            <p:ph type="body" idx="1"/>
          </p:nvPr>
        </p:nvSpPr>
        <p:spPr>
          <a:xfrm>
            <a:off x="323850" y="1625600"/>
            <a:ext cx="8458200" cy="4883150"/>
          </a:xfrm>
        </p:spPr>
        <p:txBody>
          <a:bodyPr/>
          <a:lstStyle/>
          <a:p>
            <a:pPr eaLnBrk="1" hangingPunct="1">
              <a:spcBef>
                <a:spcPct val="0"/>
              </a:spcBef>
            </a:pPr>
            <a:r>
              <a:rPr lang="en-US" sz="2800" smtClean="0"/>
              <a:t>Value completed is $100,000 while actual cost is $112,000; cost overrun of $12,000</a:t>
            </a:r>
          </a:p>
          <a:p>
            <a:pPr eaLnBrk="1" hangingPunct="1">
              <a:spcBef>
                <a:spcPct val="0"/>
              </a:spcBef>
            </a:pPr>
            <a:r>
              <a:rPr lang="en-US" sz="2800" smtClean="0"/>
              <a:t>Using the earliest start times budget, by the end of the 6th week we should have completed </a:t>
            </a:r>
          </a:p>
          <a:p>
            <a:pPr lvl="1" eaLnBrk="1" hangingPunct="1">
              <a:spcBef>
                <a:spcPct val="0"/>
              </a:spcBef>
            </a:pPr>
            <a:r>
              <a:rPr lang="en-US" sz="2400" smtClean="0"/>
              <a:t>75% of D (vs 10%), 50% of E (vs 20%) and 66.7% of F (vs 20%) and spent $162,000 so the project is behind schedule</a:t>
            </a:r>
          </a:p>
          <a:p>
            <a:pPr eaLnBrk="1" hangingPunct="1">
              <a:spcBef>
                <a:spcPct val="0"/>
              </a:spcBef>
            </a:pPr>
            <a:r>
              <a:rPr lang="en-US" sz="2800" smtClean="0"/>
              <a:t>Using the latest start times budget, by the end of the 6th week we should have completed </a:t>
            </a:r>
          </a:p>
          <a:p>
            <a:pPr lvl="1" eaLnBrk="1" hangingPunct="1">
              <a:spcBef>
                <a:spcPct val="0"/>
              </a:spcBef>
            </a:pPr>
            <a:r>
              <a:rPr lang="en-US" sz="2400" smtClean="0"/>
              <a:t>50% of D (vs 10%), 50% of E (vs 20%) and 0% of F (vs 20%) and spent $130,000 so the project is also behind schedule</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203779"/>
                                        </p:tgtEl>
                                        <p:attrNameLst>
                                          <p:attrName>style.visibility</p:attrName>
                                        </p:attrNameLst>
                                      </p:cBhvr>
                                      <p:to>
                                        <p:strVal val="visible"/>
                                      </p:to>
                                    </p:set>
                                    <p:animEffect transition="in" filter="strips(downRight)">
                                      <p:cBhvr>
                                        <p:cTn id="7" dur="1000"/>
                                        <p:tgtEl>
                                          <p:spTgt spid="203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Project Crashing</a:t>
            </a:r>
            <a:endParaRPr lang="en-US" b="0" smtClean="0"/>
          </a:p>
        </p:txBody>
      </p:sp>
      <p:sp>
        <p:nvSpPr>
          <p:cNvPr id="133129" name="Rectangle 9"/>
          <p:cNvSpPr>
            <a:spLocks noGrp="1" noChangeArrowheads="1"/>
          </p:cNvSpPr>
          <p:nvPr>
            <p:ph type="body" idx="1"/>
          </p:nvPr>
        </p:nvSpPr>
        <p:spPr/>
        <p:txBody>
          <a:bodyPr/>
          <a:lstStyle/>
          <a:p>
            <a:pPr eaLnBrk="1" hangingPunct="1">
              <a:defRPr/>
            </a:pPr>
            <a:r>
              <a:rPr lang="en-US" sz="2800" smtClean="0"/>
              <a:t>Projects will sometimes have deadlines that are impossible to meet using normal procedures</a:t>
            </a:r>
          </a:p>
          <a:p>
            <a:pPr eaLnBrk="1" hangingPunct="1">
              <a:defRPr/>
            </a:pPr>
            <a:r>
              <a:rPr lang="en-US" sz="2800" smtClean="0"/>
              <a:t>By using exceptional methods it may be possible to finish the project in less time than normally required</a:t>
            </a:r>
          </a:p>
          <a:p>
            <a:pPr eaLnBrk="1" hangingPunct="1">
              <a:defRPr/>
            </a:pPr>
            <a:r>
              <a:rPr lang="en-US" sz="2800" smtClean="0"/>
              <a:t>However, this usually increases the cost of the project</a:t>
            </a:r>
          </a:p>
          <a:p>
            <a:pPr eaLnBrk="1" hangingPunct="1">
              <a:defRPr/>
            </a:pPr>
            <a:r>
              <a:rPr lang="en-US" sz="2800" smtClean="0"/>
              <a:t>Reducing a project’s completion time is called </a:t>
            </a:r>
            <a:r>
              <a:rPr lang="en-US" sz="2800" i="1" smtClean="0">
                <a:solidFill>
                  <a:schemeClr val="accent2"/>
                </a:solidFill>
                <a:effectLst>
                  <a:outerShdw blurRad="38100" dist="38100" dir="2700000" algn="tl">
                    <a:srgbClr val="C0C0C0"/>
                  </a:outerShdw>
                </a:effectLst>
              </a:rPr>
              <a:t>crashing</a:t>
            </a:r>
          </a:p>
        </p:txBody>
      </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33129"/>
                                        </p:tgtEl>
                                        <p:attrNameLst>
                                          <p:attrName>style.visibility</p:attrName>
                                        </p:attrNameLst>
                                      </p:cBhvr>
                                      <p:to>
                                        <p:strVal val="visible"/>
                                      </p:to>
                                    </p:set>
                                    <p:animEffect transition="in" filter="strips(downRight)">
                                      <p:cBhvr>
                                        <p:cTn id="7" dur="1000"/>
                                        <p:tgtEl>
                                          <p:spTgt spid="133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9" grpId="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Project Crashing</a:t>
            </a:r>
            <a:endParaRPr lang="en-US" b="0" smtClean="0"/>
          </a:p>
        </p:txBody>
      </p:sp>
      <p:sp>
        <p:nvSpPr>
          <p:cNvPr id="181251" name="Rectangle 3"/>
          <p:cNvSpPr>
            <a:spLocks noGrp="1" noChangeArrowheads="1"/>
          </p:cNvSpPr>
          <p:nvPr>
            <p:ph type="body" idx="1"/>
          </p:nvPr>
        </p:nvSpPr>
        <p:spPr>
          <a:xfrm>
            <a:off x="438150" y="1701800"/>
            <a:ext cx="8286750" cy="4699000"/>
          </a:xfrm>
        </p:spPr>
        <p:txBody>
          <a:bodyPr/>
          <a:lstStyle/>
          <a:p>
            <a:pPr eaLnBrk="1" hangingPunct="1">
              <a:lnSpc>
                <a:spcPct val="80000"/>
              </a:lnSpc>
              <a:defRPr/>
            </a:pPr>
            <a:r>
              <a:rPr lang="en-US" sz="2800" smtClean="0"/>
              <a:t>Crashing a project starts with using the </a:t>
            </a:r>
            <a:r>
              <a:rPr lang="en-US" sz="2800" i="1" smtClean="0">
                <a:solidFill>
                  <a:schemeClr val="accent2"/>
                </a:solidFill>
                <a:effectLst>
                  <a:outerShdw blurRad="38100" dist="38100" dir="2700000" algn="tl">
                    <a:srgbClr val="C0C0C0"/>
                  </a:outerShdw>
                </a:effectLst>
              </a:rPr>
              <a:t>normal time</a:t>
            </a:r>
            <a:r>
              <a:rPr lang="en-US" sz="2800" smtClean="0"/>
              <a:t> to create the critical path</a:t>
            </a:r>
          </a:p>
          <a:p>
            <a:pPr eaLnBrk="1" hangingPunct="1">
              <a:lnSpc>
                <a:spcPct val="80000"/>
              </a:lnSpc>
              <a:defRPr/>
            </a:pPr>
            <a:r>
              <a:rPr lang="en-US" sz="2800" smtClean="0"/>
              <a:t>The </a:t>
            </a:r>
            <a:r>
              <a:rPr lang="en-US" sz="2800" i="1" smtClean="0">
                <a:solidFill>
                  <a:schemeClr val="accent2"/>
                </a:solidFill>
                <a:effectLst>
                  <a:outerShdw blurRad="38100" dist="38100" dir="2700000" algn="tl">
                    <a:srgbClr val="C0C0C0"/>
                  </a:outerShdw>
                </a:effectLst>
              </a:rPr>
              <a:t>normal cost</a:t>
            </a:r>
            <a:r>
              <a:rPr lang="en-US" sz="2800" smtClean="0"/>
              <a:t> is the cost for completing the activity using normal procedures</a:t>
            </a:r>
          </a:p>
          <a:p>
            <a:pPr eaLnBrk="1" hangingPunct="1">
              <a:lnSpc>
                <a:spcPct val="80000"/>
              </a:lnSpc>
              <a:defRPr/>
            </a:pPr>
            <a:r>
              <a:rPr lang="en-US" sz="2800" smtClean="0"/>
              <a:t>If the project will not meet the required deadline, extraordinary measures must be taken</a:t>
            </a:r>
          </a:p>
          <a:p>
            <a:pPr eaLnBrk="1" hangingPunct="1">
              <a:lnSpc>
                <a:spcPct val="80000"/>
              </a:lnSpc>
              <a:defRPr/>
            </a:pPr>
            <a:r>
              <a:rPr lang="en-US" sz="2800" smtClean="0"/>
              <a:t>The </a:t>
            </a:r>
            <a:r>
              <a:rPr lang="en-US" sz="2800" i="1" smtClean="0">
                <a:solidFill>
                  <a:schemeClr val="accent2"/>
                </a:solidFill>
                <a:effectLst>
                  <a:outerShdw blurRad="38100" dist="38100" dir="2700000" algn="tl">
                    <a:srgbClr val="C0C0C0"/>
                  </a:outerShdw>
                </a:effectLst>
              </a:rPr>
              <a:t>crash time</a:t>
            </a:r>
            <a:r>
              <a:rPr lang="en-US" sz="2800" smtClean="0"/>
              <a:t> is the shortest possible activity time and will require additional resources</a:t>
            </a:r>
          </a:p>
          <a:p>
            <a:pPr eaLnBrk="1" hangingPunct="1">
              <a:lnSpc>
                <a:spcPct val="80000"/>
              </a:lnSpc>
              <a:defRPr/>
            </a:pPr>
            <a:r>
              <a:rPr lang="en-US" sz="2800" smtClean="0"/>
              <a:t>The </a:t>
            </a:r>
            <a:r>
              <a:rPr lang="en-US" sz="2800" i="1" smtClean="0">
                <a:solidFill>
                  <a:schemeClr val="accent2"/>
                </a:solidFill>
                <a:effectLst>
                  <a:outerShdw blurRad="38100" dist="38100" dir="2700000" algn="tl">
                    <a:srgbClr val="C0C0C0"/>
                  </a:outerShdw>
                </a:effectLst>
              </a:rPr>
              <a:t>crash cost</a:t>
            </a:r>
            <a:r>
              <a:rPr lang="en-US" sz="2800" smtClean="0"/>
              <a:t> is the price of completing the activity in the earlier-than-normal time</a:t>
            </a:r>
            <a:endParaRPr lang="en-US" sz="2800" i="1" smtClean="0">
              <a:solidFill>
                <a:schemeClr val="accent2"/>
              </a:solidFill>
              <a:effectLst>
                <a:outerShdw blurRad="38100" dist="38100" dir="2700000" algn="tl">
                  <a:srgbClr val="C0C0C0"/>
                </a:outerShdw>
              </a:effectLst>
            </a:endParaRP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81251"/>
                                        </p:tgtEl>
                                        <p:attrNameLst>
                                          <p:attrName>style.visibility</p:attrName>
                                        </p:attrNameLst>
                                      </p:cBhvr>
                                      <p:to>
                                        <p:strVal val="visible"/>
                                      </p:to>
                                    </p:set>
                                    <p:animEffect transition="in" filter="strips(downRight)">
                                      <p:cBhvr>
                                        <p:cTn id="7" dur="1000"/>
                                        <p:tgtEl>
                                          <p:spTgt spid="1812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Four Steps to Project Crashing</a:t>
            </a:r>
            <a:endParaRPr lang="en-US" b="0" smtClean="0"/>
          </a:p>
        </p:txBody>
      </p:sp>
      <p:sp>
        <p:nvSpPr>
          <p:cNvPr id="180233" name="Rectangle 9"/>
          <p:cNvSpPr>
            <a:spLocks noGrp="1" noChangeArrowheads="1"/>
          </p:cNvSpPr>
          <p:nvPr>
            <p:ph type="body" idx="1"/>
          </p:nvPr>
        </p:nvSpPr>
        <p:spPr>
          <a:xfrm>
            <a:off x="685800" y="1701800"/>
            <a:ext cx="7772400" cy="2438400"/>
          </a:xfrm>
        </p:spPr>
        <p:txBody>
          <a:bodyPr/>
          <a:lstStyle/>
          <a:p>
            <a:pPr marL="444500" indent="-444500" eaLnBrk="1" hangingPunct="1">
              <a:buSzTx/>
              <a:buFont typeface="Wingdings" pitchFamily="2" charset="2"/>
              <a:buAutoNum type="arabicPeriod"/>
            </a:pPr>
            <a:r>
              <a:rPr lang="en-US" sz="2800" smtClean="0"/>
              <a:t>Find the normal critical path and identify the critical activities</a:t>
            </a:r>
          </a:p>
          <a:p>
            <a:pPr marL="444500" indent="-444500" eaLnBrk="1" hangingPunct="1">
              <a:buSzTx/>
              <a:buFont typeface="Wingdings" pitchFamily="2" charset="2"/>
              <a:buAutoNum type="arabicPeriod"/>
            </a:pPr>
            <a:r>
              <a:rPr lang="en-US" sz="2800" smtClean="0"/>
              <a:t>Compute the crash cost per week (or other time period) for all activities in the network using the formula</a:t>
            </a:r>
          </a:p>
        </p:txBody>
      </p:sp>
      <p:grpSp>
        <p:nvGrpSpPr>
          <p:cNvPr id="2" name="Group 14"/>
          <p:cNvGrpSpPr>
            <a:grpSpLocks/>
          </p:cNvGrpSpPr>
          <p:nvPr/>
        </p:nvGrpSpPr>
        <p:grpSpPr bwMode="auto">
          <a:xfrm>
            <a:off x="706438" y="4594230"/>
            <a:ext cx="7699375" cy="873126"/>
            <a:chOff x="466" y="2574"/>
            <a:chExt cx="4850" cy="550"/>
          </a:xfrm>
        </p:grpSpPr>
        <p:sp>
          <p:nvSpPr>
            <p:cNvPr id="61445" name="Text Box 10"/>
            <p:cNvSpPr txBox="1">
              <a:spLocks noChangeArrowheads="1"/>
            </p:cNvSpPr>
            <p:nvPr/>
          </p:nvSpPr>
          <p:spPr bwMode="auto">
            <a:xfrm>
              <a:off x="466" y="2728"/>
              <a:ext cx="2281" cy="291"/>
            </a:xfrm>
            <a:prstGeom prst="rect">
              <a:avLst/>
            </a:prstGeom>
            <a:noFill/>
            <a:ln w="38100">
              <a:noFill/>
              <a:miter lim="800000"/>
              <a:headEnd type="none" w="sm" len="med"/>
              <a:tailEnd type="none" w="sm" len="med"/>
            </a:ln>
          </p:spPr>
          <p:txBody>
            <a:bodyPr wrap="none">
              <a:spAutoFit/>
            </a:bodyPr>
            <a:lstStyle/>
            <a:p>
              <a:r>
                <a:rPr lang="en-US" sz="2400" dirty="0"/>
                <a:t>Crash cost/Time period =</a:t>
              </a:r>
            </a:p>
          </p:txBody>
        </p:sp>
        <p:grpSp>
          <p:nvGrpSpPr>
            <p:cNvPr id="3" name="Group 13"/>
            <p:cNvGrpSpPr>
              <a:grpSpLocks/>
            </p:cNvGrpSpPr>
            <p:nvPr/>
          </p:nvGrpSpPr>
          <p:grpSpPr bwMode="auto">
            <a:xfrm>
              <a:off x="2924" y="2574"/>
              <a:ext cx="2392" cy="550"/>
              <a:chOff x="858" y="3246"/>
              <a:chExt cx="2392" cy="550"/>
            </a:xfrm>
          </p:grpSpPr>
          <p:sp>
            <p:nvSpPr>
              <p:cNvPr id="61447" name="Text Box 11"/>
              <p:cNvSpPr txBox="1">
                <a:spLocks noChangeArrowheads="1"/>
              </p:cNvSpPr>
              <p:nvPr/>
            </p:nvSpPr>
            <p:spPr bwMode="auto">
              <a:xfrm>
                <a:off x="896" y="3246"/>
                <a:ext cx="2316" cy="550"/>
              </a:xfrm>
              <a:prstGeom prst="rect">
                <a:avLst/>
              </a:prstGeom>
              <a:noFill/>
              <a:ln w="38100">
                <a:noFill/>
                <a:miter lim="800000"/>
                <a:headEnd type="none" w="sm" len="med"/>
                <a:tailEnd type="none" w="sm" len="med"/>
              </a:ln>
            </p:spPr>
            <p:txBody>
              <a:bodyPr wrap="none">
                <a:spAutoFit/>
              </a:bodyPr>
              <a:lstStyle/>
              <a:p>
                <a:pPr algn="ctr">
                  <a:lnSpc>
                    <a:spcPct val="110000"/>
                  </a:lnSpc>
                </a:pPr>
                <a:r>
                  <a:rPr lang="en-US" sz="2400" dirty="0"/>
                  <a:t>Crash cost – Normal cost</a:t>
                </a:r>
              </a:p>
              <a:p>
                <a:pPr algn="ctr">
                  <a:lnSpc>
                    <a:spcPct val="110000"/>
                  </a:lnSpc>
                </a:pPr>
                <a:r>
                  <a:rPr lang="en-US" sz="2400" dirty="0"/>
                  <a:t>Normal time – Crash time</a:t>
                </a:r>
              </a:p>
            </p:txBody>
          </p:sp>
          <p:sp>
            <p:nvSpPr>
              <p:cNvPr id="61448" name="Line 12"/>
              <p:cNvSpPr>
                <a:spLocks noChangeShapeType="1"/>
              </p:cNvSpPr>
              <p:nvPr/>
            </p:nvSpPr>
            <p:spPr bwMode="auto">
              <a:xfrm>
                <a:off x="858" y="3544"/>
                <a:ext cx="2392" cy="0"/>
              </a:xfrm>
              <a:prstGeom prst="line">
                <a:avLst/>
              </a:prstGeom>
              <a:noFill/>
              <a:ln w="28575">
                <a:solidFill>
                  <a:schemeClr val="tx1"/>
                </a:solidFill>
                <a:round/>
                <a:headEnd type="none" w="sm" len="med"/>
                <a:tailEnd type="none" w="sm" len="med"/>
              </a:ln>
            </p:spPr>
            <p:txBody>
              <a:bodyPr/>
              <a:lstStyle/>
              <a:p>
                <a:endParaRPr lang="en-US"/>
              </a:p>
            </p:txBody>
          </p:sp>
        </p:grpSp>
      </p:grpSp>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80233"/>
                                        </p:tgtEl>
                                        <p:attrNameLst>
                                          <p:attrName>style.visibility</p:attrName>
                                        </p:attrNameLst>
                                      </p:cBhvr>
                                      <p:to>
                                        <p:strVal val="visible"/>
                                      </p:to>
                                    </p:set>
                                    <p:animEffect transition="in" filter="strips(downRight)">
                                      <p:cBhvr>
                                        <p:cTn id="7" dur="1000"/>
                                        <p:tgtEl>
                                          <p:spTgt spid="180233"/>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Four Steps to Project Crashing</a:t>
            </a:r>
            <a:endParaRPr lang="en-US" b="0" smtClean="0"/>
          </a:p>
        </p:txBody>
      </p:sp>
      <p:sp>
        <p:nvSpPr>
          <p:cNvPr id="62467" name="Rectangle 3"/>
          <p:cNvSpPr>
            <a:spLocks noGrp="1" noChangeArrowheads="1"/>
          </p:cNvSpPr>
          <p:nvPr>
            <p:ph type="body" idx="1"/>
          </p:nvPr>
        </p:nvSpPr>
        <p:spPr>
          <a:xfrm>
            <a:off x="685800" y="1701800"/>
            <a:ext cx="7772400" cy="4584700"/>
          </a:xfrm>
        </p:spPr>
        <p:txBody>
          <a:bodyPr/>
          <a:lstStyle/>
          <a:p>
            <a:pPr marL="533400" indent="-533400" eaLnBrk="1" hangingPunct="1">
              <a:buSzTx/>
              <a:buFont typeface="Wingdings" pitchFamily="2" charset="2"/>
              <a:buAutoNum type="arabicPeriod" startAt="3"/>
            </a:pPr>
            <a:r>
              <a:rPr lang="en-US" sz="2800" smtClean="0"/>
              <a:t>Select the activity on the critical path with the smallest crash cost per week and crash this activity to the maximum extent possible or to the point at which your desired deadline has been reached</a:t>
            </a:r>
          </a:p>
          <a:p>
            <a:pPr marL="533400" indent="-533400" eaLnBrk="1" hangingPunct="1">
              <a:buSzTx/>
              <a:buFont typeface="Wingdings" pitchFamily="2" charset="2"/>
              <a:buAutoNum type="arabicPeriod" startAt="3"/>
            </a:pPr>
            <a:r>
              <a:rPr lang="en-US" sz="2800" smtClean="0"/>
              <a:t>Check to be sure that the critical path you were crashing is still critical. If the critical path is still the longest path through the network, return to step 3. If not, find the new critical path and return to step 2.</a:t>
            </a:r>
          </a:p>
        </p:txBody>
      </p:sp>
    </p:spTree>
  </p:cSld>
  <p:clrMapOvr>
    <a:masterClrMapping/>
  </p:clrMapOvr>
  <p:transition>
    <p:strip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Budget and Schedule Development</a:t>
            </a:r>
          </a:p>
        </p:txBody>
      </p:sp>
      <p:sp>
        <p:nvSpPr>
          <p:cNvPr id="18435" name="Rectangle 4"/>
          <p:cNvSpPr>
            <a:spLocks noGrp="1" noChangeArrowheads="1"/>
          </p:cNvSpPr>
          <p:nvPr>
            <p:ph type="body" idx="1"/>
          </p:nvPr>
        </p:nvSpPr>
        <p:spPr>
          <a:xfrm>
            <a:off x="457200" y="1219200"/>
            <a:ext cx="8229600" cy="4937125"/>
          </a:xfrm>
        </p:spPr>
        <p:txBody>
          <a:bodyPr/>
          <a:lstStyle/>
          <a:p>
            <a:pPr eaLnBrk="1" hangingPunct="1"/>
            <a:r>
              <a:rPr lang="en-US" smtClean="0"/>
              <a:t>The project’s schedule can be determined based upon the tasks and time estimates in the WBS</a:t>
            </a:r>
          </a:p>
          <a:p>
            <a:pPr lvl="1" eaLnBrk="1" hangingPunct="1"/>
            <a:r>
              <a:rPr lang="en-US" smtClean="0"/>
              <a:t>The schedule will also depend on how these activities are sequenced</a:t>
            </a:r>
          </a:p>
          <a:p>
            <a:pPr eaLnBrk="1" hangingPunct="1"/>
            <a:r>
              <a:rPr lang="en-US" smtClean="0"/>
              <a:t>The project’s budget can be determined based upon the activities and time estimates from the WBS as well as the cost of the resources assigned to the WBS tasks</a:t>
            </a:r>
          </a:p>
          <a:p>
            <a:pPr eaLnBrk="1" hangingPunct="1"/>
            <a:r>
              <a:rPr lang="en-US" smtClean="0"/>
              <a:t>Iterations may still be necessary</a:t>
            </a:r>
          </a:p>
          <a:p>
            <a:pPr eaLnBrk="1" hangingPunct="1"/>
            <a:r>
              <a:rPr lang="en-US" smtClean="0"/>
              <a:t>The objective is to create a realistic project schedule and budget!</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6</a:t>
            </a:fld>
            <a:endParaRPr lang="en-US" dirty="0"/>
          </a:p>
        </p:txBody>
      </p:sp>
    </p:spTree>
  </p:cSld>
  <p:clrMapOvr>
    <a:masterClrMapping/>
  </p:clrMapOvr>
  <p:transition>
    <p:random/>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ChangeArrowheads="1"/>
          </p:cNvSpPr>
          <p:nvPr/>
        </p:nvSpPr>
        <p:spPr bwMode="auto">
          <a:xfrm>
            <a:off x="304800" y="1143000"/>
            <a:ext cx="8534400" cy="457200"/>
          </a:xfrm>
          <a:prstGeom prst="rect">
            <a:avLst/>
          </a:prstGeom>
          <a:noFill/>
          <a:ln w="9525">
            <a:noFill/>
            <a:miter lim="800000"/>
            <a:headEnd/>
            <a:tailEnd/>
          </a:ln>
        </p:spPr>
        <p:txBody>
          <a:bodyPr>
            <a:spAutoFit/>
          </a:bodyPr>
          <a:lstStyle/>
          <a:p>
            <a:pPr marL="914400" lvl="1" indent="-457200">
              <a:buClr>
                <a:srgbClr val="A50021"/>
              </a:buClr>
              <a:buFontTx/>
              <a:buAutoNum type="arabicPeriod" startAt="3"/>
            </a:pPr>
            <a:endParaRPr lang="en-US" b="0">
              <a:latin typeface="Times New Roman" pitchFamily="18" charset="0"/>
            </a:endParaRPr>
          </a:p>
        </p:txBody>
      </p:sp>
      <p:sp>
        <p:nvSpPr>
          <p:cNvPr id="63491" name="Rectangle 4"/>
          <p:cNvSpPr>
            <a:spLocks noGrp="1" noChangeArrowheads="1"/>
          </p:cNvSpPr>
          <p:nvPr>
            <p:ph type="title"/>
          </p:nvPr>
        </p:nvSpPr>
        <p:spPr/>
        <p:txBody>
          <a:bodyPr/>
          <a:lstStyle/>
          <a:p>
            <a:pPr eaLnBrk="1" hangingPunct="1"/>
            <a:r>
              <a:rPr lang="en-US" smtClean="0"/>
              <a:t>General Foundry Example</a:t>
            </a:r>
          </a:p>
        </p:txBody>
      </p:sp>
      <p:sp>
        <p:nvSpPr>
          <p:cNvPr id="63492" name="Rectangle 5"/>
          <p:cNvSpPr>
            <a:spLocks noGrp="1" noChangeArrowheads="1"/>
          </p:cNvSpPr>
          <p:nvPr>
            <p:ph type="body" idx="1"/>
          </p:nvPr>
        </p:nvSpPr>
        <p:spPr>
          <a:xfrm>
            <a:off x="361950" y="1295400"/>
            <a:ext cx="8496300" cy="5143500"/>
          </a:xfrm>
        </p:spPr>
        <p:txBody>
          <a:bodyPr/>
          <a:lstStyle/>
          <a:p>
            <a:pPr eaLnBrk="1" hangingPunct="1">
              <a:lnSpc>
                <a:spcPct val="80000"/>
              </a:lnSpc>
            </a:pPr>
            <a:r>
              <a:rPr lang="en-US" sz="2800" dirty="0" smtClean="0"/>
              <a:t>General Foundry has been given 14 weeks instead of 16 weeks to install the new equipment</a:t>
            </a:r>
          </a:p>
          <a:p>
            <a:pPr eaLnBrk="1" hangingPunct="1">
              <a:lnSpc>
                <a:spcPct val="80000"/>
              </a:lnSpc>
            </a:pPr>
            <a:r>
              <a:rPr lang="en-US" sz="2800" dirty="0" smtClean="0"/>
              <a:t>The critical path for the project is 15 weeks</a:t>
            </a:r>
          </a:p>
          <a:p>
            <a:pPr eaLnBrk="1" hangingPunct="1">
              <a:lnSpc>
                <a:spcPct val="80000"/>
              </a:lnSpc>
            </a:pPr>
            <a:r>
              <a:rPr lang="en-US" sz="2800" dirty="0" smtClean="0"/>
              <a:t>What options do they have?</a:t>
            </a:r>
          </a:p>
          <a:p>
            <a:pPr eaLnBrk="1" hangingPunct="1">
              <a:lnSpc>
                <a:spcPct val="80000"/>
              </a:lnSpc>
            </a:pPr>
            <a:r>
              <a:rPr lang="en-US" sz="2800" dirty="0" smtClean="0"/>
              <a:t>The normal and crash times and costs are shown in Table 13.9</a:t>
            </a:r>
          </a:p>
          <a:p>
            <a:pPr eaLnBrk="1" hangingPunct="1">
              <a:lnSpc>
                <a:spcPct val="80000"/>
              </a:lnSpc>
            </a:pPr>
            <a:r>
              <a:rPr lang="en-US" sz="2800" dirty="0" smtClean="0"/>
              <a:t>Crash costs are assumed to be linear and Figure 13.11 shows the crash cost for activity </a:t>
            </a:r>
            <a:r>
              <a:rPr lang="en-US" sz="2800" i="1" dirty="0" smtClean="0"/>
              <a:t>B</a:t>
            </a:r>
          </a:p>
          <a:p>
            <a:pPr eaLnBrk="1" hangingPunct="1">
              <a:lnSpc>
                <a:spcPct val="80000"/>
              </a:lnSpc>
            </a:pPr>
            <a:r>
              <a:rPr lang="en-US" sz="2800" dirty="0" smtClean="0"/>
              <a:t>Crashing activity </a:t>
            </a:r>
            <a:r>
              <a:rPr lang="en-US" sz="2800" i="1" dirty="0" smtClean="0"/>
              <a:t>A</a:t>
            </a:r>
            <a:r>
              <a:rPr lang="en-US" sz="2800" dirty="0" smtClean="0"/>
              <a:t> will shorten the completion time to 14 but it creates a second critical path B,D,G,H because when you recalculate the LF and LS times for B and D they now match the EF and ES</a:t>
            </a:r>
          </a:p>
          <a:p>
            <a:pPr eaLnBrk="1" hangingPunct="1">
              <a:lnSpc>
                <a:spcPct val="80000"/>
              </a:lnSpc>
            </a:pPr>
            <a:r>
              <a:rPr lang="en-US" sz="2800" dirty="0" smtClean="0"/>
              <a:t>Any further crashing must be done to both critical paths</a:t>
            </a:r>
          </a:p>
        </p:txBody>
      </p:sp>
    </p:spTree>
  </p:cSld>
  <p:clrMapOvr>
    <a:masterClrMapping/>
  </p:clrMapOvr>
  <p:transition>
    <p:pull dir="l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304800" y="1143000"/>
            <a:ext cx="8534400" cy="457200"/>
          </a:xfrm>
          <a:prstGeom prst="rect">
            <a:avLst/>
          </a:prstGeom>
          <a:noFill/>
          <a:ln w="9525">
            <a:noFill/>
            <a:miter lim="800000"/>
            <a:headEnd/>
            <a:tailEnd/>
          </a:ln>
        </p:spPr>
        <p:txBody>
          <a:bodyPr>
            <a:spAutoFit/>
          </a:bodyPr>
          <a:lstStyle/>
          <a:p>
            <a:pPr marL="914400" lvl="1" indent="-457200">
              <a:buClr>
                <a:srgbClr val="A50021"/>
              </a:buClr>
              <a:buFontTx/>
              <a:buAutoNum type="arabicPeriod" startAt="3"/>
            </a:pPr>
            <a:endParaRPr lang="en-US" b="0">
              <a:latin typeface="Times New Roman" pitchFamily="18" charset="0"/>
            </a:endParaRPr>
          </a:p>
        </p:txBody>
      </p:sp>
      <p:sp>
        <p:nvSpPr>
          <p:cNvPr id="64515" name="Rectangle 3"/>
          <p:cNvSpPr>
            <a:spLocks noGrp="1" noChangeArrowheads="1"/>
          </p:cNvSpPr>
          <p:nvPr>
            <p:ph type="title"/>
          </p:nvPr>
        </p:nvSpPr>
        <p:spPr/>
        <p:txBody>
          <a:bodyPr/>
          <a:lstStyle/>
          <a:p>
            <a:pPr eaLnBrk="1" hangingPunct="1"/>
            <a:r>
              <a:rPr lang="en-US" smtClean="0"/>
              <a:t>General Foundry Example</a:t>
            </a:r>
          </a:p>
        </p:txBody>
      </p:sp>
      <p:sp>
        <p:nvSpPr>
          <p:cNvPr id="184324" name="Rectangle 4"/>
          <p:cNvSpPr>
            <a:spLocks noGrp="1" noChangeArrowheads="1"/>
          </p:cNvSpPr>
          <p:nvPr>
            <p:ph type="body" idx="1"/>
          </p:nvPr>
        </p:nvSpPr>
        <p:spPr>
          <a:xfrm>
            <a:off x="685800" y="1701800"/>
            <a:ext cx="7772400" cy="533400"/>
          </a:xfrm>
        </p:spPr>
        <p:txBody>
          <a:bodyPr/>
          <a:lstStyle/>
          <a:p>
            <a:pPr eaLnBrk="1" hangingPunct="1"/>
            <a:r>
              <a:rPr lang="en-US" sz="2400" smtClean="0"/>
              <a:t>Normal and crash data for General Foundry</a:t>
            </a:r>
          </a:p>
        </p:txBody>
      </p:sp>
      <p:graphicFrame>
        <p:nvGraphicFramePr>
          <p:cNvPr id="184738" name="Group 418"/>
          <p:cNvGraphicFramePr>
            <a:graphicFrameLocks noGrp="1"/>
          </p:cNvGraphicFramePr>
          <p:nvPr/>
        </p:nvGraphicFramePr>
        <p:xfrm>
          <a:off x="635000" y="2276475"/>
          <a:ext cx="7874000" cy="3236976"/>
        </p:xfrm>
        <a:graphic>
          <a:graphicData uri="http://schemas.openxmlformats.org/drawingml/2006/table">
            <a:tbl>
              <a:tblPr/>
              <a:tblGrid>
                <a:gridCol w="1125538"/>
                <a:gridCol w="1123950"/>
                <a:gridCol w="963612"/>
                <a:gridCol w="1079500"/>
                <a:gridCol w="1079500"/>
                <a:gridCol w="1308100"/>
                <a:gridCol w="1193800"/>
              </a:tblGrid>
              <a:tr h="0">
                <a:tc rowSpan="2">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bg1"/>
                          </a:solidFill>
                          <a:effectLst/>
                          <a:latin typeface="Arial" charset="0"/>
                          <a:ea typeface="ＭＳ Ｐゴシック" pitchFamily="34" charset="-128"/>
                        </a:rPr>
                        <a:t>ACTIVITY</a:t>
                      </a:r>
                    </a:p>
                  </a:txBody>
                  <a:tcPr anchor="b" horzOverflow="overflow">
                    <a:lnL cap="flat">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gridSpan="2">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bg1"/>
                          </a:solidFill>
                          <a:effectLst/>
                          <a:latin typeface="Arial" charset="0"/>
                          <a:ea typeface="ＭＳ Ｐゴシック" pitchFamily="34" charset="-128"/>
                        </a:rPr>
                        <a:t>TIME (WEEKS)</a:t>
                      </a:r>
                    </a:p>
                  </a:txBody>
                  <a:tcPr anchor="b" horzOverflow="overflow">
                    <a:lnL>
                      <a:noFill/>
                    </a:lnL>
                    <a:lnR>
                      <a:noFill/>
                    </a:lnR>
                    <a:lnT cap="flat">
                      <a:noFill/>
                    </a:lnT>
                    <a:lnB w="19050" cap="flat" cmpd="sng" algn="ctr">
                      <a:solidFill>
                        <a:schemeClr val="tx1"/>
                      </a:solidFill>
                      <a:prstDash val="solid"/>
                      <a:round/>
                      <a:headEnd type="none" w="sm" len="med"/>
                      <a:tailEnd type="none" w="sm" len="med"/>
                    </a:lnB>
                    <a:lnTlToBr>
                      <a:noFill/>
                    </a:lnTlToBr>
                    <a:lnBlToTr>
                      <a:noFill/>
                    </a:lnBlToTr>
                    <a:solidFill>
                      <a:schemeClr val="accent1"/>
                    </a:solidFill>
                  </a:tcPr>
                </a:tc>
                <a:tc hMerge="1">
                  <a:txBody>
                    <a:bodyPr/>
                    <a:lstStyle/>
                    <a:p>
                      <a:endParaRPr lang="en-US"/>
                    </a:p>
                  </a:txBody>
                  <a:tcPr/>
                </a:tc>
                <a:tc gridSpan="2">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bg1"/>
                          </a:solidFill>
                          <a:effectLst/>
                          <a:latin typeface="Arial" charset="0"/>
                          <a:ea typeface="ＭＳ Ｐゴシック" pitchFamily="34" charset="-128"/>
                        </a:rPr>
                        <a:t>COST ($)</a:t>
                      </a:r>
                    </a:p>
                  </a:txBody>
                  <a:tcPr anchor="b" horzOverflow="overflow">
                    <a:lnL>
                      <a:noFill/>
                    </a:lnL>
                    <a:lnR>
                      <a:noFill/>
                    </a:lnR>
                    <a:lnT cap="flat">
                      <a:noFill/>
                    </a:lnT>
                    <a:lnB w="19050" cap="flat" cmpd="sng" algn="ctr">
                      <a:solidFill>
                        <a:schemeClr val="tx1"/>
                      </a:solidFill>
                      <a:prstDash val="solid"/>
                      <a:round/>
                      <a:headEnd type="none" w="sm" len="med"/>
                      <a:tailEnd type="none" w="sm" len="med"/>
                    </a:lnB>
                    <a:lnTlToBr>
                      <a:noFill/>
                    </a:lnTlToBr>
                    <a:lnBlToTr>
                      <a:noFill/>
                    </a:lnBlToTr>
                    <a:solidFill>
                      <a:schemeClr val="accent1"/>
                    </a:solidFill>
                  </a:tcPr>
                </a:tc>
                <a:tc hMerge="1">
                  <a:txBody>
                    <a:bodyPr/>
                    <a:lstStyle/>
                    <a:p>
                      <a:endParaRPr lang="en-US"/>
                    </a:p>
                  </a:txBody>
                  <a:tcPr/>
                </a:tc>
                <a:tc rowSpan="2">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bg1"/>
                          </a:solidFill>
                          <a:effectLst/>
                          <a:latin typeface="Arial" charset="0"/>
                          <a:ea typeface="ＭＳ Ｐゴシック" pitchFamily="34" charset="-128"/>
                        </a:rPr>
                        <a:t>CRASH COST PER WEEK ($)</a:t>
                      </a:r>
                    </a:p>
                  </a:txBody>
                  <a:tcPr anchor="b" horzOverflow="overflow">
                    <a:lnL>
                      <a:noFill/>
                    </a:lnL>
                    <a:lnR>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rowSpan="2">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bg1"/>
                          </a:solidFill>
                          <a:effectLst/>
                          <a:latin typeface="Arial" charset="0"/>
                          <a:ea typeface="ＭＳ Ｐゴシック" pitchFamily="34" charset="-128"/>
                        </a:rPr>
                        <a:t>CRITICAL PATH?</a:t>
                      </a:r>
                    </a:p>
                  </a:txBody>
                  <a:tcPr anchor="b" horzOverflow="overflow">
                    <a:lnL>
                      <a:noFill/>
                    </a:lnL>
                    <a:lnR cap="flat">
                      <a:noFill/>
                    </a:lnR>
                    <a:lnT cap="flat">
                      <a:noFill/>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r>
              <a:tr h="311150">
                <a:tc vMerge="1">
                  <a:txBody>
                    <a:bodyPr/>
                    <a:lstStyle/>
                    <a:p>
                      <a:endParaRPr lang="en-US"/>
                    </a:p>
                  </a:txBody>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bg1"/>
                          </a:solidFill>
                          <a:effectLst/>
                          <a:latin typeface="Arial" charset="0"/>
                          <a:ea typeface="ＭＳ Ｐゴシック" pitchFamily="34" charset="-128"/>
                        </a:rPr>
                        <a:t>NORMAL</a:t>
                      </a:r>
                    </a:p>
                  </a:txBody>
                  <a:tcPr anchor="b"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bg1"/>
                          </a:solidFill>
                          <a:effectLst/>
                          <a:latin typeface="Arial" charset="0"/>
                          <a:ea typeface="ＭＳ Ｐゴシック" pitchFamily="34" charset="-128"/>
                        </a:rPr>
                        <a:t>CRASH</a:t>
                      </a:r>
                    </a:p>
                  </a:txBody>
                  <a:tcPr anchor="b"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bg1"/>
                          </a:solidFill>
                          <a:effectLst/>
                          <a:latin typeface="Arial" charset="0"/>
                          <a:ea typeface="ＭＳ Ｐゴシック" pitchFamily="34" charset="-128"/>
                        </a:rPr>
                        <a:t>NORMAL</a:t>
                      </a:r>
                    </a:p>
                  </a:txBody>
                  <a:tcPr anchor="b"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bg1"/>
                          </a:solidFill>
                          <a:effectLst/>
                          <a:latin typeface="Arial" charset="0"/>
                          <a:ea typeface="ＭＳ Ｐゴシック" pitchFamily="34" charset="-128"/>
                        </a:rPr>
                        <a:t>CRASH</a:t>
                      </a:r>
                    </a:p>
                  </a:txBody>
                  <a:tcPr anchor="b" horzOverflow="overflow">
                    <a:lnL>
                      <a:noFill/>
                    </a:lnL>
                    <a:lnR>
                      <a:noFill/>
                    </a:lnR>
                    <a:lnT w="19050" cap="flat" cmpd="sng" algn="ctr">
                      <a:solidFill>
                        <a:schemeClr val="tx1"/>
                      </a:solidFill>
                      <a:prstDash val="solid"/>
                      <a:round/>
                      <a:headEnd type="none" w="sm" len="med"/>
                      <a:tailEnd type="none" w="sm" len="med"/>
                    </a:lnT>
                    <a:lnB w="28575" cap="flat" cmpd="sng" algn="ctr">
                      <a:solidFill>
                        <a:schemeClr val="tx1"/>
                      </a:solidFill>
                      <a:prstDash val="solid"/>
                      <a:round/>
                      <a:headEnd type="none" w="sm" len="med"/>
                      <a:tailEnd type="none" w="sm" len="med"/>
                    </a:lnB>
                    <a:lnTlToBr>
                      <a:noFill/>
                    </a:lnTlToBr>
                    <a:lnBlToTr>
                      <a:noFill/>
                    </a:lnBlToTr>
                    <a:solidFill>
                      <a:schemeClr val="accent1"/>
                    </a:solidFill>
                  </a:tcPr>
                </a:tc>
                <a:tc vMerge="1">
                  <a:txBody>
                    <a:bodyPr/>
                    <a:lstStyle/>
                    <a:p>
                      <a:endParaRPr lang="en-US"/>
                    </a:p>
                  </a:txBody>
                  <a:tcPr/>
                </a:tc>
                <a:tc vMerge="1">
                  <a:txBody>
                    <a:bodyPr/>
                    <a:lstStyle/>
                    <a:p>
                      <a:endParaRPr lang="en-US"/>
                    </a:p>
                  </a:txBody>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A</a:t>
                      </a:r>
                    </a:p>
                  </a:txBody>
                  <a:tcPr anchor="ctr" horzOverflow="overflow">
                    <a:lnL cap="flat">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22,000</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23,000</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1,000</a:t>
                      </a:r>
                    </a:p>
                  </a:txBody>
                  <a:tcPr anchor="ctr" horzOverflow="overflow">
                    <a:lnL>
                      <a:noFill/>
                    </a:lnL>
                    <a:lnR>
                      <a:noFill/>
                    </a:lnR>
                    <a:lnT w="28575" cap="flat" cmpd="sng" algn="ctr">
                      <a:solidFill>
                        <a:schemeClr val="tx1"/>
                      </a:solidFill>
                      <a:prstDash val="solid"/>
                      <a:round/>
                      <a:headEnd type="none" w="sm" len="med"/>
                      <a:tailEnd type="none" w="sm" len="med"/>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anchor="ctr" horzOverflow="overflow">
                    <a:lnL>
                      <a:noFill/>
                    </a:lnL>
                    <a:lnR cap="flat">
                      <a:noFill/>
                    </a:lnR>
                    <a:lnT w="28575" cap="flat" cmpd="sng" algn="ctr">
                      <a:solidFill>
                        <a:schemeClr val="tx1"/>
                      </a:solidFill>
                      <a:prstDash val="solid"/>
                      <a:round/>
                      <a:headEnd type="none" w="sm" len="med"/>
                      <a:tailEnd type="none" w="sm" len="med"/>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B</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30,000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34,000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No</a:t>
                      </a:r>
                    </a:p>
                  </a:txBody>
                  <a:tcPr anchor="ct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C</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26,000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27,000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anchor="ct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D</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48,000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49,000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No</a:t>
                      </a:r>
                    </a:p>
                  </a:txBody>
                  <a:tcPr anchor="ct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E</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4</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56,000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58,000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anchor="ct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F</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30,000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30,500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500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No</a:t>
                      </a:r>
                    </a:p>
                  </a:txBody>
                  <a:tcPr anchor="ct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G</a:t>
                      </a:r>
                    </a:p>
                  </a:txBody>
                  <a:tcPr anchor="ctr"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5</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80,000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86,000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2,000</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anchor="ctr" horzOverflow="overflow">
                    <a:lnL>
                      <a:noFill/>
                    </a:lnL>
                    <a:lnR cap="flat">
                      <a:noFill/>
                    </a:lnR>
                    <a:lnT>
                      <a:noFill/>
                    </a:lnT>
                    <a:lnB>
                      <a:noFill/>
                    </a:lnB>
                    <a:lnTlToBr>
                      <a:noFill/>
                    </a:lnTlToBr>
                    <a:lnBlToTr>
                      <a:noFill/>
                    </a:lnBlToTr>
                    <a:noFill/>
                  </a:tcPr>
                </a:tc>
              </a:tr>
              <a:tr h="180975">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1" u="none" strike="noStrike" cap="none" normalizeH="0" baseline="0" smtClean="0">
                          <a:ln>
                            <a:noFill/>
                          </a:ln>
                          <a:solidFill>
                            <a:schemeClr val="tx1"/>
                          </a:solidFill>
                          <a:effectLst/>
                          <a:latin typeface="Arial" charset="0"/>
                          <a:ea typeface="ＭＳ Ｐゴシック" pitchFamily="34" charset="-128"/>
                        </a:rPr>
                        <a:t>H</a:t>
                      </a:r>
                    </a:p>
                  </a:txBody>
                  <a:tcPr anchor="ctr" horzOverflow="overflow">
                    <a:lnL cap="flat">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2</a:t>
                      </a: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a:t>
                      </a: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16,000</a:t>
                      </a: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19,000</a:t>
                      </a: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3,000</a:t>
                      </a:r>
                    </a:p>
                  </a:txBody>
                  <a:tcPr anchor="ctr" horzOverflow="overflow">
                    <a:lnL>
                      <a:noFill/>
                    </a:lnL>
                    <a:lnR>
                      <a:noFill/>
                    </a:lnR>
                    <a:lnT>
                      <a:noFill/>
                    </a:lnT>
                    <a:lnB w="28575" cap="flat" cmpd="sng" algn="ctr">
                      <a:solidFill>
                        <a:schemeClr val="tx1"/>
                      </a:solidFill>
                      <a:prstDash val="solid"/>
                      <a:round/>
                      <a:headEnd type="none" w="sm" len="med"/>
                      <a:tailEnd type="none" w="sm" len="med"/>
                    </a:lnB>
                    <a:lnTlToBr>
                      <a:noFill/>
                    </a:lnTlToBr>
                    <a:lnBlToTr>
                      <a:noFill/>
                    </a:lnBlToTr>
                    <a:noFill/>
                  </a:tcPr>
                </a:tc>
                <a:tc>
                  <a:txBody>
                    <a:bodyPr/>
                    <a:lstStyle/>
                    <a:p>
                      <a:pPr marL="0" marR="0" lvl="0" indent="0" algn="ctr" defTabSz="914400" rtl="0" eaLnBrk="1" fontAlgn="base" latinLnBrk="0" hangingPunct="1">
                        <a:lnSpc>
                          <a:spcPct val="90000"/>
                        </a:lnSpc>
                        <a:spcBef>
                          <a:spcPct val="20000"/>
                        </a:spcBef>
                        <a:spcAft>
                          <a:spcPct val="0"/>
                        </a:spcAft>
                        <a:buClr>
                          <a:schemeClr val="accent2"/>
                        </a:buClr>
                        <a:buSzPct val="85000"/>
                        <a:buFont typeface="Wingdings" pitchFamily="2" charset="2"/>
                        <a:buNone/>
                        <a:tabLst/>
                      </a:pPr>
                      <a:r>
                        <a:rPr kumimoji="0" lang="en-US" sz="1600" b="1" i="0" u="none" strike="noStrike" cap="none" normalizeH="0" baseline="0" smtClean="0">
                          <a:ln>
                            <a:noFill/>
                          </a:ln>
                          <a:solidFill>
                            <a:schemeClr val="tx1"/>
                          </a:solidFill>
                          <a:effectLst/>
                          <a:latin typeface="Arial" charset="0"/>
                          <a:ea typeface="ＭＳ Ｐゴシック" pitchFamily="34" charset="-128"/>
                        </a:rPr>
                        <a:t>Yes</a:t>
                      </a:r>
                    </a:p>
                  </a:txBody>
                  <a:tcPr anchor="ctr" horzOverflow="overflow">
                    <a:lnL>
                      <a:noFill/>
                    </a:lnL>
                    <a:lnR cap="flat">
                      <a:noFill/>
                    </a:lnR>
                    <a:lnT>
                      <a:noFill/>
                    </a:lnT>
                    <a:lnB w="28575" cap="flat" cmpd="sng" algn="ctr">
                      <a:solidFill>
                        <a:schemeClr val="tx1"/>
                      </a:solidFill>
                      <a:prstDash val="solid"/>
                      <a:round/>
                      <a:headEnd type="none" w="sm" len="med"/>
                      <a:tailEnd type="none" w="sm" len="med"/>
                    </a:lnB>
                    <a:lnTlToBr>
                      <a:noFill/>
                    </a:lnTlToBr>
                    <a:lnBlToTr>
                      <a:noFill/>
                    </a:lnBlToTr>
                    <a:noFill/>
                  </a:tcPr>
                </a:tc>
              </a:tr>
            </a:tbl>
          </a:graphicData>
        </a:graphic>
      </p:graphicFrame>
      <p:sp>
        <p:nvSpPr>
          <p:cNvPr id="184739" name="Text Box 419"/>
          <p:cNvSpPr txBox="1">
            <a:spLocks noChangeArrowheads="1"/>
          </p:cNvSpPr>
          <p:nvPr/>
        </p:nvSpPr>
        <p:spPr bwMode="auto">
          <a:xfrm>
            <a:off x="660400" y="5699125"/>
            <a:ext cx="1166813" cy="336550"/>
          </a:xfrm>
          <a:prstGeom prst="rect">
            <a:avLst/>
          </a:prstGeom>
          <a:noFill/>
          <a:ln w="9525">
            <a:noFill/>
            <a:miter lim="800000"/>
            <a:headEnd/>
            <a:tailEnd/>
          </a:ln>
        </p:spPr>
        <p:txBody>
          <a:bodyPr wrap="none">
            <a:spAutoFit/>
          </a:bodyPr>
          <a:lstStyle/>
          <a:p>
            <a:r>
              <a:rPr lang="en-US" sz="1600"/>
              <a:t>Table 13.9</a:t>
            </a: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84324"/>
                                        </p:tgtEl>
                                        <p:attrNameLst>
                                          <p:attrName>style.visibility</p:attrName>
                                        </p:attrNameLst>
                                      </p:cBhvr>
                                      <p:to>
                                        <p:strVal val="visible"/>
                                      </p:to>
                                    </p:set>
                                    <p:animEffect transition="in" filter="strips(downRight)">
                                      <p:cBhvr>
                                        <p:cTn id="7" dur="1000"/>
                                        <p:tgtEl>
                                          <p:spTgt spid="184324"/>
                                        </p:tgtEl>
                                      </p:cBhvr>
                                    </p:animEffect>
                                  </p:childTnLst>
                                </p:cTn>
                              </p:par>
                            </p:childTnLst>
                          </p:cTn>
                        </p:par>
                        <p:par>
                          <p:cTn id="8" fill="hold">
                            <p:stCondLst>
                              <p:cond delay="2000"/>
                            </p:stCondLst>
                            <p:childTnLst>
                              <p:par>
                                <p:cTn id="9" presetID="18" presetClass="entr" presetSubtype="6" fill="hold" nodeType="afterEffect">
                                  <p:stCondLst>
                                    <p:cond delay="1000"/>
                                  </p:stCondLst>
                                  <p:childTnLst>
                                    <p:set>
                                      <p:cBhvr>
                                        <p:cTn id="10" dur="1" fill="hold">
                                          <p:stCondLst>
                                            <p:cond delay="0"/>
                                          </p:stCondLst>
                                        </p:cTn>
                                        <p:tgtEl>
                                          <p:spTgt spid="184738"/>
                                        </p:tgtEl>
                                        <p:attrNameLst>
                                          <p:attrName>style.visibility</p:attrName>
                                        </p:attrNameLst>
                                      </p:cBhvr>
                                      <p:to>
                                        <p:strVal val="visible"/>
                                      </p:to>
                                    </p:set>
                                    <p:animEffect transition="in" filter="strips(downRight)">
                                      <p:cBhvr>
                                        <p:cTn id="11" dur="1000"/>
                                        <p:tgtEl>
                                          <p:spTgt spid="184738"/>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184739"/>
                                        </p:tgtEl>
                                        <p:attrNameLst>
                                          <p:attrName>style.visibility</p:attrName>
                                        </p:attrNameLst>
                                      </p:cBhvr>
                                      <p:to>
                                        <p:strVal val="visible"/>
                                      </p:to>
                                    </p:set>
                                    <p:animEffect transition="in" filter="wipe(left)">
                                      <p:cBhvr>
                                        <p:cTn id="15" dur="1000"/>
                                        <p:tgtEl>
                                          <p:spTgt spid="184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4" grpId="0"/>
      <p:bldP spid="184739"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US" smtClean="0"/>
              <a:t>General Foundry - QM </a:t>
            </a:r>
          </a:p>
        </p:txBody>
      </p:sp>
      <p:pic>
        <p:nvPicPr>
          <p:cNvPr id="65539" name="Picture 9"/>
          <p:cNvPicPr>
            <a:picLocks noGrp="1" noChangeAspect="1" noChangeArrowheads="1"/>
          </p:cNvPicPr>
          <p:nvPr>
            <p:ph idx="1"/>
          </p:nvPr>
        </p:nvPicPr>
        <p:blipFill>
          <a:blip r:embed="rId2" cstate="print"/>
          <a:srcRect/>
          <a:stretch>
            <a:fillRect/>
          </a:stretch>
        </p:blipFill>
        <p:spPr>
          <a:xfrm>
            <a:off x="334963" y="1676400"/>
            <a:ext cx="8294687" cy="4552950"/>
          </a:xfr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US" smtClean="0"/>
              <a:t>General Foundry - QM </a:t>
            </a:r>
          </a:p>
        </p:txBody>
      </p:sp>
      <p:pic>
        <p:nvPicPr>
          <p:cNvPr id="66563" name="Picture 4"/>
          <p:cNvPicPr>
            <a:picLocks noGrp="1" noChangeAspect="1" noChangeArrowheads="1"/>
          </p:cNvPicPr>
          <p:nvPr>
            <p:ph idx="1"/>
          </p:nvPr>
        </p:nvPicPr>
        <p:blipFill>
          <a:blip r:embed="rId2" cstate="print"/>
          <a:srcRect/>
          <a:stretch>
            <a:fillRect/>
          </a:stretch>
        </p:blipFill>
        <p:spPr>
          <a:xfrm>
            <a:off x="593725" y="1676400"/>
            <a:ext cx="7864475" cy="4457700"/>
          </a:xfr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Revised Path After Crashing</a:t>
            </a:r>
          </a:p>
        </p:txBody>
      </p:sp>
      <p:sp>
        <p:nvSpPr>
          <p:cNvPr id="162819" name="Rectangle 3"/>
          <p:cNvSpPr>
            <a:spLocks noGrp="1" noChangeArrowheads="1"/>
          </p:cNvSpPr>
          <p:nvPr>
            <p:ph type="body" idx="1"/>
          </p:nvPr>
        </p:nvSpPr>
        <p:spPr>
          <a:xfrm>
            <a:off x="266700" y="1447800"/>
            <a:ext cx="8553450" cy="514350"/>
          </a:xfrm>
        </p:spPr>
        <p:txBody>
          <a:bodyPr/>
          <a:lstStyle/>
          <a:p>
            <a:pPr eaLnBrk="1" hangingPunct="1"/>
            <a:r>
              <a:rPr lang="en-US" sz="2400" smtClean="0"/>
              <a:t>After crashing the project by 1 week, this is the new network</a:t>
            </a:r>
          </a:p>
          <a:p>
            <a:pPr lvl="1" eaLnBrk="1" hangingPunct="1"/>
            <a:r>
              <a:rPr lang="en-US" sz="2000" smtClean="0"/>
              <a:t>Two critIcal paths </a:t>
            </a:r>
          </a:p>
          <a:p>
            <a:pPr lvl="2" eaLnBrk="1" hangingPunct="1"/>
            <a:r>
              <a:rPr lang="en-US" sz="1600" smtClean="0"/>
              <a:t>A-C-E-G-H</a:t>
            </a:r>
          </a:p>
          <a:p>
            <a:pPr lvl="2" eaLnBrk="1" hangingPunct="1"/>
            <a:r>
              <a:rPr lang="en-US" sz="1600" smtClean="0"/>
              <a:t>B-D-G-H</a:t>
            </a:r>
          </a:p>
          <a:p>
            <a:pPr lvl="2" eaLnBrk="1" hangingPunct="1"/>
            <a:endParaRPr lang="en-US" sz="1600" smtClean="0"/>
          </a:p>
        </p:txBody>
      </p:sp>
      <p:graphicFrame>
        <p:nvGraphicFramePr>
          <p:cNvPr id="61" name="Table 60"/>
          <p:cNvGraphicFramePr>
            <a:graphicFrameLocks noGrp="1"/>
          </p:cNvGraphicFramePr>
          <p:nvPr/>
        </p:nvGraphicFramePr>
        <p:xfrm>
          <a:off x="2705100" y="2679700"/>
          <a:ext cx="6096000" cy="3332480"/>
        </p:xfrm>
        <a:graphic>
          <a:graphicData uri="http://schemas.openxmlformats.org/drawingml/2006/table">
            <a:tbl>
              <a:tblPr firstRow="1" bandRow="1">
                <a:tableStyleId>{5C22544A-7EE6-4342-B048-85BDC9FD1C3A}</a:tableStyleId>
              </a:tblPr>
              <a:tblGrid>
                <a:gridCol w="1016000"/>
                <a:gridCol w="1016000"/>
                <a:gridCol w="1016000"/>
                <a:gridCol w="1016000"/>
                <a:gridCol w="1016000"/>
                <a:gridCol w="1016000"/>
              </a:tblGrid>
              <a:tr h="0">
                <a:tc>
                  <a:txBody>
                    <a:bodyPr/>
                    <a:lstStyle/>
                    <a:p>
                      <a:r>
                        <a:rPr lang="en-US" dirty="0" smtClean="0"/>
                        <a:t>NODE</a:t>
                      </a:r>
                      <a:endParaRPr lang="en-US" dirty="0"/>
                    </a:p>
                  </a:txBody>
                  <a:tcPr/>
                </a:tc>
                <a:tc>
                  <a:txBody>
                    <a:bodyPr/>
                    <a:lstStyle/>
                    <a:p>
                      <a:r>
                        <a:rPr lang="en-US" dirty="0" smtClean="0"/>
                        <a:t>Time</a:t>
                      </a:r>
                      <a:endParaRPr lang="en-US" dirty="0"/>
                    </a:p>
                  </a:txBody>
                  <a:tcPr/>
                </a:tc>
                <a:tc>
                  <a:txBody>
                    <a:bodyPr/>
                    <a:lstStyle/>
                    <a:p>
                      <a:r>
                        <a:rPr lang="en-US" dirty="0" smtClean="0"/>
                        <a:t>ES</a:t>
                      </a:r>
                      <a:endParaRPr lang="en-US" dirty="0"/>
                    </a:p>
                  </a:txBody>
                  <a:tcPr/>
                </a:tc>
                <a:tc>
                  <a:txBody>
                    <a:bodyPr/>
                    <a:lstStyle/>
                    <a:p>
                      <a:r>
                        <a:rPr lang="en-US" dirty="0" smtClean="0"/>
                        <a:t>EF</a:t>
                      </a:r>
                      <a:endParaRPr lang="en-US" dirty="0"/>
                    </a:p>
                  </a:txBody>
                  <a:tcPr/>
                </a:tc>
                <a:tc>
                  <a:txBody>
                    <a:bodyPr/>
                    <a:lstStyle/>
                    <a:p>
                      <a:r>
                        <a:rPr lang="en-US" dirty="0" smtClean="0"/>
                        <a:t>LS</a:t>
                      </a:r>
                      <a:endParaRPr lang="en-US" dirty="0"/>
                    </a:p>
                  </a:txBody>
                  <a:tcPr/>
                </a:tc>
                <a:tc>
                  <a:txBody>
                    <a:bodyPr/>
                    <a:lstStyle/>
                    <a:p>
                      <a:r>
                        <a:rPr lang="en-US" dirty="0" smtClean="0"/>
                        <a:t>LF</a:t>
                      </a:r>
                      <a:endParaRPr lang="en-US" dirty="0"/>
                    </a:p>
                  </a:txBody>
                  <a:tcPr/>
                </a:tc>
              </a:tr>
              <a:tr h="370840">
                <a:tc>
                  <a:txBody>
                    <a:bodyPr/>
                    <a:lstStyle/>
                    <a:p>
                      <a:r>
                        <a:rPr lang="en-US" dirty="0" smtClean="0"/>
                        <a:t>A</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r>
              <a:tr h="370840">
                <a:tc>
                  <a:txBody>
                    <a:bodyPr/>
                    <a:lstStyle/>
                    <a:p>
                      <a:r>
                        <a:rPr lang="en-US" dirty="0" smtClean="0"/>
                        <a:t>B</a:t>
                      </a:r>
                      <a:endParaRPr lang="en-US" dirty="0"/>
                    </a:p>
                  </a:txBody>
                  <a:tcPr/>
                </a:tc>
                <a:tc>
                  <a:txBody>
                    <a:bodyPr/>
                    <a:lstStyle/>
                    <a:p>
                      <a:r>
                        <a:rPr lang="en-US" dirty="0" smtClean="0"/>
                        <a:t>3</a:t>
                      </a:r>
                      <a:endParaRPr lang="en-US" dirty="0"/>
                    </a:p>
                  </a:txBody>
                  <a:tcPr/>
                </a:tc>
                <a:tc>
                  <a:txBody>
                    <a:bodyPr/>
                    <a:lstStyle/>
                    <a:p>
                      <a:r>
                        <a:rPr lang="en-US" dirty="0" smtClean="0"/>
                        <a:t>0</a:t>
                      </a:r>
                      <a:endParaRPr lang="en-US" dirty="0"/>
                    </a:p>
                  </a:txBody>
                  <a:tcPr/>
                </a:tc>
                <a:tc>
                  <a:txBody>
                    <a:bodyPr/>
                    <a:lstStyle/>
                    <a:p>
                      <a:r>
                        <a:rPr lang="en-US" dirty="0" smtClean="0"/>
                        <a:t>3</a:t>
                      </a:r>
                      <a:endParaRPr lang="en-US" dirty="0"/>
                    </a:p>
                  </a:txBody>
                  <a:tcPr/>
                </a:tc>
                <a:tc>
                  <a:txBody>
                    <a:bodyPr/>
                    <a:lstStyle/>
                    <a:p>
                      <a:r>
                        <a:rPr lang="en-US" dirty="0" smtClean="0"/>
                        <a:t>0</a:t>
                      </a:r>
                      <a:endParaRPr lang="en-US" dirty="0"/>
                    </a:p>
                  </a:txBody>
                  <a:tcPr/>
                </a:tc>
                <a:tc>
                  <a:txBody>
                    <a:bodyPr/>
                    <a:lstStyle/>
                    <a:p>
                      <a:r>
                        <a:rPr lang="en-US" dirty="0" smtClean="0"/>
                        <a:t>3</a:t>
                      </a:r>
                      <a:endParaRPr lang="en-US" dirty="0"/>
                    </a:p>
                  </a:txBody>
                  <a:tcPr/>
                </a:tc>
              </a:tr>
              <a:tr h="370840">
                <a:tc>
                  <a:txBody>
                    <a:bodyPr/>
                    <a:lstStyle/>
                    <a:p>
                      <a:r>
                        <a:rPr lang="en-US" dirty="0" smtClean="0"/>
                        <a:t>C</a:t>
                      </a:r>
                      <a:endParaRPr lang="en-US" dirty="0"/>
                    </a:p>
                  </a:txBody>
                  <a:tcPr/>
                </a:tc>
                <a:tc>
                  <a:txBody>
                    <a:bodyPr/>
                    <a:lstStyle/>
                    <a:p>
                      <a:r>
                        <a:rPr lang="en-US" dirty="0" smtClean="0"/>
                        <a:t>2</a:t>
                      </a:r>
                      <a:endParaRPr lang="en-US" dirty="0"/>
                    </a:p>
                  </a:txBody>
                  <a:tcPr/>
                </a:tc>
                <a:tc>
                  <a:txBody>
                    <a:bodyPr/>
                    <a:lstStyle/>
                    <a:p>
                      <a:r>
                        <a:rPr lang="en-US" dirty="0" smtClean="0"/>
                        <a:t>1</a:t>
                      </a:r>
                      <a:endParaRPr lang="en-US" dirty="0"/>
                    </a:p>
                  </a:txBody>
                  <a:tcPr/>
                </a:tc>
                <a:tc>
                  <a:txBody>
                    <a:bodyPr/>
                    <a:lstStyle/>
                    <a:p>
                      <a:r>
                        <a:rPr lang="en-US" dirty="0" smtClean="0"/>
                        <a:t>3</a:t>
                      </a:r>
                      <a:endParaRPr lang="en-US" dirty="0"/>
                    </a:p>
                  </a:txBody>
                  <a:tcPr/>
                </a:tc>
                <a:tc>
                  <a:txBody>
                    <a:bodyPr/>
                    <a:lstStyle/>
                    <a:p>
                      <a:r>
                        <a:rPr lang="en-US" dirty="0" smtClean="0"/>
                        <a:t>1</a:t>
                      </a:r>
                      <a:endParaRPr lang="en-US" dirty="0"/>
                    </a:p>
                  </a:txBody>
                  <a:tcPr/>
                </a:tc>
                <a:tc>
                  <a:txBody>
                    <a:bodyPr/>
                    <a:lstStyle/>
                    <a:p>
                      <a:r>
                        <a:rPr lang="en-US" dirty="0" smtClean="0"/>
                        <a:t>3</a:t>
                      </a:r>
                      <a:endParaRPr lang="en-US" dirty="0"/>
                    </a:p>
                  </a:txBody>
                  <a:tcPr/>
                </a:tc>
              </a:tr>
              <a:tr h="370840">
                <a:tc>
                  <a:txBody>
                    <a:bodyPr/>
                    <a:lstStyle/>
                    <a:p>
                      <a:r>
                        <a:rPr lang="en-US" dirty="0" smtClean="0"/>
                        <a:t>D</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7</a:t>
                      </a:r>
                      <a:endParaRPr lang="en-US" dirty="0"/>
                    </a:p>
                  </a:txBody>
                  <a:tcPr/>
                </a:tc>
                <a:tc>
                  <a:txBody>
                    <a:bodyPr/>
                    <a:lstStyle/>
                    <a:p>
                      <a:r>
                        <a:rPr lang="en-US" dirty="0" smtClean="0"/>
                        <a:t>3</a:t>
                      </a:r>
                      <a:endParaRPr lang="en-US" dirty="0"/>
                    </a:p>
                  </a:txBody>
                  <a:tcPr/>
                </a:tc>
                <a:tc>
                  <a:txBody>
                    <a:bodyPr/>
                    <a:lstStyle/>
                    <a:p>
                      <a:r>
                        <a:rPr lang="en-US" dirty="0" smtClean="0"/>
                        <a:t>7</a:t>
                      </a:r>
                      <a:endParaRPr lang="en-US" dirty="0"/>
                    </a:p>
                  </a:txBody>
                  <a:tcPr/>
                </a:tc>
              </a:tr>
              <a:tr h="370840">
                <a:tc>
                  <a:txBody>
                    <a:bodyPr/>
                    <a:lstStyle/>
                    <a:p>
                      <a:r>
                        <a:rPr lang="en-US" dirty="0" smtClean="0"/>
                        <a:t>E</a:t>
                      </a:r>
                      <a:endParaRPr lang="en-US" dirty="0"/>
                    </a:p>
                  </a:txBody>
                  <a:tcPr/>
                </a:tc>
                <a:tc>
                  <a:txBody>
                    <a:bodyPr/>
                    <a:lstStyle/>
                    <a:p>
                      <a:r>
                        <a:rPr lang="en-US" dirty="0" smtClean="0"/>
                        <a:t>4</a:t>
                      </a:r>
                      <a:endParaRPr lang="en-US" dirty="0"/>
                    </a:p>
                  </a:txBody>
                  <a:tcPr/>
                </a:tc>
                <a:tc>
                  <a:txBody>
                    <a:bodyPr/>
                    <a:lstStyle/>
                    <a:p>
                      <a:r>
                        <a:rPr lang="en-US" dirty="0" smtClean="0"/>
                        <a:t>3</a:t>
                      </a:r>
                      <a:endParaRPr lang="en-US" dirty="0"/>
                    </a:p>
                  </a:txBody>
                  <a:tcPr/>
                </a:tc>
                <a:tc>
                  <a:txBody>
                    <a:bodyPr/>
                    <a:lstStyle/>
                    <a:p>
                      <a:r>
                        <a:rPr lang="en-US" dirty="0" smtClean="0"/>
                        <a:t>7</a:t>
                      </a:r>
                      <a:endParaRPr lang="en-US" dirty="0"/>
                    </a:p>
                  </a:txBody>
                  <a:tcPr/>
                </a:tc>
                <a:tc>
                  <a:txBody>
                    <a:bodyPr/>
                    <a:lstStyle/>
                    <a:p>
                      <a:r>
                        <a:rPr lang="en-US" dirty="0" smtClean="0"/>
                        <a:t>3</a:t>
                      </a:r>
                      <a:endParaRPr lang="en-US" dirty="0"/>
                    </a:p>
                  </a:txBody>
                  <a:tcPr/>
                </a:tc>
                <a:tc>
                  <a:txBody>
                    <a:bodyPr/>
                    <a:lstStyle/>
                    <a:p>
                      <a:r>
                        <a:rPr lang="en-US" dirty="0" smtClean="0"/>
                        <a:t>7</a:t>
                      </a:r>
                      <a:endParaRPr lang="en-US" dirty="0"/>
                    </a:p>
                  </a:txBody>
                  <a:tcPr/>
                </a:tc>
              </a:tr>
              <a:tr h="370840">
                <a:tc>
                  <a:txBody>
                    <a:bodyPr/>
                    <a:lstStyle/>
                    <a:p>
                      <a:r>
                        <a:rPr lang="en-US" dirty="0" smtClean="0"/>
                        <a:t>F</a:t>
                      </a:r>
                      <a:endParaRPr lang="en-US" dirty="0"/>
                    </a:p>
                  </a:txBody>
                  <a:tcPr/>
                </a:tc>
                <a:tc>
                  <a:txBody>
                    <a:bodyPr/>
                    <a:lstStyle/>
                    <a:p>
                      <a:r>
                        <a:rPr lang="en-US" dirty="0" smtClean="0"/>
                        <a:t>3</a:t>
                      </a:r>
                      <a:endParaRPr lang="en-US" dirty="0"/>
                    </a:p>
                  </a:txBody>
                  <a:tcPr/>
                </a:tc>
                <a:tc>
                  <a:txBody>
                    <a:bodyPr/>
                    <a:lstStyle/>
                    <a:p>
                      <a:r>
                        <a:rPr lang="en-US" dirty="0" smtClean="0"/>
                        <a:t>3</a:t>
                      </a:r>
                      <a:endParaRPr lang="en-US" dirty="0"/>
                    </a:p>
                  </a:txBody>
                  <a:tcPr/>
                </a:tc>
                <a:tc>
                  <a:txBody>
                    <a:bodyPr/>
                    <a:lstStyle/>
                    <a:p>
                      <a:r>
                        <a:rPr lang="en-US" dirty="0" smtClean="0"/>
                        <a:t>6</a:t>
                      </a:r>
                      <a:endParaRPr lang="en-US" dirty="0"/>
                    </a:p>
                  </a:txBody>
                  <a:tcPr/>
                </a:tc>
                <a:tc>
                  <a:txBody>
                    <a:bodyPr/>
                    <a:lstStyle/>
                    <a:p>
                      <a:r>
                        <a:rPr lang="en-US" dirty="0" smtClean="0"/>
                        <a:t>9</a:t>
                      </a:r>
                      <a:endParaRPr lang="en-US" dirty="0"/>
                    </a:p>
                  </a:txBody>
                  <a:tcPr/>
                </a:tc>
                <a:tc>
                  <a:txBody>
                    <a:bodyPr/>
                    <a:lstStyle/>
                    <a:p>
                      <a:r>
                        <a:rPr lang="en-US" dirty="0" smtClean="0"/>
                        <a:t>12</a:t>
                      </a:r>
                      <a:endParaRPr lang="en-US" dirty="0"/>
                    </a:p>
                  </a:txBody>
                  <a:tcPr/>
                </a:tc>
              </a:tr>
              <a:tr h="370840">
                <a:tc>
                  <a:txBody>
                    <a:bodyPr/>
                    <a:lstStyle/>
                    <a:p>
                      <a:r>
                        <a:rPr lang="en-US" dirty="0" smtClean="0"/>
                        <a:t>G</a:t>
                      </a:r>
                      <a:endParaRPr lang="en-US" dirty="0"/>
                    </a:p>
                  </a:txBody>
                  <a:tcPr/>
                </a:tc>
                <a:tc>
                  <a:txBody>
                    <a:bodyPr/>
                    <a:lstStyle/>
                    <a:p>
                      <a:r>
                        <a:rPr lang="en-US" dirty="0" smtClean="0"/>
                        <a:t>5</a:t>
                      </a:r>
                      <a:endParaRPr lang="en-US" dirty="0"/>
                    </a:p>
                  </a:txBody>
                  <a:tcPr/>
                </a:tc>
                <a:tc>
                  <a:txBody>
                    <a:bodyPr/>
                    <a:lstStyle/>
                    <a:p>
                      <a:r>
                        <a:rPr lang="en-US" dirty="0" smtClean="0"/>
                        <a:t>7</a:t>
                      </a:r>
                      <a:endParaRPr lang="en-US" dirty="0"/>
                    </a:p>
                  </a:txBody>
                  <a:tcPr/>
                </a:tc>
                <a:tc>
                  <a:txBody>
                    <a:bodyPr/>
                    <a:lstStyle/>
                    <a:p>
                      <a:r>
                        <a:rPr lang="en-US" dirty="0" smtClean="0"/>
                        <a:t>12</a:t>
                      </a:r>
                      <a:endParaRPr lang="en-US" dirty="0"/>
                    </a:p>
                  </a:txBody>
                  <a:tcPr/>
                </a:tc>
                <a:tc>
                  <a:txBody>
                    <a:bodyPr/>
                    <a:lstStyle/>
                    <a:p>
                      <a:r>
                        <a:rPr lang="en-US" dirty="0" smtClean="0"/>
                        <a:t>7</a:t>
                      </a:r>
                      <a:endParaRPr lang="en-US" dirty="0"/>
                    </a:p>
                  </a:txBody>
                  <a:tcPr/>
                </a:tc>
                <a:tc>
                  <a:txBody>
                    <a:bodyPr/>
                    <a:lstStyle/>
                    <a:p>
                      <a:r>
                        <a:rPr lang="en-US" dirty="0" smtClean="0"/>
                        <a:t>12</a:t>
                      </a:r>
                      <a:endParaRPr lang="en-US" dirty="0"/>
                    </a:p>
                  </a:txBody>
                  <a:tcPr/>
                </a:tc>
              </a:tr>
              <a:tr h="370840">
                <a:tc>
                  <a:txBody>
                    <a:bodyPr/>
                    <a:lstStyle/>
                    <a:p>
                      <a:r>
                        <a:rPr lang="en-US" dirty="0" smtClean="0"/>
                        <a:t>H</a:t>
                      </a:r>
                      <a:endParaRPr lang="en-US" dirty="0"/>
                    </a:p>
                  </a:txBody>
                  <a:tcPr/>
                </a:tc>
                <a:tc>
                  <a:txBody>
                    <a:bodyPr/>
                    <a:lstStyle/>
                    <a:p>
                      <a:r>
                        <a:rPr lang="en-US" dirty="0" smtClean="0"/>
                        <a:t>2</a:t>
                      </a:r>
                      <a:endParaRPr lang="en-US" dirty="0"/>
                    </a:p>
                  </a:txBody>
                  <a:tcPr/>
                </a:tc>
                <a:tc>
                  <a:txBody>
                    <a:bodyPr/>
                    <a:lstStyle/>
                    <a:p>
                      <a:r>
                        <a:rPr lang="en-US" dirty="0" smtClean="0"/>
                        <a:t>12</a:t>
                      </a:r>
                      <a:endParaRPr lang="en-US" dirty="0"/>
                    </a:p>
                  </a:txBody>
                  <a:tcPr/>
                </a:tc>
                <a:tc>
                  <a:txBody>
                    <a:bodyPr/>
                    <a:lstStyle/>
                    <a:p>
                      <a:r>
                        <a:rPr lang="en-US" dirty="0" smtClean="0"/>
                        <a:t>14</a:t>
                      </a:r>
                      <a:endParaRPr lang="en-US" dirty="0"/>
                    </a:p>
                  </a:txBody>
                  <a:tcPr/>
                </a:tc>
                <a:tc>
                  <a:txBody>
                    <a:bodyPr/>
                    <a:lstStyle/>
                    <a:p>
                      <a:r>
                        <a:rPr lang="en-US" dirty="0" smtClean="0"/>
                        <a:t>12</a:t>
                      </a:r>
                      <a:endParaRPr lang="en-US" dirty="0"/>
                    </a:p>
                  </a:txBody>
                  <a:tcPr/>
                </a:tc>
                <a:tc>
                  <a:txBody>
                    <a:bodyPr/>
                    <a:lstStyle/>
                    <a:p>
                      <a:r>
                        <a:rPr lang="en-US" dirty="0" smtClean="0"/>
                        <a:t>14</a:t>
                      </a:r>
                      <a:endParaRPr lang="en-US" dirty="0"/>
                    </a:p>
                  </a:txBody>
                  <a:tcPr/>
                </a:tc>
              </a:tr>
            </a:tbl>
          </a:graphicData>
        </a:graphic>
      </p:graphicFrame>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162819"/>
                                        </p:tgtEl>
                                        <p:attrNameLst>
                                          <p:attrName>style.visibility</p:attrName>
                                        </p:attrNameLst>
                                      </p:cBhvr>
                                      <p:to>
                                        <p:strVal val="visible"/>
                                      </p:to>
                                    </p:set>
                                    <p:animEffect transition="in" filter="strips(downRight)">
                                      <p:cBhvr>
                                        <p:cTn id="7" dur="1000"/>
                                        <p:tgtEl>
                                          <p:spTgt spid="162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152400"/>
            <a:ext cx="8229600" cy="685800"/>
          </a:xfrm>
        </p:spPr>
        <p:txBody>
          <a:bodyPr/>
          <a:lstStyle/>
          <a:p>
            <a:pPr eaLnBrk="1" hangingPunct="1"/>
            <a:r>
              <a:rPr lang="en-US" dirty="0" smtClean="0"/>
              <a:t>Precedence Diagramming Method - PDM</a:t>
            </a:r>
          </a:p>
        </p:txBody>
      </p:sp>
      <p:sp>
        <p:nvSpPr>
          <p:cNvPr id="29699" name="Rectangle 3"/>
          <p:cNvSpPr>
            <a:spLocks noGrp="1" noChangeArrowheads="1"/>
          </p:cNvSpPr>
          <p:nvPr>
            <p:ph type="body" idx="1"/>
          </p:nvPr>
        </p:nvSpPr>
        <p:spPr>
          <a:xfrm>
            <a:off x="381000" y="990600"/>
            <a:ext cx="8305800" cy="5486400"/>
          </a:xfrm>
        </p:spPr>
        <p:txBody>
          <a:bodyPr/>
          <a:lstStyle/>
          <a:p>
            <a:pPr eaLnBrk="1" hangingPunct="1"/>
            <a:r>
              <a:rPr lang="en-US" dirty="0" smtClean="0"/>
              <a:t>Based on 4 fundamental relationships</a:t>
            </a:r>
          </a:p>
          <a:p>
            <a:pPr lvl="1" eaLnBrk="1" hangingPunct="1"/>
            <a:r>
              <a:rPr lang="en-US" dirty="0" smtClean="0"/>
              <a:t>Finish-To-Start (FS)</a:t>
            </a:r>
          </a:p>
          <a:p>
            <a:pPr lvl="2" eaLnBrk="1" hangingPunct="1"/>
            <a:r>
              <a:rPr lang="en-US" dirty="0" smtClean="0"/>
              <a:t>B can not start until A is completed (e.g., testing can not begin until coding is complete)</a:t>
            </a:r>
          </a:p>
          <a:p>
            <a:pPr lvl="1" eaLnBrk="1" hangingPunct="1"/>
            <a:r>
              <a:rPr lang="en-US" dirty="0" smtClean="0"/>
              <a:t>Start-To-Start (SS)</a:t>
            </a:r>
          </a:p>
          <a:p>
            <a:pPr lvl="2" eaLnBrk="1" hangingPunct="1"/>
            <a:r>
              <a:rPr lang="en-US" dirty="0" smtClean="0"/>
              <a:t>Two tasks can or must start at the same time;  they don’t have to finish at the same time (parallel tasks)</a:t>
            </a:r>
          </a:p>
          <a:p>
            <a:pPr lvl="1" eaLnBrk="1" hangingPunct="1"/>
            <a:r>
              <a:rPr lang="en-US" dirty="0" smtClean="0"/>
              <a:t>Finish-To-Finish (FF)</a:t>
            </a:r>
          </a:p>
          <a:p>
            <a:pPr lvl="2" eaLnBrk="1" hangingPunct="1"/>
            <a:r>
              <a:rPr lang="en-US" dirty="0" smtClean="0"/>
              <a:t>Two tasks can start at different times and have different durations but must finish together</a:t>
            </a:r>
          </a:p>
          <a:p>
            <a:pPr lvl="1" eaLnBrk="1" hangingPunct="1"/>
            <a:r>
              <a:rPr lang="en-US" dirty="0" smtClean="0"/>
              <a:t>Start-To-Finish (SF)</a:t>
            </a:r>
          </a:p>
          <a:p>
            <a:pPr lvl="2" eaLnBrk="1" hangingPunct="1"/>
            <a:r>
              <a:rPr lang="en-US" dirty="0" smtClean="0"/>
              <a:t>Task A can not END until task B starts (e.g., nurse on night shift can not leave until day nurse arrives)</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65</a:t>
            </a:fld>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28600"/>
            <a:ext cx="8229600" cy="609600"/>
          </a:xfrm>
        </p:spPr>
        <p:txBody>
          <a:bodyPr/>
          <a:lstStyle/>
          <a:p>
            <a:pPr eaLnBrk="1" hangingPunct="1"/>
            <a:r>
              <a:rPr lang="en-US" dirty="0" smtClean="0"/>
              <a:t>PDM Relationships</a:t>
            </a:r>
          </a:p>
        </p:txBody>
      </p:sp>
      <p:pic>
        <p:nvPicPr>
          <p:cNvPr id="30723" name="Picture 3" descr="c07f05"/>
          <p:cNvPicPr>
            <a:picLocks noChangeAspect="1" noChangeArrowheads="1"/>
          </p:cNvPicPr>
          <p:nvPr/>
        </p:nvPicPr>
        <p:blipFill>
          <a:blip r:embed="rId2" cstate="print"/>
          <a:srcRect/>
          <a:stretch>
            <a:fillRect/>
          </a:stretch>
        </p:blipFill>
        <p:spPr bwMode="auto">
          <a:xfrm>
            <a:off x="1447801" y="1297101"/>
            <a:ext cx="5638800" cy="48751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B3A5C7D3-9AE6-4D09-BE7B-A1C195DFF180}" type="slidenum">
              <a:rPr lang="en-US" smtClean="0"/>
              <a:pPr>
                <a:defRPr/>
              </a:pPr>
              <a:t>66</a:t>
            </a:fld>
            <a:endParaRPr lang="en-US"/>
          </a:p>
        </p:txBody>
      </p:sp>
      <p:sp>
        <p:nvSpPr>
          <p:cNvPr id="5" name="TextBox 4"/>
          <p:cNvSpPr txBox="1"/>
          <p:nvPr/>
        </p:nvSpPr>
        <p:spPr>
          <a:xfrm>
            <a:off x="457200" y="6096000"/>
            <a:ext cx="7696200" cy="646331"/>
          </a:xfrm>
          <a:prstGeom prst="rect">
            <a:avLst/>
          </a:prstGeom>
          <a:noFill/>
        </p:spPr>
        <p:txBody>
          <a:bodyPr wrap="square" rtlCol="0">
            <a:spAutoFit/>
          </a:bodyPr>
          <a:lstStyle/>
          <a:p>
            <a:r>
              <a:rPr lang="en-US" b="1" i="1" dirty="0" smtClean="0">
                <a:solidFill>
                  <a:srgbClr val="0000CC"/>
                </a:solidFill>
              </a:rPr>
              <a:t>Task A  can not finish until task B starts. Ex., nurse working midnight – 8AM shift can not leave until nurse from next shift arrives</a:t>
            </a:r>
            <a:endParaRPr lang="en-US" b="1" i="1" dirty="0">
              <a:solidFill>
                <a:srgbClr val="0000CC"/>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lstStyle/>
          <a:p>
            <a:r>
              <a:rPr lang="en-US" dirty="0" smtClean="0"/>
              <a:t>Project Budget Example</a:t>
            </a:r>
            <a:endParaRPr lang="en-US" dirty="0"/>
          </a:p>
        </p:txBody>
      </p:sp>
      <p:sp>
        <p:nvSpPr>
          <p:cNvPr id="5" name="Slide Number Placeholder 4"/>
          <p:cNvSpPr>
            <a:spLocks noGrp="1"/>
          </p:cNvSpPr>
          <p:nvPr>
            <p:ph type="sldNum" sz="quarter" idx="12"/>
          </p:nvPr>
        </p:nvSpPr>
        <p:spPr/>
        <p:txBody>
          <a:bodyPr/>
          <a:lstStyle/>
          <a:p>
            <a:fld id="{6FDB5055-D619-4515-8150-4DC1BFDAB6BE}" type="slidenum">
              <a:rPr lang="en-US" smtClean="0"/>
              <a:pPr/>
              <a:t>67</a:t>
            </a:fld>
            <a:endParaRPr lang="en-US"/>
          </a:p>
        </p:txBody>
      </p:sp>
      <p:pic>
        <p:nvPicPr>
          <p:cNvPr id="55300" name="Picture 4"/>
          <p:cNvPicPr>
            <a:picLocks noChangeAspect="1" noChangeArrowheads="1"/>
          </p:cNvPicPr>
          <p:nvPr/>
        </p:nvPicPr>
        <p:blipFill>
          <a:blip r:embed="rId2" cstate="print"/>
          <a:srcRect/>
          <a:stretch>
            <a:fillRect/>
          </a:stretch>
        </p:blipFill>
        <p:spPr bwMode="auto">
          <a:xfrm>
            <a:off x="218036" y="914400"/>
            <a:ext cx="6097039" cy="2209800"/>
          </a:xfrm>
          <a:prstGeom prst="rect">
            <a:avLst/>
          </a:prstGeom>
          <a:noFill/>
          <a:ln w="9525">
            <a:noFill/>
            <a:miter lim="800000"/>
            <a:headEnd/>
            <a:tailEnd/>
          </a:ln>
        </p:spPr>
      </p:pic>
      <p:pic>
        <p:nvPicPr>
          <p:cNvPr id="55301" name="Picture 5"/>
          <p:cNvPicPr>
            <a:picLocks noChangeAspect="1" noChangeArrowheads="1"/>
          </p:cNvPicPr>
          <p:nvPr/>
        </p:nvPicPr>
        <p:blipFill>
          <a:blip r:embed="rId3" cstate="print"/>
          <a:srcRect/>
          <a:stretch>
            <a:fillRect/>
          </a:stretch>
        </p:blipFill>
        <p:spPr bwMode="auto">
          <a:xfrm>
            <a:off x="381000" y="3352800"/>
            <a:ext cx="5638800" cy="2418290"/>
          </a:xfrm>
          <a:prstGeom prst="rect">
            <a:avLst/>
          </a:prstGeom>
          <a:noFill/>
          <a:ln w="9525">
            <a:noFill/>
            <a:miter lim="800000"/>
            <a:headEnd/>
            <a:tailEnd/>
          </a:ln>
        </p:spPr>
      </p:pic>
      <p:sp>
        <p:nvSpPr>
          <p:cNvPr id="11" name="Content Placeholder 2"/>
          <p:cNvSpPr>
            <a:spLocks noGrp="1"/>
          </p:cNvSpPr>
          <p:nvPr>
            <p:ph sz="quarter" idx="1"/>
          </p:nvPr>
        </p:nvSpPr>
        <p:spPr>
          <a:xfrm>
            <a:off x="6400800" y="1828800"/>
            <a:ext cx="2514600" cy="990600"/>
          </a:xfrm>
        </p:spPr>
        <p:txBody>
          <a:bodyPr/>
          <a:lstStyle/>
          <a:p>
            <a:r>
              <a:rPr lang="en-US" sz="1400" dirty="0" smtClean="0">
                <a:sym typeface="Wingdings" pitchFamily="2" charset="2"/>
              </a:rPr>
              <a:t>A &amp; B - Start to Finish</a:t>
            </a:r>
          </a:p>
          <a:p>
            <a:r>
              <a:rPr lang="en-US" sz="1400" dirty="0" smtClean="0">
                <a:sym typeface="Wingdings" pitchFamily="2" charset="2"/>
              </a:rPr>
              <a:t>B &amp; C - Start to Start</a:t>
            </a:r>
          </a:p>
          <a:p>
            <a:r>
              <a:rPr lang="en-US" sz="1400" dirty="0" smtClean="0">
                <a:sym typeface="Wingdings" pitchFamily="2" charset="2"/>
              </a:rPr>
              <a:t>D &amp; E – Finish to Finish</a:t>
            </a:r>
          </a:p>
          <a:p>
            <a:endParaRPr lang="en-US" dirty="0"/>
          </a:p>
        </p:txBody>
      </p:sp>
    </p:spTree>
    <p:extLst>
      <p:ext uri="{BB962C8B-B14F-4D97-AF65-F5344CB8AC3E}">
        <p14:creationId xmlns:p14="http://schemas.microsoft.com/office/powerpoint/2010/main" val="17004553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Lead and Lag times</a:t>
            </a:r>
          </a:p>
        </p:txBody>
      </p:sp>
      <p:sp>
        <p:nvSpPr>
          <p:cNvPr id="31747" name="Rectangle 3"/>
          <p:cNvSpPr>
            <a:spLocks noGrp="1" noChangeArrowheads="1"/>
          </p:cNvSpPr>
          <p:nvPr>
            <p:ph type="body" idx="1"/>
          </p:nvPr>
        </p:nvSpPr>
        <p:spPr>
          <a:xfrm>
            <a:off x="457200" y="1219200"/>
            <a:ext cx="8229600" cy="4937125"/>
          </a:xfrm>
        </p:spPr>
        <p:txBody>
          <a:bodyPr/>
          <a:lstStyle/>
          <a:p>
            <a:pPr eaLnBrk="1" hangingPunct="1"/>
            <a:r>
              <a:rPr lang="en-US" sz="2800" dirty="0" smtClean="0"/>
              <a:t>Lead is starting the next task before the first task is complete</a:t>
            </a:r>
          </a:p>
          <a:p>
            <a:pPr lvl="2" eaLnBrk="1" hangingPunct="1"/>
            <a:r>
              <a:rPr lang="en-US" sz="2400" dirty="0" smtClean="0"/>
              <a:t>Example: Begin installing the operating systems when half of the PCs are set up</a:t>
            </a:r>
          </a:p>
          <a:p>
            <a:pPr eaLnBrk="1" hangingPunct="1"/>
            <a:r>
              <a:rPr lang="en-US" sz="2800" dirty="0" smtClean="0"/>
              <a:t>Lag (or negative lead) is the adding of a buffer of time before the next task begins</a:t>
            </a:r>
          </a:p>
          <a:p>
            <a:pPr lvl="2" eaLnBrk="1" hangingPunct="1"/>
            <a:r>
              <a:rPr lang="en-US" sz="2400" dirty="0" smtClean="0"/>
              <a:t>Example: Once the walls have been painted, wait one day before laying the carpet so that the walls have had a chance to dry</a:t>
            </a:r>
          </a:p>
          <a:p>
            <a:pPr eaLnBrk="1" hangingPunct="1"/>
            <a:endParaRPr lang="en-US" dirty="0" smtClean="0"/>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68</a:t>
            </a:fld>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457200" y="152400"/>
            <a:ext cx="8229600" cy="609600"/>
          </a:xfrm>
        </p:spPr>
        <p:txBody>
          <a:bodyPr/>
          <a:lstStyle/>
          <a:p>
            <a:r>
              <a:rPr lang="en-US" sz="2800" dirty="0" smtClean="0"/>
              <a:t>Critical Chain Project Management (CCPM)</a:t>
            </a:r>
          </a:p>
        </p:txBody>
      </p:sp>
      <p:sp>
        <p:nvSpPr>
          <p:cNvPr id="32771" name="Content Placeholder 2"/>
          <p:cNvSpPr>
            <a:spLocks noGrp="1"/>
          </p:cNvSpPr>
          <p:nvPr>
            <p:ph sz="quarter" idx="1"/>
          </p:nvPr>
        </p:nvSpPr>
        <p:spPr>
          <a:xfrm>
            <a:off x="0" y="914400"/>
            <a:ext cx="9144000" cy="5241925"/>
          </a:xfrm>
        </p:spPr>
        <p:txBody>
          <a:bodyPr/>
          <a:lstStyle/>
          <a:p>
            <a:r>
              <a:rPr lang="en-US" sz="2300" dirty="0" smtClean="0"/>
              <a:t>Introduced in 1997 in a book called </a:t>
            </a:r>
            <a:r>
              <a:rPr lang="en-US" sz="2300" i="1" dirty="0" smtClean="0"/>
              <a:t>Critical Chain </a:t>
            </a:r>
            <a:r>
              <a:rPr lang="en-US" sz="2300" dirty="0" smtClean="0"/>
              <a:t>by </a:t>
            </a:r>
            <a:r>
              <a:rPr lang="en-US" sz="2300" dirty="0" err="1" smtClean="0"/>
              <a:t>Eliyahu</a:t>
            </a:r>
            <a:r>
              <a:rPr lang="en-US" sz="2300" dirty="0" smtClean="0"/>
              <a:t> </a:t>
            </a:r>
            <a:r>
              <a:rPr lang="en-US" sz="2300" dirty="0" err="1" smtClean="0"/>
              <a:t>Goldratt</a:t>
            </a:r>
            <a:r>
              <a:rPr lang="en-US" sz="2300" dirty="0" smtClean="0"/>
              <a:t> (1947-2011)</a:t>
            </a:r>
          </a:p>
          <a:p>
            <a:r>
              <a:rPr lang="en-US" sz="2300" dirty="0" smtClean="0"/>
              <a:t>Based on his previous work called the </a:t>
            </a:r>
            <a:r>
              <a:rPr lang="en-US" sz="2300" i="1" dirty="0" smtClean="0"/>
              <a:t>Theory of Constraints</a:t>
            </a:r>
          </a:p>
          <a:p>
            <a:pPr lvl="1"/>
            <a:r>
              <a:rPr lang="en-US" sz="2100" i="1" dirty="0" smtClean="0"/>
              <a:t>TOC is an overall management philosophy – takes into account that processes are exposed to risk because of the weakest person or part of the process can unfavorably affect the outcome of the process (bottleneck, unskillful resource)</a:t>
            </a:r>
          </a:p>
          <a:p>
            <a:r>
              <a:rPr lang="en-US" sz="2300" i="1" dirty="0" smtClean="0"/>
              <a:t>CCPM is based on the idea that people often inflate or add cushioning to their estimates to create a form of “safety” to compensate for uncertainty or risk because …</a:t>
            </a:r>
          </a:p>
          <a:p>
            <a:pPr lvl="1"/>
            <a:r>
              <a:rPr lang="en-US" sz="2100" i="1" dirty="0" smtClean="0"/>
              <a:t>Your work is dependent upon the work of someone else, and you believe that starting your work will be delayed</a:t>
            </a:r>
          </a:p>
          <a:p>
            <a:pPr lvl="1"/>
            <a:r>
              <a:rPr lang="en-US" sz="2100" i="1" dirty="0" smtClean="0"/>
              <a:t>Your pessimism from previous experience where things did not go as planned</a:t>
            </a:r>
          </a:p>
          <a:p>
            <a:pPr lvl="1"/>
            <a:r>
              <a:rPr lang="en-US" sz="2100" i="1" dirty="0" smtClean="0"/>
              <a:t>Your belief that the project sponsor or customer will cut your project schedule or budget so you inflate your estimates to guard against this cut</a:t>
            </a:r>
          </a:p>
          <a:p>
            <a:pPr lvl="1"/>
            <a:r>
              <a:rPr lang="en-US" sz="2100" i="1" dirty="0" err="1" smtClean="0"/>
              <a:t>Youtube</a:t>
            </a:r>
            <a:r>
              <a:rPr lang="en-US" sz="2100" i="1" dirty="0" smtClean="0"/>
              <a:t> video - </a:t>
            </a:r>
            <a:r>
              <a:rPr lang="en-US" sz="2100" i="1" dirty="0" smtClean="0">
                <a:hlinkClick r:id="rId2"/>
              </a:rPr>
              <a:t>http://www.youtube.com/watch?v=BRMDCRPGYBE</a:t>
            </a:r>
            <a:endParaRPr lang="en-US" sz="2100" i="1" dirty="0" smtClean="0"/>
          </a:p>
          <a:p>
            <a:pPr lvl="1"/>
            <a:endParaRPr lang="en-US" sz="2100" i="1" dirty="0" smtClean="0"/>
          </a:p>
          <a:p>
            <a:pPr lvl="1"/>
            <a:endParaRPr lang="en-US" i="1" dirty="0" smtClean="0"/>
          </a:p>
          <a:p>
            <a:endParaRPr lang="en-US" sz="2300" i="1" dirty="0" smtClean="0"/>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69</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Developing the Project Schedule</a:t>
            </a:r>
          </a:p>
        </p:txBody>
      </p:sp>
      <p:sp>
        <p:nvSpPr>
          <p:cNvPr id="19459" name="Rectangle 3"/>
          <p:cNvSpPr>
            <a:spLocks noGrp="1" noChangeArrowheads="1"/>
          </p:cNvSpPr>
          <p:nvPr>
            <p:ph type="body" idx="1"/>
          </p:nvPr>
        </p:nvSpPr>
        <p:spPr>
          <a:xfrm>
            <a:off x="457200" y="1219200"/>
            <a:ext cx="8229600" cy="4937125"/>
          </a:xfrm>
        </p:spPr>
        <p:txBody>
          <a:bodyPr/>
          <a:lstStyle/>
          <a:p>
            <a:pPr eaLnBrk="1" hangingPunct="1"/>
            <a:r>
              <a:rPr lang="en-US" sz="2800" dirty="0" smtClean="0"/>
              <a:t>Project Management Tools</a:t>
            </a:r>
          </a:p>
          <a:p>
            <a:pPr lvl="1" eaLnBrk="1" hangingPunct="1"/>
            <a:r>
              <a:rPr lang="en-US" sz="2400" dirty="0" smtClean="0"/>
              <a:t>Gantt Charts</a:t>
            </a:r>
          </a:p>
          <a:p>
            <a:pPr lvl="1" eaLnBrk="1" hangingPunct="1"/>
            <a:r>
              <a:rPr lang="en-US" sz="2400" dirty="0" smtClean="0"/>
              <a:t>Project Network Diagrams</a:t>
            </a:r>
          </a:p>
          <a:p>
            <a:pPr lvl="2" eaLnBrk="1" hangingPunct="1"/>
            <a:r>
              <a:rPr lang="en-US" sz="2400" dirty="0" smtClean="0"/>
              <a:t>Activity on the Node (AON)</a:t>
            </a:r>
          </a:p>
          <a:p>
            <a:pPr lvl="2" eaLnBrk="1" hangingPunct="1"/>
            <a:r>
              <a:rPr lang="en-US" sz="2400" dirty="0" smtClean="0"/>
              <a:t>Critical Path Analysis</a:t>
            </a:r>
          </a:p>
          <a:p>
            <a:pPr lvl="2" eaLnBrk="1" hangingPunct="1"/>
            <a:r>
              <a:rPr lang="en-US" sz="2400" dirty="0" smtClean="0"/>
              <a:t>Program Evaluation and Review Technique (PERT)</a:t>
            </a:r>
          </a:p>
          <a:p>
            <a:pPr lvl="2" eaLnBrk="1" hangingPunct="1"/>
            <a:r>
              <a:rPr lang="en-US" sz="2400" dirty="0" smtClean="0"/>
              <a:t>Precedence Diagramming Method (PDM)</a:t>
            </a:r>
          </a:p>
          <a:p>
            <a:pPr lvl="2" eaLnBrk="1" hangingPunct="1"/>
            <a:endParaRPr lang="en-US" sz="2400" b="1" dirty="0" smtClean="0"/>
          </a:p>
          <a:p>
            <a:pPr lvl="2" eaLnBrk="1" hangingPunct="1">
              <a:buNone/>
            </a:pPr>
            <a:r>
              <a:rPr lang="en-US" sz="2400" b="1" dirty="0" smtClean="0"/>
              <a:t>Dwight Eisenhower – </a:t>
            </a:r>
            <a:r>
              <a:rPr lang="en-US" sz="2400" b="1" i="1" dirty="0" smtClean="0"/>
              <a:t>“I have always found that plans are useless, but planning is indispensable”</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7</a:t>
            </a:fld>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152400" y="228600"/>
            <a:ext cx="8991600" cy="838200"/>
          </a:xfrm>
        </p:spPr>
        <p:txBody>
          <a:bodyPr/>
          <a:lstStyle/>
          <a:p>
            <a:pPr eaLnBrk="1" hangingPunct="1"/>
            <a:r>
              <a:rPr lang="en-US" dirty="0"/>
              <a:t>Critical Chain Project </a:t>
            </a:r>
            <a:r>
              <a:rPr lang="en-US" dirty="0" smtClean="0"/>
              <a:t>Management</a:t>
            </a:r>
            <a:endParaRPr lang="en-US" b="1" dirty="0" smtClean="0"/>
          </a:p>
        </p:txBody>
      </p:sp>
      <p:sp>
        <p:nvSpPr>
          <p:cNvPr id="19458" name="Rectangle 3"/>
          <p:cNvSpPr>
            <a:spLocks noGrp="1" noChangeArrowheads="1"/>
          </p:cNvSpPr>
          <p:nvPr>
            <p:ph type="body" idx="1"/>
          </p:nvPr>
        </p:nvSpPr>
        <p:spPr>
          <a:xfrm>
            <a:off x="152400" y="1371600"/>
            <a:ext cx="8534400" cy="5257800"/>
          </a:xfrm>
        </p:spPr>
        <p:txBody>
          <a:bodyPr/>
          <a:lstStyle/>
          <a:p>
            <a:pPr marL="533400" indent="-533400" eaLnBrk="1" hangingPunct="1">
              <a:lnSpc>
                <a:spcPct val="90000"/>
              </a:lnSpc>
              <a:buFontTx/>
              <a:buNone/>
            </a:pPr>
            <a:r>
              <a:rPr lang="en-US" i="1" dirty="0" smtClean="0"/>
              <a:t>A constraint limits any system’s output.</a:t>
            </a:r>
          </a:p>
          <a:p>
            <a:pPr marL="533400" indent="-533400" eaLnBrk="1" hangingPunct="1">
              <a:lnSpc>
                <a:spcPct val="90000"/>
              </a:lnSpc>
              <a:buFontTx/>
              <a:buNone/>
            </a:pPr>
            <a:r>
              <a:rPr lang="en-US" dirty="0" smtClean="0"/>
              <a:t>					</a:t>
            </a:r>
            <a:r>
              <a:rPr lang="en-US" u="sng" dirty="0" smtClean="0"/>
              <a:t>The Goal</a:t>
            </a:r>
            <a:r>
              <a:rPr lang="en-US" dirty="0" smtClean="0"/>
              <a:t> – </a:t>
            </a:r>
            <a:r>
              <a:rPr lang="en-US" dirty="0" err="1" smtClean="0"/>
              <a:t>Goldratt</a:t>
            </a:r>
            <a:endParaRPr lang="en-US" dirty="0" smtClean="0"/>
          </a:p>
          <a:p>
            <a:pPr marL="533400" indent="-533400" eaLnBrk="1" hangingPunct="1">
              <a:lnSpc>
                <a:spcPct val="90000"/>
              </a:lnSpc>
            </a:pPr>
            <a:r>
              <a:rPr lang="en-US" dirty="0" smtClean="0"/>
              <a:t>Originally proposed as a process for removing  in bottlenecks from production processes</a:t>
            </a:r>
          </a:p>
          <a:p>
            <a:pPr marL="533400" indent="-533400" eaLnBrk="1" hangingPunct="1">
              <a:lnSpc>
                <a:spcPct val="90000"/>
              </a:lnSpc>
            </a:pPr>
            <a:r>
              <a:rPr lang="en-US" dirty="0" smtClean="0"/>
              <a:t>It also offers guidelines for project management in managing slack time and more efficiently employing project resources</a:t>
            </a:r>
          </a:p>
          <a:p>
            <a:pPr marL="533400" indent="-533400" eaLnBrk="1" hangingPunct="1">
              <a:lnSpc>
                <a:spcPct val="90000"/>
              </a:lnSpc>
            </a:pPr>
            <a:r>
              <a:rPr lang="en-US" dirty="0" err="1" smtClean="0"/>
              <a:t>Goldrattt</a:t>
            </a:r>
            <a:r>
              <a:rPr lang="en-US" dirty="0" smtClean="0"/>
              <a:t> raised the point in “The Goal” that the majority of poor effects within business operations stem from a very small number of causes</a:t>
            </a:r>
          </a:p>
          <a:p>
            <a:pPr marL="900113" lvl="1" indent="-533400" eaLnBrk="1" hangingPunct="1">
              <a:lnSpc>
                <a:spcPct val="90000"/>
              </a:lnSpc>
            </a:pPr>
            <a:r>
              <a:rPr lang="en-US" dirty="0" smtClean="0"/>
              <a:t>Many of the problems we deal with are the result of a few core problems</a:t>
            </a:r>
          </a:p>
        </p:txBody>
      </p:sp>
      <p:sp>
        <p:nvSpPr>
          <p:cNvPr id="2" name="Slide Number Placeholder 1"/>
          <p:cNvSpPr>
            <a:spLocks noGrp="1"/>
          </p:cNvSpPr>
          <p:nvPr>
            <p:ph type="sldNum" sz="quarter" idx="10"/>
          </p:nvPr>
        </p:nvSpPr>
        <p:spPr>
          <a:xfrm>
            <a:off x="8077200" y="6356350"/>
            <a:ext cx="612775" cy="365125"/>
          </a:xfrm>
        </p:spPr>
        <p:txBody>
          <a:bodyPr wrap="square" numCol="1" anchorCtr="0" compatLnSpc="1">
            <a:prstTxWarp prst="textNoShape">
              <a:avLst/>
            </a:prstTxWarp>
          </a:bodyPr>
          <a:lstStyle/>
          <a:p>
            <a:pPr fontAlgn="base">
              <a:spcBef>
                <a:spcPct val="0"/>
              </a:spcBef>
              <a:spcAft>
                <a:spcPct val="0"/>
              </a:spcAft>
              <a:defRPr/>
            </a:pPr>
            <a:fld id="{D37E7578-D71D-4D77-BE96-D012FEC6D655}" type="slidenum">
              <a:rPr lang="en-US" smtClean="0">
                <a:solidFill>
                  <a:srgbClr val="045C75"/>
                </a:solidFill>
                <a:cs typeface="Arial" charset="0"/>
              </a:rPr>
              <a:pPr fontAlgn="base">
                <a:spcBef>
                  <a:spcPct val="0"/>
                </a:spcBef>
                <a:spcAft>
                  <a:spcPct val="0"/>
                </a:spcAft>
                <a:defRPr/>
              </a:pPr>
              <a:t>70</a:t>
            </a:fld>
            <a:endParaRPr lang="en-US" dirty="0">
              <a:solidFill>
                <a:srgbClr val="045C75"/>
              </a:solidFill>
              <a:cs typeface="Arial" charset="0"/>
            </a:endParaRPr>
          </a:p>
        </p:txBody>
      </p:sp>
    </p:spTree>
    <p:extLst>
      <p:ext uri="{BB962C8B-B14F-4D97-AF65-F5344CB8AC3E}">
        <p14:creationId xmlns:p14="http://schemas.microsoft.com/office/powerpoint/2010/main" val="9664638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pPr eaLnBrk="1" hangingPunct="1"/>
            <a:r>
              <a:rPr lang="en-US" sz="3600" dirty="0"/>
              <a:t>Critical Chain Project Management </a:t>
            </a:r>
            <a:endParaRPr lang="en-US" sz="3600" b="1" dirty="0" smtClean="0"/>
          </a:p>
        </p:txBody>
      </p:sp>
      <p:sp>
        <p:nvSpPr>
          <p:cNvPr id="19458" name="Rectangle 3"/>
          <p:cNvSpPr>
            <a:spLocks noGrp="1" noChangeArrowheads="1"/>
          </p:cNvSpPr>
          <p:nvPr>
            <p:ph type="body" idx="1"/>
          </p:nvPr>
        </p:nvSpPr>
        <p:spPr/>
        <p:txBody>
          <a:bodyPr/>
          <a:lstStyle/>
          <a:p>
            <a:pPr marL="533400" indent="-533400" eaLnBrk="1" hangingPunct="1">
              <a:lnSpc>
                <a:spcPct val="90000"/>
              </a:lnSpc>
            </a:pPr>
            <a:r>
              <a:rPr lang="en-US" dirty="0" smtClean="0"/>
              <a:t>Any system must have a constraint; otherwise its output would increase without bound or got to zero</a:t>
            </a:r>
          </a:p>
          <a:p>
            <a:pPr marL="533400" indent="-533400" eaLnBrk="1" hangingPunct="1">
              <a:lnSpc>
                <a:spcPct val="90000"/>
              </a:lnSpc>
            </a:pPr>
            <a:r>
              <a:rPr lang="en-US" dirty="0" smtClean="0"/>
              <a:t>The key lies in identifying the most central constraint within the system</a:t>
            </a:r>
          </a:p>
          <a:p>
            <a:pPr marL="533400" indent="-533400" eaLnBrk="1" hangingPunct="1">
              <a:lnSpc>
                <a:spcPct val="90000"/>
              </a:lnSpc>
            </a:pPr>
            <a:endParaRPr lang="en-US" dirty="0" smtClean="0"/>
          </a:p>
        </p:txBody>
      </p:sp>
      <p:sp>
        <p:nvSpPr>
          <p:cNvPr id="2" name="Slide Number Placeholder 1"/>
          <p:cNvSpPr>
            <a:spLocks noGrp="1"/>
          </p:cNvSpPr>
          <p:nvPr>
            <p:ph type="sldNum" sz="quarter" idx="10"/>
          </p:nvPr>
        </p:nvSpPr>
        <p:spPr>
          <a:xfrm>
            <a:off x="7848600" y="6356350"/>
            <a:ext cx="841375" cy="365125"/>
          </a:xfrm>
        </p:spPr>
        <p:txBody>
          <a:bodyPr wrap="square" numCol="1" anchorCtr="0" compatLnSpc="1">
            <a:prstTxWarp prst="textNoShape">
              <a:avLst/>
            </a:prstTxWarp>
          </a:bodyPr>
          <a:lstStyle/>
          <a:p>
            <a:pPr fontAlgn="base">
              <a:spcBef>
                <a:spcPct val="0"/>
              </a:spcBef>
              <a:spcAft>
                <a:spcPct val="0"/>
              </a:spcAft>
              <a:defRPr/>
            </a:pPr>
            <a:fld id="{D37E7578-D71D-4D77-BE96-D012FEC6D655}" type="slidenum">
              <a:rPr lang="en-US" smtClean="0">
                <a:solidFill>
                  <a:srgbClr val="045C75"/>
                </a:solidFill>
                <a:cs typeface="Arial" charset="0"/>
              </a:rPr>
              <a:pPr fontAlgn="base">
                <a:spcBef>
                  <a:spcPct val="0"/>
                </a:spcBef>
                <a:spcAft>
                  <a:spcPct val="0"/>
                </a:spcAft>
                <a:defRPr/>
              </a:pPr>
              <a:t>71</a:t>
            </a:fld>
            <a:endParaRPr lang="en-US" dirty="0">
              <a:solidFill>
                <a:srgbClr val="045C75"/>
              </a:solidFill>
              <a:cs typeface="Arial" charset="0"/>
            </a:endParaRPr>
          </a:p>
        </p:txBody>
      </p:sp>
    </p:spTree>
    <p:extLst>
      <p:ext uri="{BB962C8B-B14F-4D97-AF65-F5344CB8AC3E}">
        <p14:creationId xmlns:p14="http://schemas.microsoft.com/office/powerpoint/2010/main" val="14181304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381000" y="304800"/>
            <a:ext cx="8229600" cy="742950"/>
          </a:xfrm>
        </p:spPr>
        <p:txBody>
          <a:bodyPr/>
          <a:lstStyle/>
          <a:p>
            <a:pPr eaLnBrk="1" hangingPunct="1"/>
            <a:r>
              <a:rPr lang="en-US" dirty="0" smtClean="0"/>
              <a:t>TOC Methodology</a:t>
            </a:r>
          </a:p>
        </p:txBody>
      </p:sp>
      <p:sp>
        <p:nvSpPr>
          <p:cNvPr id="19458" name="Rectangle 3"/>
          <p:cNvSpPr>
            <a:spLocks noGrp="1" noChangeArrowheads="1"/>
          </p:cNvSpPr>
          <p:nvPr>
            <p:ph type="body" idx="1"/>
          </p:nvPr>
        </p:nvSpPr>
        <p:spPr>
          <a:xfrm>
            <a:off x="228600" y="1066800"/>
            <a:ext cx="8458200" cy="5257801"/>
          </a:xfrm>
        </p:spPr>
        <p:txBody>
          <a:bodyPr/>
          <a:lstStyle/>
          <a:p>
            <a:pPr marL="533400" indent="-533400" eaLnBrk="1" hangingPunct="1">
              <a:lnSpc>
                <a:spcPct val="90000"/>
              </a:lnSpc>
              <a:buFontTx/>
              <a:buAutoNum type="arabicPeriod"/>
            </a:pPr>
            <a:r>
              <a:rPr lang="en-US" dirty="0" smtClean="0"/>
              <a:t>Identify the </a:t>
            </a:r>
            <a:r>
              <a:rPr lang="en-US" u="sng" dirty="0" smtClean="0"/>
              <a:t>principal</a:t>
            </a:r>
            <a:r>
              <a:rPr lang="en-US" dirty="0" smtClean="0"/>
              <a:t> constraint</a:t>
            </a:r>
          </a:p>
          <a:p>
            <a:pPr marL="533400" indent="-533400" eaLnBrk="1" hangingPunct="1">
              <a:lnSpc>
                <a:spcPct val="90000"/>
              </a:lnSpc>
              <a:buFontTx/>
              <a:buAutoNum type="arabicPeriod"/>
            </a:pPr>
            <a:r>
              <a:rPr lang="en-US" dirty="0" smtClean="0"/>
              <a:t>Exploit the constraint – view all activities in terms of this constraint </a:t>
            </a:r>
          </a:p>
          <a:p>
            <a:pPr marL="900113" lvl="1" indent="-533400" eaLnBrk="1" hangingPunct="1">
              <a:lnSpc>
                <a:spcPct val="90000"/>
              </a:lnSpc>
              <a:buFontTx/>
              <a:buAutoNum type="arabicPeriod"/>
            </a:pPr>
            <a:r>
              <a:rPr lang="en-US" dirty="0" smtClean="0"/>
              <a:t>Have only one advanced application programmer, the sequence of all project work to be done by the programmer has to be  first scheduled across the organization’s entire portfolio of active projects</a:t>
            </a:r>
          </a:p>
          <a:p>
            <a:pPr marL="533400" indent="-533400" eaLnBrk="1" hangingPunct="1">
              <a:lnSpc>
                <a:spcPct val="90000"/>
              </a:lnSpc>
              <a:buFontTx/>
              <a:buAutoNum type="arabicPeriod"/>
            </a:pPr>
            <a:r>
              <a:rPr lang="en-US" dirty="0" smtClean="0"/>
              <a:t>Subordinate the system</a:t>
            </a:r>
          </a:p>
          <a:p>
            <a:pPr marL="900113" lvl="1" indent="-533400" eaLnBrk="1" hangingPunct="1">
              <a:lnSpc>
                <a:spcPct val="90000"/>
              </a:lnSpc>
              <a:buFontTx/>
              <a:buAutoNum type="arabicPeriod"/>
            </a:pPr>
            <a:r>
              <a:rPr lang="en-US" dirty="0" smtClean="0"/>
              <a:t>Now schedule the rest of the project activities</a:t>
            </a:r>
          </a:p>
          <a:p>
            <a:pPr marL="533400" indent="-533400" eaLnBrk="1" hangingPunct="1">
              <a:lnSpc>
                <a:spcPct val="90000"/>
              </a:lnSpc>
              <a:buFontTx/>
              <a:buAutoNum type="arabicPeriod"/>
            </a:pPr>
            <a:r>
              <a:rPr lang="en-US" dirty="0" smtClean="0"/>
              <a:t>Elevate the constrain</a:t>
            </a:r>
          </a:p>
          <a:p>
            <a:pPr marL="900113" lvl="1" indent="-533400" eaLnBrk="1" hangingPunct="1">
              <a:lnSpc>
                <a:spcPct val="90000"/>
              </a:lnSpc>
              <a:buFontTx/>
              <a:buAutoNum type="arabicPeriod"/>
            </a:pPr>
            <a:r>
              <a:rPr lang="en-US" dirty="0" smtClean="0"/>
              <a:t>Eliminate the constraint (acquire additional resources e.g., hire additional programmer)</a:t>
            </a:r>
          </a:p>
          <a:p>
            <a:pPr marL="533400" indent="-533400" eaLnBrk="1" hangingPunct="1">
              <a:lnSpc>
                <a:spcPct val="90000"/>
              </a:lnSpc>
              <a:buFontTx/>
              <a:buAutoNum type="arabicPeriod"/>
            </a:pPr>
            <a:r>
              <a:rPr lang="en-US" dirty="0" smtClean="0"/>
              <a:t>Repeat the process since there’s always a system constraint – </a:t>
            </a:r>
            <a:r>
              <a:rPr lang="en-US" smtClean="0"/>
              <a:t>continuous improvement</a:t>
            </a:r>
            <a:endParaRPr lang="en-US" dirty="0" smtClean="0"/>
          </a:p>
          <a:p>
            <a:pPr marL="533400" indent="-533400" eaLnBrk="1" hangingPunct="1">
              <a:lnSpc>
                <a:spcPct val="90000"/>
              </a:lnSpc>
            </a:pPr>
            <a:endParaRPr lang="en-US" dirty="0" smtClean="0"/>
          </a:p>
        </p:txBody>
      </p:sp>
      <p:sp>
        <p:nvSpPr>
          <p:cNvPr id="2" name="Slide Number Placeholder 1"/>
          <p:cNvSpPr>
            <a:spLocks noGrp="1"/>
          </p:cNvSpPr>
          <p:nvPr>
            <p:ph type="sldNum" sz="quarter" idx="10"/>
          </p:nvPr>
        </p:nvSpPr>
        <p:spPr/>
        <p:txBody>
          <a:bodyPr wrap="square" numCol="1" anchorCtr="0" compatLnSpc="1">
            <a:prstTxWarp prst="textNoShape">
              <a:avLst/>
            </a:prstTxWarp>
          </a:bodyPr>
          <a:lstStyle/>
          <a:p>
            <a:pPr fontAlgn="base">
              <a:spcBef>
                <a:spcPct val="0"/>
              </a:spcBef>
              <a:spcAft>
                <a:spcPct val="0"/>
              </a:spcAft>
              <a:defRPr/>
            </a:pPr>
            <a:r>
              <a:rPr lang="en-US">
                <a:solidFill>
                  <a:srgbClr val="045C75"/>
                </a:solidFill>
                <a:cs typeface="Arial" charset="0"/>
              </a:rPr>
              <a:t>11-0</a:t>
            </a:r>
            <a:fld id="{D37E7578-D71D-4D77-BE96-D012FEC6D655}" type="slidenum">
              <a:rPr lang="en-US">
                <a:solidFill>
                  <a:srgbClr val="045C75"/>
                </a:solidFill>
                <a:cs typeface="Arial" charset="0"/>
              </a:rPr>
              <a:pPr fontAlgn="base">
                <a:spcBef>
                  <a:spcPct val="0"/>
                </a:spcBef>
                <a:spcAft>
                  <a:spcPct val="0"/>
                </a:spcAft>
                <a:defRPr/>
              </a:pPr>
              <a:t>72</a:t>
            </a:fld>
            <a:endParaRPr lang="en-US">
              <a:solidFill>
                <a:srgbClr val="045C75"/>
              </a:solidFill>
              <a:cs typeface="Arial" charset="0"/>
            </a:endParaRPr>
          </a:p>
        </p:txBody>
      </p:sp>
    </p:spTree>
    <p:extLst>
      <p:ext uri="{BB962C8B-B14F-4D97-AF65-F5344CB8AC3E}">
        <p14:creationId xmlns:p14="http://schemas.microsoft.com/office/powerpoint/2010/main" val="10306445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4"/>
          <p:cNvSpPr txBox="1">
            <a:spLocks noChangeArrowheads="1"/>
          </p:cNvSpPr>
          <p:nvPr/>
        </p:nvSpPr>
        <p:spPr bwMode="auto">
          <a:xfrm>
            <a:off x="1752600" y="6056313"/>
            <a:ext cx="6313487" cy="369332"/>
          </a:xfrm>
          <a:prstGeom prst="rect">
            <a:avLst/>
          </a:prstGeom>
          <a:noFill/>
          <a:ln w="9525">
            <a:noFill/>
            <a:miter lim="800000"/>
            <a:headEnd/>
            <a:tailEnd/>
          </a:ln>
        </p:spPr>
        <p:txBody>
          <a:bodyPr wrap="square">
            <a:spAutoFit/>
          </a:bodyPr>
          <a:lstStyle/>
          <a:p>
            <a:r>
              <a:rPr lang="en-US" dirty="0" smtClean="0"/>
              <a:t>Five </a:t>
            </a:r>
            <a:r>
              <a:rPr lang="en-US" dirty="0"/>
              <a:t>Key Steps in Theory of Constraint Methodology </a:t>
            </a:r>
          </a:p>
        </p:txBody>
      </p:sp>
      <p:pic>
        <p:nvPicPr>
          <p:cNvPr id="20482" name="Picture 5" descr="FG_11_002"/>
          <p:cNvPicPr>
            <a:picLocks noChangeAspect="1" noChangeArrowheads="1"/>
          </p:cNvPicPr>
          <p:nvPr/>
        </p:nvPicPr>
        <p:blipFill>
          <a:blip r:embed="rId2"/>
          <a:srcRect/>
          <a:stretch>
            <a:fillRect/>
          </a:stretch>
        </p:blipFill>
        <p:spPr bwMode="auto">
          <a:xfrm>
            <a:off x="762000" y="685800"/>
            <a:ext cx="7969250" cy="5029200"/>
          </a:xfrm>
          <a:prstGeom prst="rect">
            <a:avLst/>
          </a:prstGeom>
          <a:noFill/>
          <a:ln w="9525">
            <a:noFill/>
            <a:miter lim="800000"/>
            <a:headEnd/>
            <a:tailEnd/>
          </a:ln>
        </p:spPr>
      </p:pic>
      <p:sp>
        <p:nvSpPr>
          <p:cNvPr id="2" name="Slide Number Placeholder 1"/>
          <p:cNvSpPr>
            <a:spLocks noGrp="1"/>
          </p:cNvSpPr>
          <p:nvPr>
            <p:ph type="sldNum" sz="quarter" idx="10"/>
          </p:nvPr>
        </p:nvSpPr>
        <p:spPr/>
        <p:txBody>
          <a:bodyPr wrap="square" numCol="1" anchorCtr="0" compatLnSpc="1">
            <a:prstTxWarp prst="textNoShape">
              <a:avLst/>
            </a:prstTxWarp>
          </a:bodyPr>
          <a:lstStyle/>
          <a:p>
            <a:pPr fontAlgn="base">
              <a:spcBef>
                <a:spcPct val="0"/>
              </a:spcBef>
              <a:spcAft>
                <a:spcPct val="0"/>
              </a:spcAft>
              <a:defRPr/>
            </a:pPr>
            <a:r>
              <a:rPr lang="en-US">
                <a:solidFill>
                  <a:srgbClr val="045C75"/>
                </a:solidFill>
                <a:cs typeface="Arial" charset="0"/>
              </a:rPr>
              <a:t>11-0</a:t>
            </a:r>
            <a:fld id="{5AE3E828-3F56-46D2-B657-E6B2E6A0DA9C}" type="slidenum">
              <a:rPr lang="en-US">
                <a:solidFill>
                  <a:srgbClr val="045C75"/>
                </a:solidFill>
                <a:cs typeface="Arial" charset="0"/>
              </a:rPr>
              <a:pPr fontAlgn="base">
                <a:spcBef>
                  <a:spcPct val="0"/>
                </a:spcBef>
                <a:spcAft>
                  <a:spcPct val="0"/>
                </a:spcAft>
                <a:defRPr/>
              </a:pPr>
              <a:t>73</a:t>
            </a:fld>
            <a:endParaRPr lang="en-US">
              <a:solidFill>
                <a:srgbClr val="045C75"/>
              </a:solidFill>
              <a:cs typeface="Arial" charset="0"/>
            </a:endParaRPr>
          </a:p>
        </p:txBody>
      </p:sp>
      <p:sp>
        <p:nvSpPr>
          <p:cNvPr id="20484" name="Footer Placeholder 18"/>
          <p:cNvSpPr txBox="1">
            <a:spLocks/>
          </p:cNvSpPr>
          <p:nvPr/>
        </p:nvSpPr>
        <p:spPr bwMode="auto">
          <a:xfrm>
            <a:off x="152400" y="6553200"/>
            <a:ext cx="5867400" cy="228600"/>
          </a:xfrm>
          <a:prstGeom prst="rect">
            <a:avLst/>
          </a:prstGeom>
          <a:noFill/>
          <a:ln w="9525">
            <a:noFill/>
            <a:miter lim="800000"/>
            <a:headEnd/>
            <a:tailEnd/>
          </a:ln>
        </p:spPr>
        <p:txBody>
          <a:bodyPr lIns="0" tIns="0" rIns="0" bIns="0" anchor="b"/>
          <a:lstStyle/>
          <a:p>
            <a:r>
              <a:rPr lang="en-US" sz="1200" dirty="0">
                <a:solidFill>
                  <a:srgbClr val="045C75"/>
                </a:solidFill>
                <a:latin typeface="Constantia" pitchFamily="18" charset="0"/>
              </a:rPr>
              <a:t>Copyright © 2012 Pearson Education, Inc. Publishing as Prentice Hall</a:t>
            </a:r>
          </a:p>
        </p:txBody>
      </p:sp>
    </p:spTree>
    <p:extLst>
      <p:ext uri="{BB962C8B-B14F-4D97-AF65-F5344CB8AC3E}">
        <p14:creationId xmlns:p14="http://schemas.microsoft.com/office/powerpoint/2010/main" val="12988980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z="2800" smtClean="0"/>
              <a:t>If people build safety into their estimates, then …</a:t>
            </a:r>
          </a:p>
        </p:txBody>
      </p:sp>
      <p:sp>
        <p:nvSpPr>
          <p:cNvPr id="33795" name="Content Placeholder 2"/>
          <p:cNvSpPr>
            <a:spLocks noGrp="1"/>
          </p:cNvSpPr>
          <p:nvPr>
            <p:ph sz="quarter" idx="1"/>
          </p:nvPr>
        </p:nvSpPr>
        <p:spPr>
          <a:xfrm>
            <a:off x="457200" y="1219200"/>
            <a:ext cx="8229600" cy="4937125"/>
          </a:xfrm>
        </p:spPr>
        <p:txBody>
          <a:bodyPr/>
          <a:lstStyle/>
          <a:p>
            <a:r>
              <a:rPr lang="en-US" dirty="0" smtClean="0"/>
              <a:t>Why are projects still late?</a:t>
            </a:r>
          </a:p>
          <a:p>
            <a:pPr lvl="1"/>
            <a:r>
              <a:rPr lang="en-US" dirty="0" smtClean="0">
                <a:solidFill>
                  <a:srgbClr val="0070C0"/>
                </a:solidFill>
              </a:rPr>
              <a:t>Student’s Syndrome </a:t>
            </a:r>
            <a:r>
              <a:rPr lang="en-US" dirty="0" smtClean="0"/>
              <a:t>or procrastinating until the last minute before starting to work on a task</a:t>
            </a:r>
          </a:p>
          <a:p>
            <a:pPr lvl="1"/>
            <a:r>
              <a:rPr lang="en-US" dirty="0" smtClean="0">
                <a:solidFill>
                  <a:srgbClr val="0070C0"/>
                </a:solidFill>
              </a:rPr>
              <a:t>Parkinson’s Law </a:t>
            </a:r>
            <a:r>
              <a:rPr lang="en-US" dirty="0" smtClean="0"/>
              <a:t>or the idea that work expands to fill the time available </a:t>
            </a:r>
          </a:p>
          <a:p>
            <a:pPr lvl="2"/>
            <a:r>
              <a:rPr lang="en-US" dirty="0" smtClean="0"/>
              <a:t>People will rarely report finishing something early because there is little incentive to do so or because they may fear that management will cut their estimates next time</a:t>
            </a:r>
          </a:p>
          <a:p>
            <a:pPr lvl="1"/>
            <a:r>
              <a:rPr lang="en-US" dirty="0" smtClean="0"/>
              <a:t>Multitasking of resources or “</a:t>
            </a:r>
            <a:r>
              <a:rPr lang="en-US" dirty="0" smtClean="0">
                <a:solidFill>
                  <a:srgbClr val="0070C0"/>
                </a:solidFill>
              </a:rPr>
              <a:t>resource contention</a:t>
            </a:r>
            <a:r>
              <a:rPr lang="en-US" dirty="0" smtClean="0"/>
              <a:t>”</a:t>
            </a:r>
          </a:p>
          <a:p>
            <a:pPr lvl="2"/>
            <a:r>
              <a:rPr lang="en-US" dirty="0" smtClean="0"/>
              <a:t>A person is often assigned to more than one project or required to attend meetings, training, etc.  As a result, they can no longer devote their time to tasks that are on the critical path</a:t>
            </a:r>
          </a:p>
          <a:p>
            <a:pPr lvl="1"/>
            <a:r>
              <a:rPr lang="en-US" dirty="0" smtClean="0"/>
              <a:t>Path Merging</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74</a:t>
            </a:fld>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descr="FG_11_007"/>
          <p:cNvPicPr>
            <a:picLocks noChangeAspect="1" noChangeArrowheads="1"/>
          </p:cNvPicPr>
          <p:nvPr/>
        </p:nvPicPr>
        <p:blipFill>
          <a:blip r:embed="rId2"/>
          <a:srcRect/>
          <a:stretch>
            <a:fillRect/>
          </a:stretch>
        </p:blipFill>
        <p:spPr bwMode="auto">
          <a:xfrm>
            <a:off x="1085850" y="1860550"/>
            <a:ext cx="6754813" cy="4495800"/>
          </a:xfrm>
          <a:prstGeom prst="rect">
            <a:avLst/>
          </a:prstGeom>
          <a:noFill/>
          <a:ln w="9525">
            <a:noFill/>
            <a:miter lim="800000"/>
            <a:headEnd/>
            <a:tailEnd/>
          </a:ln>
        </p:spPr>
      </p:pic>
      <p:sp>
        <p:nvSpPr>
          <p:cNvPr id="3" name="Title 2"/>
          <p:cNvSpPr>
            <a:spLocks noGrp="1"/>
          </p:cNvSpPr>
          <p:nvPr>
            <p:ph type="title"/>
          </p:nvPr>
        </p:nvSpPr>
        <p:spPr>
          <a:xfrm>
            <a:off x="152400" y="304800"/>
            <a:ext cx="8839200" cy="990600"/>
          </a:xfrm>
        </p:spPr>
        <p:txBody>
          <a:bodyPr>
            <a:noAutofit/>
          </a:bodyPr>
          <a:lstStyle/>
          <a:p>
            <a:pPr eaLnBrk="1" fontAlgn="auto" hangingPunct="1">
              <a:spcAft>
                <a:spcPts val="0"/>
              </a:spcAft>
              <a:defRPr/>
            </a:pPr>
            <a:r>
              <a:rPr lang="en-US" sz="2800" dirty="0"/>
              <a:t>Effects of Multitasking on Activity Durations </a:t>
            </a:r>
          </a:p>
        </p:txBody>
      </p:sp>
      <p:sp>
        <p:nvSpPr>
          <p:cNvPr id="2" name="Slide Number Placeholder 1"/>
          <p:cNvSpPr>
            <a:spLocks noGrp="1"/>
          </p:cNvSpPr>
          <p:nvPr>
            <p:ph type="sldNum" sz="quarter" idx="10"/>
          </p:nvPr>
        </p:nvSpPr>
        <p:spPr/>
        <p:txBody>
          <a:bodyPr wrap="square" numCol="1" anchorCtr="0" compatLnSpc="1">
            <a:prstTxWarp prst="textNoShape">
              <a:avLst/>
            </a:prstTxWarp>
          </a:bodyPr>
          <a:lstStyle/>
          <a:p>
            <a:pPr fontAlgn="base">
              <a:spcBef>
                <a:spcPct val="0"/>
              </a:spcBef>
              <a:spcAft>
                <a:spcPct val="0"/>
              </a:spcAft>
              <a:defRPr/>
            </a:pPr>
            <a:r>
              <a:rPr lang="en-US">
                <a:solidFill>
                  <a:srgbClr val="045C75"/>
                </a:solidFill>
                <a:cs typeface="Arial" charset="0"/>
              </a:rPr>
              <a:t>11-</a:t>
            </a:r>
            <a:fld id="{B8A8C332-F199-40B8-A057-C1FAF43E0249}" type="slidenum">
              <a:rPr lang="en-US">
                <a:solidFill>
                  <a:srgbClr val="045C75"/>
                </a:solidFill>
                <a:cs typeface="Arial" charset="0"/>
              </a:rPr>
              <a:pPr fontAlgn="base">
                <a:spcBef>
                  <a:spcPct val="0"/>
                </a:spcBef>
                <a:spcAft>
                  <a:spcPct val="0"/>
                </a:spcAft>
                <a:defRPr/>
              </a:pPr>
              <a:t>75</a:t>
            </a:fld>
            <a:endParaRPr lang="en-US">
              <a:solidFill>
                <a:srgbClr val="045C75"/>
              </a:solidFill>
              <a:cs typeface="Arial" charset="0"/>
            </a:endParaRPr>
          </a:p>
        </p:txBody>
      </p:sp>
      <p:sp>
        <p:nvSpPr>
          <p:cNvPr id="25604" name="Text Box 2"/>
          <p:cNvSpPr txBox="1">
            <a:spLocks noChangeArrowheads="1"/>
          </p:cNvSpPr>
          <p:nvPr/>
        </p:nvSpPr>
        <p:spPr bwMode="auto">
          <a:xfrm>
            <a:off x="341313" y="6030913"/>
            <a:ext cx="1685925" cy="369887"/>
          </a:xfrm>
          <a:prstGeom prst="rect">
            <a:avLst/>
          </a:prstGeom>
          <a:noFill/>
          <a:ln w="9525">
            <a:noFill/>
            <a:miter lim="800000"/>
            <a:headEnd/>
            <a:tailEnd/>
          </a:ln>
        </p:spPr>
        <p:txBody>
          <a:bodyPr wrap="none">
            <a:spAutoFit/>
          </a:bodyPr>
          <a:lstStyle/>
          <a:p>
            <a:r>
              <a:rPr lang="en-US"/>
              <a:t>FIGURE 11.7  </a:t>
            </a:r>
          </a:p>
        </p:txBody>
      </p:sp>
      <p:sp>
        <p:nvSpPr>
          <p:cNvPr id="25605" name="Footer Placeholder 18"/>
          <p:cNvSpPr txBox="1">
            <a:spLocks/>
          </p:cNvSpPr>
          <p:nvPr/>
        </p:nvSpPr>
        <p:spPr bwMode="auto">
          <a:xfrm>
            <a:off x="152400" y="6553200"/>
            <a:ext cx="5867400" cy="228600"/>
          </a:xfrm>
          <a:prstGeom prst="rect">
            <a:avLst/>
          </a:prstGeom>
          <a:noFill/>
          <a:ln w="9525">
            <a:noFill/>
            <a:miter lim="800000"/>
            <a:headEnd/>
            <a:tailEnd/>
          </a:ln>
        </p:spPr>
        <p:txBody>
          <a:bodyPr lIns="0" tIns="0" rIns="0" bIns="0" anchor="b"/>
          <a:lstStyle/>
          <a:p>
            <a:r>
              <a:rPr lang="en-US" sz="1200">
                <a:solidFill>
                  <a:srgbClr val="045C75"/>
                </a:solidFill>
                <a:latin typeface="Constantia" pitchFamily="18" charset="0"/>
              </a:rPr>
              <a:t>Copyright © 2012 Pearson Education, Inc. Publishing as Prentice Hall</a:t>
            </a:r>
          </a:p>
        </p:txBody>
      </p:sp>
    </p:spTree>
    <p:extLst>
      <p:ext uri="{BB962C8B-B14F-4D97-AF65-F5344CB8AC3E}">
        <p14:creationId xmlns:p14="http://schemas.microsoft.com/office/powerpoint/2010/main" val="28910925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2"/>
          <p:cNvSpPr txBox="1">
            <a:spLocks noChangeArrowheads="1"/>
          </p:cNvSpPr>
          <p:nvPr/>
        </p:nvSpPr>
        <p:spPr bwMode="auto">
          <a:xfrm>
            <a:off x="746125" y="6096000"/>
            <a:ext cx="1681163" cy="369888"/>
          </a:xfrm>
          <a:prstGeom prst="rect">
            <a:avLst/>
          </a:prstGeom>
          <a:noFill/>
          <a:ln w="9525">
            <a:noFill/>
            <a:miter lim="800000"/>
            <a:headEnd/>
            <a:tailEnd/>
          </a:ln>
        </p:spPr>
        <p:txBody>
          <a:bodyPr wrap="none">
            <a:spAutoFit/>
          </a:bodyPr>
          <a:lstStyle/>
          <a:p>
            <a:r>
              <a:rPr lang="en-US"/>
              <a:t>FIGURE 11.8  </a:t>
            </a:r>
          </a:p>
        </p:txBody>
      </p:sp>
      <p:pic>
        <p:nvPicPr>
          <p:cNvPr id="26626" name="Picture 3" descr="FG_11_008"/>
          <p:cNvPicPr>
            <a:picLocks noChangeAspect="1" noChangeArrowheads="1"/>
          </p:cNvPicPr>
          <p:nvPr/>
        </p:nvPicPr>
        <p:blipFill>
          <a:blip r:embed="rId2"/>
          <a:srcRect/>
          <a:stretch>
            <a:fillRect/>
          </a:stretch>
        </p:blipFill>
        <p:spPr bwMode="auto">
          <a:xfrm>
            <a:off x="381000" y="2209800"/>
            <a:ext cx="8229600" cy="3343275"/>
          </a:xfrm>
          <a:prstGeom prst="rect">
            <a:avLst/>
          </a:prstGeom>
          <a:noFill/>
          <a:ln w="9525">
            <a:noFill/>
            <a:miter lim="800000"/>
            <a:headEnd/>
            <a:tailEnd/>
          </a:ln>
        </p:spPr>
      </p:pic>
      <p:sp>
        <p:nvSpPr>
          <p:cNvPr id="3" name="Title 2"/>
          <p:cNvSpPr>
            <a:spLocks noGrp="1"/>
          </p:cNvSpPr>
          <p:nvPr>
            <p:ph type="title"/>
          </p:nvPr>
        </p:nvSpPr>
        <p:spPr>
          <a:xfrm>
            <a:off x="381000" y="457200"/>
            <a:ext cx="8458200" cy="762000"/>
          </a:xfrm>
        </p:spPr>
        <p:txBody>
          <a:bodyPr>
            <a:noAutofit/>
          </a:bodyPr>
          <a:lstStyle/>
          <a:p>
            <a:pPr eaLnBrk="1" fontAlgn="auto" hangingPunct="1">
              <a:spcAft>
                <a:spcPts val="0"/>
              </a:spcAft>
              <a:defRPr/>
            </a:pPr>
            <a:r>
              <a:rPr lang="en-US" dirty="0" smtClean="0"/>
              <a:t>Effect </a:t>
            </a:r>
            <a:r>
              <a:rPr lang="en-US" dirty="0"/>
              <a:t>of Merging Multiple Activity Paths</a:t>
            </a:r>
          </a:p>
        </p:txBody>
      </p:sp>
      <p:sp>
        <p:nvSpPr>
          <p:cNvPr id="2" name="Slide Number Placeholder 1"/>
          <p:cNvSpPr>
            <a:spLocks noGrp="1"/>
          </p:cNvSpPr>
          <p:nvPr>
            <p:ph type="sldNum" sz="quarter" idx="10"/>
          </p:nvPr>
        </p:nvSpPr>
        <p:spPr/>
        <p:txBody>
          <a:bodyPr wrap="square" numCol="1" anchorCtr="0" compatLnSpc="1">
            <a:prstTxWarp prst="textNoShape">
              <a:avLst/>
            </a:prstTxWarp>
          </a:bodyPr>
          <a:lstStyle/>
          <a:p>
            <a:pPr fontAlgn="base">
              <a:spcBef>
                <a:spcPct val="0"/>
              </a:spcBef>
              <a:spcAft>
                <a:spcPct val="0"/>
              </a:spcAft>
              <a:defRPr/>
            </a:pPr>
            <a:r>
              <a:rPr lang="en-US">
                <a:solidFill>
                  <a:srgbClr val="045C75"/>
                </a:solidFill>
                <a:cs typeface="Arial" charset="0"/>
              </a:rPr>
              <a:t>11-</a:t>
            </a:r>
            <a:fld id="{83FC594F-8E24-49EF-B303-6C8313C91E38}" type="slidenum">
              <a:rPr lang="en-US">
                <a:solidFill>
                  <a:srgbClr val="045C75"/>
                </a:solidFill>
                <a:cs typeface="Arial" charset="0"/>
              </a:rPr>
              <a:pPr fontAlgn="base">
                <a:spcBef>
                  <a:spcPct val="0"/>
                </a:spcBef>
                <a:spcAft>
                  <a:spcPct val="0"/>
                </a:spcAft>
                <a:defRPr/>
              </a:pPr>
              <a:t>76</a:t>
            </a:fld>
            <a:endParaRPr lang="en-US">
              <a:solidFill>
                <a:srgbClr val="045C75"/>
              </a:solidFill>
              <a:cs typeface="Arial" charset="0"/>
            </a:endParaRPr>
          </a:p>
        </p:txBody>
      </p:sp>
      <p:sp>
        <p:nvSpPr>
          <p:cNvPr id="26629" name="Footer Placeholder 18"/>
          <p:cNvSpPr txBox="1">
            <a:spLocks/>
          </p:cNvSpPr>
          <p:nvPr/>
        </p:nvSpPr>
        <p:spPr bwMode="auto">
          <a:xfrm>
            <a:off x="152400" y="6553200"/>
            <a:ext cx="5867400" cy="228600"/>
          </a:xfrm>
          <a:prstGeom prst="rect">
            <a:avLst/>
          </a:prstGeom>
          <a:noFill/>
          <a:ln w="9525">
            <a:noFill/>
            <a:miter lim="800000"/>
            <a:headEnd/>
            <a:tailEnd/>
          </a:ln>
        </p:spPr>
        <p:txBody>
          <a:bodyPr lIns="0" tIns="0" rIns="0" bIns="0" anchor="b"/>
          <a:lstStyle/>
          <a:p>
            <a:r>
              <a:rPr lang="en-US" sz="1200">
                <a:solidFill>
                  <a:srgbClr val="045C75"/>
                </a:solidFill>
                <a:latin typeface="Constantia" pitchFamily="18" charset="0"/>
              </a:rPr>
              <a:t>Copyright © 2012 Pearson Education, Inc. Publishing as Prentice Hall</a:t>
            </a:r>
          </a:p>
        </p:txBody>
      </p:sp>
    </p:spTree>
    <p:extLst>
      <p:ext uri="{BB962C8B-B14F-4D97-AF65-F5344CB8AC3E}">
        <p14:creationId xmlns:p14="http://schemas.microsoft.com/office/powerpoint/2010/main" val="7575572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52400"/>
            <a:ext cx="8229600" cy="838200"/>
          </a:xfrm>
        </p:spPr>
        <p:txBody>
          <a:bodyPr/>
          <a:lstStyle/>
          <a:p>
            <a:r>
              <a:rPr lang="en-US" dirty="0" smtClean="0"/>
              <a:t>CCPM Assumptions</a:t>
            </a:r>
          </a:p>
        </p:txBody>
      </p:sp>
      <p:sp>
        <p:nvSpPr>
          <p:cNvPr id="34819" name="Content Placeholder 2"/>
          <p:cNvSpPr>
            <a:spLocks noGrp="1"/>
          </p:cNvSpPr>
          <p:nvPr>
            <p:ph sz="quarter" idx="1"/>
          </p:nvPr>
        </p:nvSpPr>
        <p:spPr>
          <a:xfrm>
            <a:off x="228600" y="990600"/>
            <a:ext cx="8686800" cy="5165725"/>
          </a:xfrm>
        </p:spPr>
        <p:txBody>
          <a:bodyPr/>
          <a:lstStyle/>
          <a:p>
            <a:r>
              <a:rPr lang="en-US" sz="2800" dirty="0" smtClean="0"/>
              <a:t>Begins by asking each person or team working on a task to provide an estimate that would have a 50% chance of being completed as planned</a:t>
            </a:r>
          </a:p>
          <a:p>
            <a:pPr lvl="1"/>
            <a:r>
              <a:rPr lang="en-US" sz="2600" dirty="0" smtClean="0"/>
              <a:t>About half of the project tasks will be completed on time, about half won’t</a:t>
            </a:r>
          </a:p>
          <a:p>
            <a:r>
              <a:rPr lang="en-US" sz="2800" dirty="0" smtClean="0"/>
              <a:t>Instead of adding safety to each task, put that safety in the form of buffers where it is needed most</a:t>
            </a:r>
          </a:p>
          <a:p>
            <a:pPr lvl="1"/>
            <a:r>
              <a:rPr lang="en-US" sz="2600" dirty="0" smtClean="0"/>
              <a:t>Feeding buffers</a:t>
            </a:r>
          </a:p>
          <a:p>
            <a:pPr lvl="2"/>
            <a:r>
              <a:rPr lang="en-US" sz="2400" dirty="0" smtClean="0"/>
              <a:t>Reduce the likelihood of bottlenecks by ensuring that critical tasks will start on time when a non-critical task acts as a feeder to another task on the critical path</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77</a:t>
            </a:fld>
            <a:endParaRPr 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381000" y="76200"/>
            <a:ext cx="8610600" cy="838200"/>
          </a:xfrm>
        </p:spPr>
        <p:txBody>
          <a:bodyPr/>
          <a:lstStyle/>
          <a:p>
            <a:r>
              <a:rPr lang="en-US" sz="3600" dirty="0" smtClean="0"/>
              <a:t>CCPM Assumptions</a:t>
            </a:r>
          </a:p>
        </p:txBody>
      </p:sp>
      <p:sp>
        <p:nvSpPr>
          <p:cNvPr id="34819" name="Content Placeholder 2"/>
          <p:cNvSpPr>
            <a:spLocks noGrp="1"/>
          </p:cNvSpPr>
          <p:nvPr>
            <p:ph sz="quarter" idx="1"/>
          </p:nvPr>
        </p:nvSpPr>
        <p:spPr>
          <a:xfrm>
            <a:off x="0" y="990600"/>
            <a:ext cx="8915400" cy="5165725"/>
          </a:xfrm>
        </p:spPr>
        <p:txBody>
          <a:bodyPr/>
          <a:lstStyle/>
          <a:p>
            <a:pPr lvl="1"/>
            <a:r>
              <a:rPr lang="en-US" sz="2800" dirty="0" smtClean="0"/>
              <a:t>Resource buffers</a:t>
            </a:r>
          </a:p>
          <a:p>
            <a:pPr lvl="2"/>
            <a:r>
              <a:rPr lang="en-US" sz="2400" dirty="0" smtClean="0"/>
              <a:t>Reduce resource contention</a:t>
            </a:r>
          </a:p>
          <a:p>
            <a:pPr lvl="2"/>
            <a:r>
              <a:rPr lang="en-US" sz="2400" dirty="0" smtClean="0"/>
              <a:t>With task C on the critical path, it has the potential to become a bottleneck if the resource assigned to it must multitask on other projects</a:t>
            </a:r>
          </a:p>
          <a:p>
            <a:pPr lvl="2"/>
            <a:r>
              <a:rPr lang="en-US" sz="2400" dirty="0" smtClean="0"/>
              <a:t>CCPM takes a project portfolio view and suggests that other projects begin so that the resource needed for task C can be dedicated solely for that task </a:t>
            </a:r>
          </a:p>
          <a:p>
            <a:pPr lvl="2"/>
            <a:r>
              <a:rPr lang="en-US" sz="2400" dirty="0" smtClean="0"/>
              <a:t>CCPM proposes that a resource buffer be created so that the resource assigned to task C can be expected to complete the task with a 50% probability in 5 days</a:t>
            </a:r>
          </a:p>
          <a:p>
            <a:pPr lvl="1"/>
            <a:r>
              <a:rPr lang="en-US" sz="2800" dirty="0" smtClean="0"/>
              <a:t>End of Project buffers</a:t>
            </a:r>
          </a:p>
          <a:p>
            <a:pPr lvl="2"/>
            <a:r>
              <a:rPr lang="en-US" sz="2400" dirty="0" smtClean="0"/>
              <a:t>Are equal to one-half of the time saved from putting safety into each task</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78</a:t>
            </a:fld>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381000" y="228600"/>
            <a:ext cx="8229600" cy="838200"/>
          </a:xfrm>
        </p:spPr>
        <p:txBody>
          <a:bodyPr/>
          <a:lstStyle/>
          <a:p>
            <a:pPr eaLnBrk="1" hangingPunct="1"/>
            <a:r>
              <a:rPr lang="en-US" dirty="0" smtClean="0"/>
              <a:t>CCPM Changes</a:t>
            </a:r>
          </a:p>
        </p:txBody>
      </p:sp>
      <p:sp>
        <p:nvSpPr>
          <p:cNvPr id="8196" name="Rectangle 3"/>
          <p:cNvSpPr>
            <a:spLocks noGrp="1" noChangeArrowheads="1"/>
          </p:cNvSpPr>
          <p:nvPr>
            <p:ph type="body" idx="1"/>
          </p:nvPr>
        </p:nvSpPr>
        <p:spPr/>
        <p:txBody>
          <a:bodyPr>
            <a:normAutofit/>
          </a:bodyPr>
          <a:lstStyle/>
          <a:p>
            <a:pPr eaLnBrk="1" fontAlgn="auto" hangingPunct="1">
              <a:lnSpc>
                <a:spcPct val="135000"/>
              </a:lnSpc>
              <a:spcAft>
                <a:spcPts val="0"/>
              </a:spcAft>
              <a:buClr>
                <a:schemeClr val="accent3">
                  <a:lumMod val="40000"/>
                  <a:lumOff val="60000"/>
                </a:schemeClr>
              </a:buClr>
              <a:defRPr/>
            </a:pPr>
            <a:r>
              <a:rPr lang="en-US" sz="2400" dirty="0" smtClean="0"/>
              <a:t>Due dates &amp; milestones </a:t>
            </a:r>
            <a:r>
              <a:rPr lang="en-US" sz="2400" b="1" i="1" dirty="0" smtClean="0">
                <a:solidFill>
                  <a:srgbClr val="FF0000"/>
                </a:solidFill>
              </a:rPr>
              <a:t>eliminated</a:t>
            </a:r>
          </a:p>
          <a:p>
            <a:pPr eaLnBrk="1" fontAlgn="auto" hangingPunct="1">
              <a:lnSpc>
                <a:spcPct val="135000"/>
              </a:lnSpc>
              <a:spcAft>
                <a:spcPts val="0"/>
              </a:spcAft>
              <a:buClr>
                <a:schemeClr val="accent3">
                  <a:lumMod val="40000"/>
                  <a:lumOff val="60000"/>
                </a:schemeClr>
              </a:buClr>
              <a:defRPr/>
            </a:pPr>
            <a:r>
              <a:rPr lang="en-US" sz="2400" b="1" i="1" dirty="0" smtClean="0">
                <a:solidFill>
                  <a:srgbClr val="FF0000"/>
                </a:solidFill>
              </a:rPr>
              <a:t>Realistic estimates</a:t>
            </a:r>
            <a:r>
              <a:rPr lang="en-US" sz="2400" dirty="0" smtClean="0"/>
              <a:t> – 50% level not 90%</a:t>
            </a:r>
          </a:p>
          <a:p>
            <a:pPr eaLnBrk="1" fontAlgn="auto" hangingPunct="1">
              <a:lnSpc>
                <a:spcPct val="135000"/>
              </a:lnSpc>
              <a:spcAft>
                <a:spcPts val="0"/>
              </a:spcAft>
              <a:buClr>
                <a:schemeClr val="accent3">
                  <a:lumMod val="40000"/>
                  <a:lumOff val="60000"/>
                </a:schemeClr>
              </a:buClr>
              <a:defRPr/>
            </a:pPr>
            <a:r>
              <a:rPr lang="en-US" sz="2400" b="1" i="1" dirty="0" smtClean="0">
                <a:solidFill>
                  <a:srgbClr val="FF0000"/>
                </a:solidFill>
              </a:rPr>
              <a:t>“No blame”</a:t>
            </a:r>
            <a:r>
              <a:rPr lang="en-US" sz="2400" dirty="0" smtClean="0"/>
              <a:t> culture</a:t>
            </a:r>
          </a:p>
          <a:p>
            <a:pPr eaLnBrk="1" fontAlgn="auto" hangingPunct="1">
              <a:lnSpc>
                <a:spcPct val="135000"/>
              </a:lnSpc>
              <a:spcAft>
                <a:spcPts val="0"/>
              </a:spcAft>
              <a:buClr>
                <a:schemeClr val="accent3">
                  <a:lumMod val="40000"/>
                  <a:lumOff val="60000"/>
                </a:schemeClr>
              </a:buClr>
              <a:defRPr/>
            </a:pPr>
            <a:r>
              <a:rPr lang="en-US" sz="2400" dirty="0" smtClean="0"/>
              <a:t>Subcontractor deliveries &amp; work </a:t>
            </a:r>
            <a:r>
              <a:rPr lang="en-US" sz="2400" b="1" i="1" dirty="0" smtClean="0">
                <a:solidFill>
                  <a:srgbClr val="FF0000"/>
                </a:solidFill>
              </a:rPr>
              <a:t>scheduled ES</a:t>
            </a:r>
          </a:p>
          <a:p>
            <a:pPr eaLnBrk="1" fontAlgn="auto" hangingPunct="1">
              <a:lnSpc>
                <a:spcPct val="135000"/>
              </a:lnSpc>
              <a:spcAft>
                <a:spcPts val="0"/>
              </a:spcAft>
              <a:buClr>
                <a:schemeClr val="accent3">
                  <a:lumMod val="40000"/>
                  <a:lumOff val="60000"/>
                </a:schemeClr>
              </a:buClr>
              <a:defRPr/>
            </a:pPr>
            <a:r>
              <a:rPr lang="en-US" sz="2400" b="1" i="1" dirty="0" smtClean="0">
                <a:solidFill>
                  <a:srgbClr val="FF0000"/>
                </a:solidFill>
              </a:rPr>
              <a:t>Non critical </a:t>
            </a:r>
            <a:r>
              <a:rPr lang="en-US" sz="2400" dirty="0" smtClean="0"/>
              <a:t>activities scheduled</a:t>
            </a:r>
            <a:r>
              <a:rPr lang="en-US" sz="2400" b="1" i="1" dirty="0" smtClean="0">
                <a:solidFill>
                  <a:srgbClr val="FF0000"/>
                </a:solidFill>
              </a:rPr>
              <a:t> LS</a:t>
            </a:r>
          </a:p>
          <a:p>
            <a:pPr eaLnBrk="1" fontAlgn="auto" hangingPunct="1">
              <a:lnSpc>
                <a:spcPct val="135000"/>
              </a:lnSpc>
              <a:spcAft>
                <a:spcPts val="0"/>
              </a:spcAft>
              <a:buClr>
                <a:schemeClr val="accent3">
                  <a:lumMod val="40000"/>
                  <a:lumOff val="60000"/>
                </a:schemeClr>
              </a:buClr>
              <a:defRPr/>
            </a:pPr>
            <a:r>
              <a:rPr lang="en-US" sz="2400" dirty="0" smtClean="0"/>
              <a:t>Factor the effects of </a:t>
            </a:r>
            <a:r>
              <a:rPr lang="en-US" sz="2400" b="1" i="1" dirty="0" smtClean="0">
                <a:solidFill>
                  <a:srgbClr val="FF0000"/>
                </a:solidFill>
              </a:rPr>
              <a:t>resource contention</a:t>
            </a:r>
          </a:p>
          <a:p>
            <a:pPr eaLnBrk="1" fontAlgn="auto" hangingPunct="1">
              <a:lnSpc>
                <a:spcPct val="135000"/>
              </a:lnSpc>
              <a:spcAft>
                <a:spcPts val="0"/>
              </a:spcAft>
              <a:buClr>
                <a:schemeClr val="accent3">
                  <a:lumMod val="40000"/>
                  <a:lumOff val="60000"/>
                </a:schemeClr>
              </a:buClr>
              <a:defRPr/>
            </a:pPr>
            <a:r>
              <a:rPr lang="en-US" sz="2400" b="1" i="1" dirty="0" smtClean="0">
                <a:solidFill>
                  <a:srgbClr val="FF0000"/>
                </a:solidFill>
              </a:rPr>
              <a:t>Critical chain usually not the critical path</a:t>
            </a:r>
          </a:p>
          <a:p>
            <a:pPr eaLnBrk="1" fontAlgn="auto" hangingPunct="1">
              <a:lnSpc>
                <a:spcPct val="135000"/>
              </a:lnSpc>
              <a:spcAft>
                <a:spcPts val="0"/>
              </a:spcAft>
              <a:buClr>
                <a:schemeClr val="accent3">
                  <a:lumMod val="40000"/>
                  <a:lumOff val="60000"/>
                </a:schemeClr>
              </a:buClr>
              <a:defRPr/>
            </a:pPr>
            <a:r>
              <a:rPr lang="en-US" sz="2400" dirty="0" smtClean="0"/>
              <a:t>Solve resource conflicts with</a:t>
            </a:r>
            <a:r>
              <a:rPr lang="en-US" sz="2400" b="1" i="1" dirty="0" smtClean="0">
                <a:solidFill>
                  <a:srgbClr val="FF0000"/>
                </a:solidFill>
              </a:rPr>
              <a:t> minimal disruption</a:t>
            </a:r>
          </a:p>
          <a:p>
            <a:pPr marL="274320" indent="-274320" eaLnBrk="1" fontAlgn="auto" hangingPunct="1">
              <a:lnSpc>
                <a:spcPct val="90000"/>
              </a:lnSpc>
              <a:spcAft>
                <a:spcPts val="0"/>
              </a:spcAft>
              <a:buClr>
                <a:schemeClr val="accent3"/>
              </a:buClr>
              <a:buFont typeface="Wingdings 2"/>
              <a:buChar char=""/>
              <a:defRPr/>
            </a:pPr>
            <a:endParaRPr lang="en-US" sz="2400" dirty="0" smtClean="0"/>
          </a:p>
        </p:txBody>
      </p:sp>
      <p:sp>
        <p:nvSpPr>
          <p:cNvPr id="2" name="Slide Number Placeholder 1"/>
          <p:cNvSpPr>
            <a:spLocks noGrp="1"/>
          </p:cNvSpPr>
          <p:nvPr>
            <p:ph type="sldNum" sz="quarter" idx="10"/>
          </p:nvPr>
        </p:nvSpPr>
        <p:spPr/>
        <p:txBody>
          <a:bodyPr wrap="square" numCol="1" anchorCtr="0" compatLnSpc="1">
            <a:prstTxWarp prst="textNoShape">
              <a:avLst/>
            </a:prstTxWarp>
          </a:bodyPr>
          <a:lstStyle/>
          <a:p>
            <a:pPr fontAlgn="base">
              <a:spcBef>
                <a:spcPct val="0"/>
              </a:spcBef>
              <a:spcAft>
                <a:spcPct val="0"/>
              </a:spcAft>
              <a:defRPr/>
            </a:pPr>
            <a:r>
              <a:rPr lang="en-US">
                <a:solidFill>
                  <a:srgbClr val="045C75"/>
                </a:solidFill>
                <a:cs typeface="Arial" charset="0"/>
              </a:rPr>
              <a:t>11-</a:t>
            </a:r>
            <a:fld id="{4EADF66E-D2EB-428C-A924-419DDE4B209C}" type="slidenum">
              <a:rPr lang="en-US">
                <a:solidFill>
                  <a:srgbClr val="045C75"/>
                </a:solidFill>
                <a:cs typeface="Arial" charset="0"/>
              </a:rPr>
              <a:pPr fontAlgn="base">
                <a:spcBef>
                  <a:spcPct val="0"/>
                </a:spcBef>
                <a:spcAft>
                  <a:spcPct val="0"/>
                </a:spcAft>
                <a:defRPr/>
              </a:pPr>
              <a:t>79</a:t>
            </a:fld>
            <a:endParaRPr lang="en-US">
              <a:solidFill>
                <a:srgbClr val="045C75"/>
              </a:solidFill>
              <a:cs typeface="Arial" charset="0"/>
            </a:endParaRPr>
          </a:p>
        </p:txBody>
      </p:sp>
    </p:spTree>
    <p:extLst>
      <p:ext uri="{BB962C8B-B14F-4D97-AF65-F5344CB8AC3E}">
        <p14:creationId xmlns:p14="http://schemas.microsoft.com/office/powerpoint/2010/main" val="1646209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dirty="0" smtClean="0"/>
              <a:t>Gantt Charts</a:t>
            </a:r>
          </a:p>
        </p:txBody>
      </p:sp>
      <p:sp>
        <p:nvSpPr>
          <p:cNvPr id="19459" name="Rectangle 3"/>
          <p:cNvSpPr>
            <a:spLocks noGrp="1" noChangeArrowheads="1"/>
          </p:cNvSpPr>
          <p:nvPr>
            <p:ph type="body" idx="1"/>
          </p:nvPr>
        </p:nvSpPr>
        <p:spPr>
          <a:xfrm>
            <a:off x="457200" y="1219200"/>
            <a:ext cx="8229600" cy="4937125"/>
          </a:xfrm>
        </p:spPr>
        <p:txBody>
          <a:bodyPr/>
          <a:lstStyle/>
          <a:p>
            <a:pPr eaLnBrk="1" hangingPunct="1"/>
            <a:r>
              <a:rPr lang="en-US" sz="2800" dirty="0" smtClean="0"/>
              <a:t>Developed by Henry Gantt while working for the US Army in WWI</a:t>
            </a:r>
          </a:p>
          <a:p>
            <a:pPr lvl="1" eaLnBrk="1" hangingPunct="1"/>
            <a:r>
              <a:rPr lang="en-US" sz="2100" dirty="0" smtClean="0"/>
              <a:t>Still one of the most useful and widely used project management tool</a:t>
            </a:r>
          </a:p>
          <a:p>
            <a:pPr eaLnBrk="1" hangingPunct="1"/>
            <a:r>
              <a:rPr lang="en-US" sz="2400" dirty="0" smtClean="0"/>
              <a:t>Estimates for the tasks defined in the WBS are represented using a bar across a horizontal time axis</a:t>
            </a:r>
          </a:p>
          <a:p>
            <a:pPr lvl="1" eaLnBrk="1" hangingPunct="1"/>
            <a:r>
              <a:rPr lang="en-US" sz="2100" dirty="0" smtClean="0"/>
              <a:t>Diamonds are used to represent milestones</a:t>
            </a:r>
          </a:p>
          <a:p>
            <a:pPr eaLnBrk="1" hangingPunct="1"/>
            <a:r>
              <a:rPr lang="en-US" sz="2400" dirty="0" smtClean="0"/>
              <a:t>Does not show explicit relationships among the tasks</a:t>
            </a:r>
          </a:p>
          <a:p>
            <a:pPr lvl="1" eaLnBrk="1" hangingPunct="1"/>
            <a:r>
              <a:rPr lang="en-US" sz="2100" dirty="0" smtClean="0"/>
              <a:t>If one task is delayed, don’t know impact on other tasks	</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p:txBody>
          <a:bodyPr/>
          <a:lstStyle/>
          <a:p>
            <a:r>
              <a:rPr lang="en-US" smtClean="0"/>
              <a:t>The Critical Chain Project Schedule</a:t>
            </a:r>
          </a:p>
        </p:txBody>
      </p:sp>
      <p:pic>
        <p:nvPicPr>
          <p:cNvPr id="35843" name="Picture 4" descr="Fig 7-6 CCPM.emf"/>
          <p:cNvPicPr>
            <a:picLocks noChangeAspect="1"/>
          </p:cNvPicPr>
          <p:nvPr/>
        </p:nvPicPr>
        <p:blipFill>
          <a:blip r:embed="rId2" cstate="print"/>
          <a:srcRect/>
          <a:stretch>
            <a:fillRect/>
          </a:stretch>
        </p:blipFill>
        <p:spPr bwMode="auto">
          <a:xfrm>
            <a:off x="1219200" y="1295400"/>
            <a:ext cx="6607175" cy="49466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B3A5C7D3-9AE6-4D09-BE7B-A1C195DFF180}" type="slidenum">
              <a:rPr lang="en-US" smtClean="0"/>
              <a:pPr>
                <a:defRPr/>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t>Critical Chain Project Management</a:t>
            </a:r>
          </a:p>
        </p:txBody>
      </p:sp>
      <p:sp>
        <p:nvSpPr>
          <p:cNvPr id="36867" name="Content Placeholder 2"/>
          <p:cNvSpPr>
            <a:spLocks noGrp="1"/>
          </p:cNvSpPr>
          <p:nvPr>
            <p:ph sz="quarter" idx="1"/>
          </p:nvPr>
        </p:nvSpPr>
        <p:spPr>
          <a:xfrm>
            <a:off x="457200" y="1219200"/>
            <a:ext cx="8229600" cy="4937125"/>
          </a:xfrm>
        </p:spPr>
        <p:txBody>
          <a:bodyPr/>
          <a:lstStyle/>
          <a:p>
            <a:r>
              <a:rPr lang="en-US" sz="2000" dirty="0" smtClean="0"/>
              <a:t>And the critical path are similar</a:t>
            </a:r>
          </a:p>
          <a:p>
            <a:pPr lvl="1"/>
            <a:r>
              <a:rPr lang="en-US" sz="1800" dirty="0" smtClean="0"/>
              <a:t>The difference is the CCPM takes into account resource contention</a:t>
            </a:r>
          </a:p>
          <a:p>
            <a:r>
              <a:rPr lang="en-US" sz="2000" dirty="0" smtClean="0"/>
              <a:t>Takes a more project portfolio view </a:t>
            </a:r>
          </a:p>
          <a:p>
            <a:pPr lvl="1"/>
            <a:r>
              <a:rPr lang="en-US" sz="1800" dirty="0" smtClean="0"/>
              <a:t>Other projects should be scheduled so that a resource can be dedicated to a particular task</a:t>
            </a:r>
          </a:p>
          <a:p>
            <a:r>
              <a:rPr lang="en-US" sz="2000" dirty="0" smtClean="0"/>
              <a:t>Requires that everyone understand that each project task has a 50% chance of being completed as scheduled, so about half of the tasks will be late. </a:t>
            </a:r>
          </a:p>
          <a:p>
            <a:pPr lvl="1"/>
            <a:r>
              <a:rPr lang="en-US" sz="1800" dirty="0" smtClean="0"/>
              <a:t>This is the reason for having the project buffer. </a:t>
            </a:r>
          </a:p>
          <a:p>
            <a:pPr lvl="1"/>
            <a:r>
              <a:rPr lang="en-US" sz="1800" dirty="0" smtClean="0"/>
              <a:t>Instead of tracking each task individually, we become more concerned with the project buffer –i.e., the project will be late only if it uses more than the allotted project buffer. </a:t>
            </a:r>
          </a:p>
          <a:p>
            <a:r>
              <a:rPr lang="en-US" sz="2100" dirty="0" smtClean="0"/>
              <a:t>Instead of penalties for being late, bonuses or other incentives for completing tasks early may be needed</a:t>
            </a:r>
          </a:p>
          <a:p>
            <a:r>
              <a:rPr lang="en-US" sz="2100" dirty="0" smtClean="0">
                <a:hlinkClick r:id="rId2"/>
              </a:rPr>
              <a:t>TOC Illustrated</a:t>
            </a:r>
            <a:endParaRPr lang="en-US" sz="2100" dirty="0" smtClean="0"/>
          </a:p>
          <a:p>
            <a:endParaRPr lang="en-US" sz="2000" dirty="0" smtClean="0"/>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81</a:t>
            </a:fld>
            <a:endParaRPr lang="en-US"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a:xfrm>
            <a:off x="381000" y="304800"/>
            <a:ext cx="8382000" cy="838200"/>
          </a:xfrm>
        </p:spPr>
        <p:txBody>
          <a:bodyPr/>
          <a:lstStyle/>
          <a:p>
            <a:pPr eaLnBrk="1" hangingPunct="1"/>
            <a:r>
              <a:rPr lang="en-US" dirty="0" smtClean="0"/>
              <a:t>CCPM Critiques</a:t>
            </a:r>
          </a:p>
        </p:txBody>
      </p:sp>
      <p:sp>
        <p:nvSpPr>
          <p:cNvPr id="34818" name="Rectangle 3"/>
          <p:cNvSpPr>
            <a:spLocks noGrp="1" noChangeArrowheads="1"/>
          </p:cNvSpPr>
          <p:nvPr>
            <p:ph type="body" idx="1"/>
          </p:nvPr>
        </p:nvSpPr>
        <p:spPr/>
        <p:txBody>
          <a:bodyPr/>
          <a:lstStyle/>
          <a:p>
            <a:pPr eaLnBrk="1" hangingPunct="1">
              <a:lnSpc>
                <a:spcPct val="130000"/>
              </a:lnSpc>
              <a:buClr>
                <a:schemeClr val="tx1"/>
              </a:buClr>
              <a:buSzPct val="130000"/>
              <a:buFont typeface="Wingdings" pitchFamily="2" charset="2"/>
              <a:buChar char="§"/>
            </a:pPr>
            <a:r>
              <a:rPr lang="en-US" b="1" i="1" dirty="0" smtClean="0">
                <a:solidFill>
                  <a:srgbClr val="0000CC"/>
                </a:solidFill>
              </a:rPr>
              <a:t>No milestones</a:t>
            </a:r>
            <a:r>
              <a:rPr lang="en-US" dirty="0" smtClean="0"/>
              <a:t> used</a:t>
            </a:r>
          </a:p>
          <a:p>
            <a:pPr eaLnBrk="1" hangingPunct="1">
              <a:lnSpc>
                <a:spcPct val="130000"/>
              </a:lnSpc>
              <a:buClr>
                <a:schemeClr val="tx1"/>
              </a:buClr>
              <a:buSzPct val="130000"/>
              <a:buFont typeface="Wingdings" pitchFamily="2" charset="2"/>
              <a:buChar char="§"/>
            </a:pPr>
            <a:r>
              <a:rPr lang="en-US" b="1" i="1" dirty="0" smtClean="0">
                <a:solidFill>
                  <a:srgbClr val="0000CC"/>
                </a:solidFill>
              </a:rPr>
              <a:t>Not significantly different</a:t>
            </a:r>
            <a:r>
              <a:rPr lang="en-US" dirty="0" smtClean="0"/>
              <a:t> from PERT</a:t>
            </a:r>
          </a:p>
          <a:p>
            <a:pPr eaLnBrk="1" hangingPunct="1">
              <a:lnSpc>
                <a:spcPct val="130000"/>
              </a:lnSpc>
              <a:buClr>
                <a:schemeClr val="tx1"/>
              </a:buClr>
              <a:buSzPct val="130000"/>
              <a:buFont typeface="Wingdings" pitchFamily="2" charset="2"/>
              <a:buChar char="§"/>
            </a:pPr>
            <a:r>
              <a:rPr lang="en-US" b="1" i="1" dirty="0" smtClean="0">
                <a:solidFill>
                  <a:srgbClr val="0000CC"/>
                </a:solidFill>
              </a:rPr>
              <a:t>Unproven</a:t>
            </a:r>
            <a:r>
              <a:rPr lang="en-US" dirty="0" smtClean="0"/>
              <a:t> at the portfolio level</a:t>
            </a:r>
          </a:p>
          <a:p>
            <a:pPr eaLnBrk="1" hangingPunct="1">
              <a:lnSpc>
                <a:spcPct val="130000"/>
              </a:lnSpc>
              <a:buClr>
                <a:schemeClr val="tx1"/>
              </a:buClr>
              <a:buSzPct val="130000"/>
              <a:buFont typeface="Wingdings" pitchFamily="2" charset="2"/>
              <a:buChar char="§"/>
            </a:pPr>
            <a:r>
              <a:rPr lang="en-US" b="1" i="1" dirty="0" smtClean="0">
                <a:solidFill>
                  <a:srgbClr val="0000CC"/>
                </a:solidFill>
              </a:rPr>
              <a:t>Anecdotal support</a:t>
            </a:r>
            <a:r>
              <a:rPr lang="en-US" dirty="0" smtClean="0"/>
              <a:t> only</a:t>
            </a:r>
          </a:p>
          <a:p>
            <a:pPr eaLnBrk="1" hangingPunct="1">
              <a:lnSpc>
                <a:spcPct val="130000"/>
              </a:lnSpc>
              <a:buClr>
                <a:schemeClr val="tx1"/>
              </a:buClr>
              <a:buSzPct val="130000"/>
              <a:buFont typeface="Wingdings" pitchFamily="2" charset="2"/>
              <a:buChar char="§"/>
            </a:pPr>
            <a:r>
              <a:rPr lang="en-US" b="1" i="1" dirty="0" smtClean="0">
                <a:solidFill>
                  <a:srgbClr val="0000CC"/>
                </a:solidFill>
              </a:rPr>
              <a:t>Incomplete</a:t>
            </a:r>
            <a:r>
              <a:rPr lang="en-US" dirty="0" smtClean="0"/>
              <a:t> solution</a:t>
            </a:r>
          </a:p>
          <a:p>
            <a:pPr eaLnBrk="1" hangingPunct="1">
              <a:lnSpc>
                <a:spcPct val="130000"/>
              </a:lnSpc>
              <a:buClr>
                <a:schemeClr val="tx1"/>
              </a:buClr>
              <a:buSzPct val="130000"/>
              <a:buFont typeface="Wingdings" pitchFamily="2" charset="2"/>
              <a:buChar char="§"/>
            </a:pPr>
            <a:r>
              <a:rPr lang="en-US" dirty="0" smtClean="0"/>
              <a:t>Overestimation of activity </a:t>
            </a:r>
            <a:r>
              <a:rPr lang="en-US" b="1" i="1" dirty="0" smtClean="0">
                <a:solidFill>
                  <a:srgbClr val="0000CC"/>
                </a:solidFill>
              </a:rPr>
              <a:t>duration padding</a:t>
            </a:r>
          </a:p>
          <a:p>
            <a:pPr eaLnBrk="1" hangingPunct="1">
              <a:lnSpc>
                <a:spcPct val="130000"/>
              </a:lnSpc>
              <a:buClr>
                <a:schemeClr val="tx1"/>
              </a:buClr>
              <a:buSzPct val="130000"/>
              <a:buFont typeface="Wingdings" pitchFamily="2" charset="2"/>
              <a:buChar char="§"/>
            </a:pPr>
            <a:r>
              <a:rPr lang="en-US" b="1" i="1" dirty="0" smtClean="0">
                <a:solidFill>
                  <a:srgbClr val="0000CC"/>
                </a:solidFill>
              </a:rPr>
              <a:t>Cultural changes</a:t>
            </a:r>
            <a:r>
              <a:rPr lang="en-US" dirty="0" smtClean="0"/>
              <a:t> unattainable</a:t>
            </a:r>
          </a:p>
        </p:txBody>
      </p:sp>
      <p:sp>
        <p:nvSpPr>
          <p:cNvPr id="2" name="Slide Number Placeholder 1"/>
          <p:cNvSpPr>
            <a:spLocks noGrp="1"/>
          </p:cNvSpPr>
          <p:nvPr>
            <p:ph type="sldNum" sz="quarter" idx="10"/>
          </p:nvPr>
        </p:nvSpPr>
        <p:spPr/>
        <p:txBody>
          <a:bodyPr wrap="square" numCol="1" anchorCtr="0" compatLnSpc="1">
            <a:prstTxWarp prst="textNoShape">
              <a:avLst/>
            </a:prstTxWarp>
          </a:bodyPr>
          <a:lstStyle/>
          <a:p>
            <a:pPr fontAlgn="base">
              <a:spcBef>
                <a:spcPct val="0"/>
              </a:spcBef>
              <a:spcAft>
                <a:spcPct val="0"/>
              </a:spcAft>
              <a:defRPr/>
            </a:pPr>
            <a:r>
              <a:rPr lang="en-US">
                <a:solidFill>
                  <a:srgbClr val="045C75"/>
                </a:solidFill>
                <a:cs typeface="Arial" charset="0"/>
              </a:rPr>
              <a:t>11-</a:t>
            </a:r>
            <a:fld id="{9A866E56-6B76-4BB8-8188-3DECB0FB8878}" type="slidenum">
              <a:rPr lang="en-US">
                <a:solidFill>
                  <a:srgbClr val="045C75"/>
                </a:solidFill>
                <a:cs typeface="Arial" charset="0"/>
              </a:rPr>
              <a:pPr fontAlgn="base">
                <a:spcBef>
                  <a:spcPct val="0"/>
                </a:spcBef>
                <a:spcAft>
                  <a:spcPct val="0"/>
                </a:spcAft>
                <a:defRPr/>
              </a:pPr>
              <a:t>82</a:t>
            </a:fld>
            <a:endParaRPr lang="en-US">
              <a:solidFill>
                <a:srgbClr val="045C75"/>
              </a:solidFill>
              <a:cs typeface="Arial" charset="0"/>
            </a:endParaRPr>
          </a:p>
        </p:txBody>
      </p:sp>
    </p:spTree>
    <p:extLst>
      <p:ext uri="{BB962C8B-B14F-4D97-AF65-F5344CB8AC3E}">
        <p14:creationId xmlns:p14="http://schemas.microsoft.com/office/powerpoint/2010/main" val="549755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t>Critical Chain Project Management</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83</a:t>
            </a:fld>
            <a:endParaRPr lang="en-US" dirty="0"/>
          </a:p>
        </p:txBody>
      </p:sp>
      <p:pic>
        <p:nvPicPr>
          <p:cNvPr id="54274" name="Picture 2"/>
          <p:cNvPicPr>
            <a:picLocks noGrp="1" noChangeAspect="1" noChangeArrowheads="1"/>
          </p:cNvPicPr>
          <p:nvPr>
            <p:ph sz="quarter" idx="1"/>
          </p:nvPr>
        </p:nvPicPr>
        <p:blipFill>
          <a:blip r:embed="rId2" cstate="print"/>
          <a:srcRect/>
          <a:stretch>
            <a:fillRect/>
          </a:stretch>
        </p:blipFill>
        <p:spPr bwMode="auto">
          <a:xfrm>
            <a:off x="685800" y="1219200"/>
            <a:ext cx="7315200" cy="50984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84</a:t>
            </a:fld>
            <a:endParaRPr lang="en-US" dirty="0"/>
          </a:p>
        </p:txBody>
      </p:sp>
      <p:pic>
        <p:nvPicPr>
          <p:cNvPr id="54275" name="Picture 3"/>
          <p:cNvPicPr>
            <a:picLocks noChangeAspect="1" noChangeArrowheads="1"/>
          </p:cNvPicPr>
          <p:nvPr/>
        </p:nvPicPr>
        <p:blipFill>
          <a:blip r:embed="rId2" cstate="print"/>
          <a:srcRect/>
          <a:stretch>
            <a:fillRect/>
          </a:stretch>
        </p:blipFill>
        <p:spPr bwMode="auto">
          <a:xfrm>
            <a:off x="0" y="2286000"/>
            <a:ext cx="8891588" cy="2391645"/>
          </a:xfrm>
          <a:prstGeom prst="rect">
            <a:avLst/>
          </a:prstGeom>
          <a:noFill/>
          <a:ln w="9525">
            <a:noFill/>
            <a:miter lim="800000"/>
            <a:headEnd/>
            <a:tailEnd/>
          </a:ln>
        </p:spPr>
      </p:pic>
      <p:sp>
        <p:nvSpPr>
          <p:cNvPr id="8" name="Title 1"/>
          <p:cNvSpPr>
            <a:spLocks noGrp="1"/>
          </p:cNvSpPr>
          <p:nvPr>
            <p:ph type="title"/>
          </p:nvPr>
        </p:nvSpPr>
        <p:spPr/>
        <p:txBody>
          <a:bodyPr/>
          <a:lstStyle/>
          <a:p>
            <a:r>
              <a:rPr lang="en-US" dirty="0" smtClean="0"/>
              <a:t>Critical Chain Project Management</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t>Critical Chain Project Management</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85</a:t>
            </a:fld>
            <a:endParaRPr lang="en-US" dirty="0"/>
          </a:p>
        </p:txBody>
      </p:sp>
      <p:sp>
        <p:nvSpPr>
          <p:cNvPr id="5" name="Content Placeholder 4"/>
          <p:cNvSpPr>
            <a:spLocks noGrp="1"/>
          </p:cNvSpPr>
          <p:nvPr>
            <p:ph sz="quarter" idx="1"/>
          </p:nvPr>
        </p:nvSpPr>
        <p:spPr/>
        <p:txBody>
          <a:bodyPr/>
          <a:lstStyle/>
          <a:p>
            <a:endParaRPr lang="en-US" dirty="0"/>
          </a:p>
        </p:txBody>
      </p:sp>
      <p:pic>
        <p:nvPicPr>
          <p:cNvPr id="56322" name="Picture 2"/>
          <p:cNvPicPr>
            <a:picLocks noChangeAspect="1" noChangeArrowheads="1"/>
          </p:cNvPicPr>
          <p:nvPr/>
        </p:nvPicPr>
        <p:blipFill>
          <a:blip r:embed="rId2" cstate="print"/>
          <a:srcRect/>
          <a:stretch>
            <a:fillRect/>
          </a:stretch>
        </p:blipFill>
        <p:spPr bwMode="auto">
          <a:xfrm>
            <a:off x="457200" y="1219200"/>
            <a:ext cx="8210198" cy="2133600"/>
          </a:xfrm>
          <a:prstGeom prst="rect">
            <a:avLst/>
          </a:prstGeom>
          <a:noFill/>
          <a:ln w="9525">
            <a:noFill/>
            <a:miter lim="800000"/>
            <a:headEnd/>
            <a:tailEnd/>
          </a:ln>
          <a:effectLst/>
        </p:spPr>
      </p:pic>
      <p:pic>
        <p:nvPicPr>
          <p:cNvPr id="56324" name="Picture 4"/>
          <p:cNvPicPr>
            <a:picLocks noChangeAspect="1" noChangeArrowheads="1"/>
          </p:cNvPicPr>
          <p:nvPr/>
        </p:nvPicPr>
        <p:blipFill>
          <a:blip r:embed="rId3" cstate="print"/>
          <a:srcRect/>
          <a:stretch>
            <a:fillRect/>
          </a:stretch>
        </p:blipFill>
        <p:spPr bwMode="auto">
          <a:xfrm>
            <a:off x="762000" y="3581400"/>
            <a:ext cx="7943590" cy="182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t>Critical Chain Project Management</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86</a:t>
            </a:fld>
            <a:endParaRPr lang="en-US" dirty="0"/>
          </a:p>
        </p:txBody>
      </p:sp>
      <p:sp>
        <p:nvSpPr>
          <p:cNvPr id="5" name="Content Placeholder 4"/>
          <p:cNvSpPr>
            <a:spLocks noGrp="1"/>
          </p:cNvSpPr>
          <p:nvPr>
            <p:ph sz="quarter" idx="1"/>
          </p:nvPr>
        </p:nvSpPr>
        <p:spPr/>
        <p:txBody>
          <a:bodyPr/>
          <a:lstStyle/>
          <a:p>
            <a:r>
              <a:rPr lang="en-US" dirty="0" smtClean="0"/>
              <a:t>Reduce time by 50%</a:t>
            </a:r>
          </a:p>
          <a:p>
            <a:r>
              <a:rPr lang="en-US" dirty="0" smtClean="0"/>
              <a:t>8 days instead of 16</a:t>
            </a:r>
            <a:endParaRPr lang="en-US" dirty="0"/>
          </a:p>
        </p:txBody>
      </p:sp>
      <p:pic>
        <p:nvPicPr>
          <p:cNvPr id="55299" name="Picture 3"/>
          <p:cNvPicPr>
            <a:picLocks noChangeAspect="1" noChangeArrowheads="1"/>
          </p:cNvPicPr>
          <p:nvPr/>
        </p:nvPicPr>
        <p:blipFill>
          <a:blip r:embed="rId2" cstate="print"/>
          <a:srcRect/>
          <a:stretch>
            <a:fillRect/>
          </a:stretch>
        </p:blipFill>
        <p:spPr bwMode="auto">
          <a:xfrm>
            <a:off x="0" y="2895600"/>
            <a:ext cx="8686800" cy="26834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t>Critical Chain Project Management</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87</a:t>
            </a:fld>
            <a:endParaRPr lang="en-US" dirty="0"/>
          </a:p>
        </p:txBody>
      </p:sp>
      <p:sp>
        <p:nvSpPr>
          <p:cNvPr id="5" name="Content Placeholder 4"/>
          <p:cNvSpPr>
            <a:spLocks noGrp="1"/>
          </p:cNvSpPr>
          <p:nvPr>
            <p:ph sz="quarter" idx="1"/>
          </p:nvPr>
        </p:nvSpPr>
        <p:spPr/>
        <p:txBody>
          <a:bodyPr/>
          <a:lstStyle/>
          <a:p>
            <a:r>
              <a:rPr lang="en-US" dirty="0" smtClean="0"/>
              <a:t>As total time is 8 days add 50% to the project</a:t>
            </a:r>
          </a:p>
          <a:p>
            <a:pPr lvl="1"/>
            <a:r>
              <a:rPr lang="en-US" dirty="0" smtClean="0"/>
              <a:t>3 days as project  buffer </a:t>
            </a:r>
          </a:p>
          <a:p>
            <a:pPr lvl="1"/>
            <a:r>
              <a:rPr lang="en-US" dirty="0" smtClean="0"/>
              <a:t>1 day to task D which is not on the critical path</a:t>
            </a:r>
          </a:p>
          <a:p>
            <a:pPr lvl="1"/>
            <a:r>
              <a:rPr lang="en-US" dirty="0" smtClean="0"/>
              <a:t>Total time is sum of critical tasks </a:t>
            </a:r>
            <a:r>
              <a:rPr lang="en-US" dirty="0" err="1" smtClean="0"/>
              <a:t>A+B+C+F+Project</a:t>
            </a:r>
            <a:r>
              <a:rPr lang="en-US" dirty="0" smtClean="0"/>
              <a:t> </a:t>
            </a:r>
            <a:r>
              <a:rPr lang="en-US" dirty="0" err="1" smtClean="0"/>
              <a:t>Buffer+Feeder</a:t>
            </a:r>
            <a:r>
              <a:rPr lang="en-US" dirty="0" smtClean="0"/>
              <a:t> Buffer = 2+1+2+3+3+1 = 12 days</a:t>
            </a:r>
          </a:p>
          <a:p>
            <a:pPr lvl="1"/>
            <a:r>
              <a:rPr lang="en-US" dirty="0" smtClean="0"/>
              <a:t>Notice Bob is no longer multitasking</a:t>
            </a:r>
            <a:endParaRPr lang="en-US" dirty="0"/>
          </a:p>
        </p:txBody>
      </p:sp>
      <p:pic>
        <p:nvPicPr>
          <p:cNvPr id="56322" name="Picture 2"/>
          <p:cNvPicPr>
            <a:picLocks noChangeAspect="1" noChangeArrowheads="1"/>
          </p:cNvPicPr>
          <p:nvPr/>
        </p:nvPicPr>
        <p:blipFill>
          <a:blip r:embed="rId2" cstate="print"/>
          <a:srcRect/>
          <a:stretch>
            <a:fillRect/>
          </a:stretch>
        </p:blipFill>
        <p:spPr bwMode="auto">
          <a:xfrm>
            <a:off x="0" y="3886200"/>
            <a:ext cx="8610600" cy="24625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18769" y="76200"/>
            <a:ext cx="8229600" cy="762000"/>
          </a:xfrm>
        </p:spPr>
        <p:txBody>
          <a:bodyPr/>
          <a:lstStyle/>
          <a:p>
            <a:r>
              <a:rPr lang="en-US" dirty="0" smtClean="0"/>
              <a:t>Critical Chain Project Management</a:t>
            </a:r>
          </a:p>
        </p:txBody>
      </p:sp>
      <p:sp>
        <p:nvSpPr>
          <p:cNvPr id="4" name="Slide Number Placeholder 3"/>
          <p:cNvSpPr>
            <a:spLocks noGrp="1"/>
          </p:cNvSpPr>
          <p:nvPr>
            <p:ph type="sldNum" sz="quarter" idx="12"/>
          </p:nvPr>
        </p:nvSpPr>
        <p:spPr/>
        <p:txBody>
          <a:bodyPr/>
          <a:lstStyle/>
          <a:p>
            <a:pPr>
              <a:defRPr/>
            </a:pPr>
            <a:fld id="{3F1C7440-5EF0-458C-92B9-16F73D8DD4FD}" type="slidenum">
              <a:rPr lang="en-US" smtClean="0"/>
              <a:pPr>
                <a:defRPr/>
              </a:pPr>
              <a:t>88</a:t>
            </a:fld>
            <a:endParaRPr lang="en-US" dirty="0"/>
          </a:p>
        </p:txBody>
      </p:sp>
      <p:pic>
        <p:nvPicPr>
          <p:cNvPr id="56322" name="Picture 2"/>
          <p:cNvPicPr>
            <a:picLocks noChangeAspect="1" noChangeArrowheads="1"/>
          </p:cNvPicPr>
          <p:nvPr/>
        </p:nvPicPr>
        <p:blipFill>
          <a:blip r:embed="rId2" cstate="print"/>
          <a:srcRect/>
          <a:stretch>
            <a:fillRect/>
          </a:stretch>
        </p:blipFill>
        <p:spPr bwMode="auto">
          <a:xfrm>
            <a:off x="152400" y="3909391"/>
            <a:ext cx="8610600" cy="2462598"/>
          </a:xfrm>
          <a:prstGeom prst="rect">
            <a:avLst/>
          </a:prstGeom>
          <a:noFill/>
          <a:ln w="9525">
            <a:noFill/>
            <a:miter lim="800000"/>
            <a:headEnd/>
            <a:tailEnd/>
          </a:ln>
        </p:spPr>
      </p:pic>
      <p:pic>
        <p:nvPicPr>
          <p:cNvPr id="6" name="Picture 3"/>
          <p:cNvPicPr>
            <a:picLocks noGrp="1" noChangeAspect="1" noChangeArrowheads="1"/>
          </p:cNvPicPr>
          <p:nvPr>
            <p:ph sz="quarter" idx="1"/>
          </p:nvPr>
        </p:nvPicPr>
        <p:blipFill>
          <a:blip r:embed="rId3" cstate="print"/>
          <a:srcRect/>
          <a:stretch>
            <a:fillRect/>
          </a:stretch>
        </p:blipFill>
        <p:spPr bwMode="auto">
          <a:xfrm>
            <a:off x="190500" y="1143000"/>
            <a:ext cx="8572500" cy="2542213"/>
          </a:xfrm>
          <a:prstGeom prst="rect">
            <a:avLst/>
          </a:prstGeom>
          <a:noFill/>
          <a:ln w="9525">
            <a:noFill/>
            <a:miter lim="800000"/>
            <a:headEnd/>
            <a:tailEnd/>
          </a:ln>
        </p:spPr>
      </p:pic>
    </p:spTree>
    <p:extLst>
      <p:ext uri="{BB962C8B-B14F-4D97-AF65-F5344CB8AC3E}">
        <p14:creationId xmlns:p14="http://schemas.microsoft.com/office/powerpoint/2010/main" val="31351629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28600"/>
            <a:ext cx="8229600" cy="762000"/>
          </a:xfrm>
        </p:spPr>
        <p:txBody>
          <a:bodyPr/>
          <a:lstStyle/>
          <a:p>
            <a:pPr eaLnBrk="1" hangingPunct="1"/>
            <a:r>
              <a:rPr lang="en-US" dirty="0" smtClean="0"/>
              <a:t>Gantt Chart for Planning and Progress</a:t>
            </a:r>
          </a:p>
        </p:txBody>
      </p:sp>
      <p:pic>
        <p:nvPicPr>
          <p:cNvPr id="20483" name="Picture 3" descr="c07f02"/>
          <p:cNvPicPr>
            <a:picLocks noChangeAspect="1" noChangeArrowheads="1"/>
          </p:cNvPicPr>
          <p:nvPr/>
        </p:nvPicPr>
        <p:blipFill>
          <a:blip r:embed="rId2" cstate="print"/>
          <a:srcRect/>
          <a:stretch>
            <a:fillRect/>
          </a:stretch>
        </p:blipFill>
        <p:spPr bwMode="auto">
          <a:xfrm>
            <a:off x="1524000" y="1066800"/>
            <a:ext cx="6324600" cy="2466432"/>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B3A5C7D3-9AE6-4D09-BE7B-A1C195DFF180}" type="slidenum">
              <a:rPr lang="en-US" smtClean="0"/>
              <a:pPr>
                <a:defRPr/>
              </a:pPr>
              <a:t>9</a:t>
            </a:fld>
            <a:endParaRPr lang="en-US"/>
          </a:p>
        </p:txBody>
      </p:sp>
      <p:pic>
        <p:nvPicPr>
          <p:cNvPr id="5" name="Picture 3" descr="c07f03"/>
          <p:cNvPicPr>
            <a:picLocks noChangeAspect="1" noChangeArrowheads="1"/>
          </p:cNvPicPr>
          <p:nvPr/>
        </p:nvPicPr>
        <p:blipFill>
          <a:blip r:embed="rId3" cstate="print"/>
          <a:srcRect/>
          <a:stretch>
            <a:fillRect/>
          </a:stretch>
        </p:blipFill>
        <p:spPr bwMode="auto">
          <a:xfrm>
            <a:off x="1600200" y="3657600"/>
            <a:ext cx="6324600" cy="29831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Origin</Template>
  <TotalTime>1188</TotalTime>
  <Words>4917</Words>
  <Application>Microsoft Office PowerPoint</Application>
  <PresentationFormat>On-screen Show (4:3)</PresentationFormat>
  <Paragraphs>1293</Paragraphs>
  <Slides>88</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0" baseType="lpstr">
      <vt:lpstr>Origin</vt:lpstr>
      <vt:lpstr>Equation</vt:lpstr>
      <vt:lpstr>Information Technology  Project Management</vt:lpstr>
      <vt:lpstr>The Project Schedule and Budget</vt:lpstr>
      <vt:lpstr>PMBOK® Project Cost Management</vt:lpstr>
      <vt:lpstr>The Project Planning Framework</vt:lpstr>
      <vt:lpstr>The Project Planning Framework</vt:lpstr>
      <vt:lpstr>Budget and Schedule Development</vt:lpstr>
      <vt:lpstr>Developing the Project Schedule</vt:lpstr>
      <vt:lpstr>Gantt Charts</vt:lpstr>
      <vt:lpstr>Gantt Chart for Planning and Progress</vt:lpstr>
      <vt:lpstr>Project Network Diagram</vt:lpstr>
      <vt:lpstr>How to Find the Critical Path</vt:lpstr>
      <vt:lpstr>How to Find the Critical Path</vt:lpstr>
      <vt:lpstr>How to Find the Critical Path</vt:lpstr>
      <vt:lpstr>How to Find the Critical Path</vt:lpstr>
      <vt:lpstr>How to Find the Critical Path</vt:lpstr>
      <vt:lpstr>How to Find the Critical Path</vt:lpstr>
      <vt:lpstr>How to Find the Critical Path</vt:lpstr>
      <vt:lpstr>How to Find the Critical Path</vt:lpstr>
      <vt:lpstr>How to Find the Critical Path</vt:lpstr>
      <vt:lpstr>How to Find the Critical Path</vt:lpstr>
      <vt:lpstr>How to Find the Critical Path</vt:lpstr>
      <vt:lpstr>How to Find the Critical Path</vt:lpstr>
      <vt:lpstr>Critical Path Computation</vt:lpstr>
      <vt:lpstr>Network Diagram</vt:lpstr>
      <vt:lpstr>Critical Path</vt:lpstr>
      <vt:lpstr>Possible Activity Paths</vt:lpstr>
      <vt:lpstr>Critical Path</vt:lpstr>
      <vt:lpstr>Longest Path vs Critical Path</vt:lpstr>
      <vt:lpstr>Longest Path vs Critical Path</vt:lpstr>
      <vt:lpstr>PERT</vt:lpstr>
      <vt:lpstr>Activity Times</vt:lpstr>
      <vt:lpstr>Activity Times</vt:lpstr>
      <vt:lpstr>Activity Times</vt:lpstr>
      <vt:lpstr>Activity Analysis for PERT</vt:lpstr>
      <vt:lpstr>PERT Computations</vt:lpstr>
      <vt:lpstr>Possible PERT Activity Paths</vt:lpstr>
      <vt:lpstr>Probability of Project Completion</vt:lpstr>
      <vt:lpstr>Probability of Project Completion</vt:lpstr>
      <vt:lpstr>Probability of Project Completion</vt:lpstr>
      <vt:lpstr>Probability of Project Completion</vt:lpstr>
      <vt:lpstr>PowerPoint Presentation</vt:lpstr>
      <vt:lpstr>PERT/COST</vt:lpstr>
      <vt:lpstr>Planning and Scheduling Project Costs: Budgeting Process</vt:lpstr>
      <vt:lpstr>Four Steps of the Budgeting Process</vt:lpstr>
      <vt:lpstr>Budgeting for General Foundry</vt:lpstr>
      <vt:lpstr>Budgeting for General Foundry</vt:lpstr>
      <vt:lpstr>Budgeting for General Foundry</vt:lpstr>
      <vt:lpstr>Budgeting for General Foundry</vt:lpstr>
      <vt:lpstr>Budgeting for General Foundry</vt:lpstr>
      <vt:lpstr>Budgeting for General Foundry</vt:lpstr>
      <vt:lpstr>Budgeting for General Foundry</vt:lpstr>
      <vt:lpstr>Monitoring and Controlling Project Costs</vt:lpstr>
      <vt:lpstr>Monitoring and Controlling Project Costs</vt:lpstr>
      <vt:lpstr>Monitoring and Controlling Project Costs</vt:lpstr>
      <vt:lpstr>Monitoring and Controlling Project Costs</vt:lpstr>
      <vt:lpstr>Project Crashing</vt:lpstr>
      <vt:lpstr>Project Crashing</vt:lpstr>
      <vt:lpstr>Four Steps to Project Crashing</vt:lpstr>
      <vt:lpstr>Four Steps to Project Crashing</vt:lpstr>
      <vt:lpstr>General Foundry Example</vt:lpstr>
      <vt:lpstr>General Foundry Example</vt:lpstr>
      <vt:lpstr>General Foundry - QM </vt:lpstr>
      <vt:lpstr>General Foundry - QM </vt:lpstr>
      <vt:lpstr>Revised Path After Crashing</vt:lpstr>
      <vt:lpstr>Precedence Diagramming Method - PDM</vt:lpstr>
      <vt:lpstr>PDM Relationships</vt:lpstr>
      <vt:lpstr>Project Budget Example</vt:lpstr>
      <vt:lpstr>Lead and Lag times</vt:lpstr>
      <vt:lpstr>Critical Chain Project Management (CCPM)</vt:lpstr>
      <vt:lpstr>Critical Chain Project Management</vt:lpstr>
      <vt:lpstr>Critical Chain Project Management </vt:lpstr>
      <vt:lpstr>TOC Methodology</vt:lpstr>
      <vt:lpstr>PowerPoint Presentation</vt:lpstr>
      <vt:lpstr>If people build safety into their estimates, then …</vt:lpstr>
      <vt:lpstr>Effects of Multitasking on Activity Durations </vt:lpstr>
      <vt:lpstr>Effect of Merging Multiple Activity Paths</vt:lpstr>
      <vt:lpstr>CCPM Assumptions</vt:lpstr>
      <vt:lpstr>CCPM Assumptions</vt:lpstr>
      <vt:lpstr>CCPM Changes</vt:lpstr>
      <vt:lpstr>The Critical Chain Project Schedule</vt:lpstr>
      <vt:lpstr>Critical Chain Project Management</vt:lpstr>
      <vt:lpstr>CCPM Critiques</vt:lpstr>
      <vt:lpstr>Critical Chain Project Management</vt:lpstr>
      <vt:lpstr>Critical Chain Project Management</vt:lpstr>
      <vt:lpstr>Critical Chain Project Management</vt:lpstr>
      <vt:lpstr>Critical Chain Project Management</vt:lpstr>
      <vt:lpstr>Critical Chain Project Management</vt:lpstr>
      <vt:lpstr>Critical Chain Project Management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Technology Project Management – Third Edition</dc:title>
  <dc:creator>JM</dc:creator>
  <cp:lastModifiedBy>Staff</cp:lastModifiedBy>
  <cp:revision>54</cp:revision>
  <cp:lastPrinted>2014-03-27T21:29:22Z</cp:lastPrinted>
  <dcterms:created xsi:type="dcterms:W3CDTF">2008-11-08T14:02:49Z</dcterms:created>
  <dcterms:modified xsi:type="dcterms:W3CDTF">2020-03-18T20:29:27Z</dcterms:modified>
</cp:coreProperties>
</file>