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0"/>
  </p:notesMasterIdLst>
  <p:sldIdLst>
    <p:sldId id="256" r:id="rId2"/>
    <p:sldId id="262" r:id="rId3"/>
    <p:sldId id="259" r:id="rId4"/>
    <p:sldId id="257" r:id="rId5"/>
    <p:sldId id="260" r:id="rId6"/>
    <p:sldId id="258" r:id="rId7"/>
    <p:sldId id="263" r:id="rId8"/>
    <p:sldId id="261"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643" autoAdjust="0"/>
  </p:normalViewPr>
  <p:slideViewPr>
    <p:cSldViewPr>
      <p:cViewPr varScale="1">
        <p:scale>
          <a:sx n="84" d="100"/>
          <a:sy n="84" d="100"/>
        </p:scale>
        <p:origin x="-1146" y="-84"/>
      </p:cViewPr>
      <p:guideLst>
        <p:guide orient="horz" pos="2160"/>
        <p:guide pos="2880"/>
      </p:guideLst>
    </p:cSldViewPr>
  </p:slideViewPr>
  <p:outlineViewPr>
    <p:cViewPr>
      <p:scale>
        <a:sx n="33" d="100"/>
        <a:sy n="33" d="100"/>
      </p:scale>
      <p:origin x="0" y="13182"/>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58D2AC8-2B83-4F35-A9AC-CC6C6C449F6A}" type="datetimeFigureOut">
              <a:rPr lang="en-US" smtClean="0"/>
              <a:t>12/7/2009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CD3A2AF-000C-4E8F-9E2B-D2B662D33E7D}"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CD3A2AF-000C-4E8F-9E2B-D2B662D33E7D}" type="slidenum">
              <a:rPr lang="en-US" smtClean="0"/>
              <a:t>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78F51BD1-46CC-472C-9C7A-04CB11276819}" type="datetimeFigureOut">
              <a:rPr lang="en-US" smtClean="0"/>
              <a:pPr/>
              <a:t>12/7/2009</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E515DC37-2F13-4325-9900-D0E07DEBBFED}" type="slidenum">
              <a:rPr lang="en-US" smtClean="0"/>
              <a:pPr/>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transition spd="slow">
    <p:circle/>
    <p:sndAc>
      <p:stSnd>
        <p:snd r:embed="rId1" name="camera.wav"/>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8F51BD1-46CC-472C-9C7A-04CB11276819}" type="datetimeFigureOut">
              <a:rPr lang="en-US" smtClean="0"/>
              <a:pPr/>
              <a:t>12/7/2009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15DC37-2F13-4325-9900-D0E07DEBBFED}"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transition spd="slow">
    <p:circle/>
    <p:sndAc>
      <p:stSnd>
        <p:snd r:embed="rId1" name="camera.wav"/>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E515DC37-2F13-4325-9900-D0E07DEBBFED}" type="slidenum">
              <a:rPr lang="en-US" smtClean="0"/>
              <a:pPr/>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8F51BD1-46CC-472C-9C7A-04CB11276819}" type="datetimeFigureOut">
              <a:rPr lang="en-US" smtClean="0"/>
              <a:pPr/>
              <a:t>12/7/2009</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transition spd="slow">
    <p:circle/>
    <p:sndAc>
      <p:stSnd>
        <p:snd r:embed="rId1" name="camera.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78F51BD1-46CC-472C-9C7A-04CB11276819}" type="datetimeFigureOut">
              <a:rPr lang="en-US" smtClean="0"/>
              <a:pPr/>
              <a:t>12/7/2009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E515DC37-2F13-4325-9900-D0E07DEBBFED}" type="slidenum">
              <a:rPr lang="en-US" smtClean="0"/>
              <a:pPr/>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transition spd="slow">
    <p:circle/>
    <p:sndAc>
      <p:stSnd>
        <p:snd r:embed="rId1" name="camera.wav"/>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78F51BD1-46CC-472C-9C7A-04CB11276819}" type="datetimeFigureOut">
              <a:rPr lang="en-US" smtClean="0"/>
              <a:pPr/>
              <a:t>12/7/2009</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E515DC37-2F13-4325-9900-D0E07DEBBFED}" type="slidenum">
              <a:rPr lang="en-US" smtClean="0"/>
              <a:pPr/>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transition spd="slow">
    <p:circle/>
    <p:sndAc>
      <p:stSnd>
        <p:snd r:embed="rId1" name="camera.wav"/>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78F51BD1-46CC-472C-9C7A-04CB11276819}" type="datetimeFigureOut">
              <a:rPr lang="en-US" smtClean="0"/>
              <a:pPr/>
              <a:t>12/7/2009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15DC37-2F13-4325-9900-D0E07DEBBFED}" type="slidenum">
              <a:rPr lang="en-US" smtClean="0"/>
              <a:pPr/>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transition spd="slow">
    <p:circle/>
    <p:sndAc>
      <p:stSnd>
        <p:snd r:embed="rId1" name="camera.wav"/>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78F51BD1-46CC-472C-9C7A-04CB11276819}" type="datetimeFigureOut">
              <a:rPr lang="en-US" smtClean="0"/>
              <a:pPr/>
              <a:t>12/7/2009</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E515DC37-2F13-4325-9900-D0E07DEBBFED}" type="slidenum">
              <a:rPr lang="en-US" smtClean="0"/>
              <a:pPr/>
              <a:t>‹#›</a:t>
            </a:fld>
            <a:endParaRPr lang="en-US"/>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transition spd="slow">
    <p:circle/>
    <p:sndAc>
      <p:stSnd>
        <p:snd r:embed="rId1" name="camera.wav"/>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78F51BD1-46CC-472C-9C7A-04CB11276819}" type="datetimeFigureOut">
              <a:rPr lang="en-US" smtClean="0"/>
              <a:pPr/>
              <a:t>12/7/2009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E515DC37-2F13-4325-9900-D0E07DEBBFED}" type="slidenum">
              <a:rPr lang="en-US" smtClean="0"/>
              <a:pPr/>
              <a:t>‹#›</a:t>
            </a:fld>
            <a:endParaRPr lang="en-US"/>
          </a:p>
        </p:txBody>
      </p:sp>
    </p:spTree>
  </p:cSld>
  <p:clrMapOvr>
    <a:masterClrMapping/>
  </p:clrMapOvr>
  <p:transition spd="slow">
    <p:circle/>
    <p:sndAc>
      <p:stSnd>
        <p:snd r:embed="rId1" name="camera.wav"/>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78F51BD1-46CC-472C-9C7A-04CB11276819}" type="datetimeFigureOut">
              <a:rPr lang="en-US" smtClean="0"/>
              <a:pPr/>
              <a:t>12/7/2009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E515DC37-2F13-4325-9900-D0E07DEBBFED}" type="slidenum">
              <a:rPr lang="en-US" smtClean="0"/>
              <a:pPr/>
              <a:t>‹#›</a:t>
            </a:fld>
            <a:endParaRPr lang="en-US"/>
          </a:p>
        </p:txBody>
      </p:sp>
    </p:spTree>
  </p:cSld>
  <p:clrMapOvr>
    <a:masterClrMapping/>
  </p:clrMapOvr>
  <p:transition spd="slow">
    <p:circle/>
    <p:sndAc>
      <p:stSnd>
        <p:snd r:embed="rId1" name="camera.wav"/>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E515DC37-2F13-4325-9900-D0E07DEBBFED}" type="slidenum">
              <a:rPr lang="en-US" smtClean="0"/>
              <a:pPr/>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78F51BD1-46CC-472C-9C7A-04CB11276819}" type="datetimeFigureOut">
              <a:rPr lang="en-US" smtClean="0"/>
              <a:pPr/>
              <a:t>12/7/2009</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lang="en-US"/>
          </a:p>
        </p:txBody>
      </p:sp>
    </p:spTree>
  </p:cSld>
  <p:clrMapOvr>
    <a:overrideClrMapping bg1="lt1" tx1="dk1" bg2="lt2" tx2="dk2" accent1="accent1" accent2="accent2" accent3="accent3" accent4="accent4" accent5="accent5" accent6="accent6" hlink="hlink" folHlink="folHlink"/>
  </p:clrMapOvr>
  <p:transition spd="slow">
    <p:circle/>
    <p:sndAc>
      <p:stSnd>
        <p:snd r:embed="rId1" name="camera.wav"/>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E515DC37-2F13-4325-9900-D0E07DEBBFED}" type="slidenum">
              <a:rPr lang="en-US" smtClean="0"/>
              <a:pPr/>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78F51BD1-46CC-472C-9C7A-04CB11276819}" type="datetimeFigureOut">
              <a:rPr lang="en-US" smtClean="0"/>
              <a:pPr/>
              <a:t>12/7/2009</a:t>
            </a:fld>
            <a:endParaRPr lang="en-US"/>
          </a:p>
        </p:txBody>
      </p:sp>
      <p:sp>
        <p:nvSpPr>
          <p:cNvPr id="6" name="Footer Placeholder 5"/>
          <p:cNvSpPr>
            <a:spLocks noGrp="1"/>
          </p:cNvSpPr>
          <p:nvPr>
            <p:ph type="ftr" sz="quarter" idx="11"/>
          </p:nvPr>
        </p:nvSpPr>
        <p:spPr>
          <a:xfrm>
            <a:off x="301752" y="6410848"/>
            <a:ext cx="3584448" cy="365760"/>
          </a:xfrm>
        </p:spPr>
        <p:txBody>
          <a:bodyPr/>
          <a:lstStyle/>
          <a:p>
            <a:endParaRPr lang="en-US"/>
          </a:p>
        </p:txBody>
      </p:sp>
    </p:spTree>
  </p:cSld>
  <p:clrMapOvr>
    <a:masterClrMapping/>
  </p:clrMapOvr>
  <p:transition spd="slow">
    <p:circle/>
    <p:sndAc>
      <p:stSnd>
        <p:snd r:embed="rId1" name="camera.wav"/>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78F51BD1-46CC-472C-9C7A-04CB11276819}" type="datetimeFigureOut">
              <a:rPr lang="en-US" smtClean="0"/>
              <a:pPr/>
              <a:t>12/7/2009</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E515DC37-2F13-4325-9900-D0E07DEBBFED}" type="slidenum">
              <a:rPr lang="en-US" smtClean="0"/>
              <a:pPr/>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ransition spd="slow">
    <p:circle/>
    <p:sndAc>
      <p:stSnd>
        <p:snd r:embed="rId13" name="camera.wav"/>
      </p:stSnd>
    </p:sndAc>
  </p:transition>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hyperlink" Target="http://link.brightcove.com/services/player/bcpid263777539?bctid=45765043001"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4953000"/>
            <a:ext cx="6400800" cy="1752600"/>
          </a:xfrm>
        </p:spPr>
        <p:txBody>
          <a:bodyPr>
            <a:normAutofit/>
          </a:bodyPr>
          <a:lstStyle/>
          <a:p>
            <a:endParaRPr lang="en-US" dirty="0" smtClean="0"/>
          </a:p>
          <a:p>
            <a:r>
              <a:rPr lang="en-US" dirty="0" smtClean="0"/>
              <a:t>Candice Wills</a:t>
            </a:r>
            <a:endParaRPr lang="en-US" dirty="0"/>
          </a:p>
        </p:txBody>
      </p:sp>
      <p:sp>
        <p:nvSpPr>
          <p:cNvPr id="2" name="Title 1"/>
          <p:cNvSpPr>
            <a:spLocks noGrp="1"/>
          </p:cNvSpPr>
          <p:nvPr>
            <p:ph type="ctrTitle"/>
          </p:nvPr>
        </p:nvSpPr>
        <p:spPr>
          <a:xfrm>
            <a:off x="381000" y="2819400"/>
            <a:ext cx="8153400" cy="2362200"/>
          </a:xfrm>
        </p:spPr>
        <p:txBody>
          <a:bodyPr>
            <a:normAutofit fontScale="90000"/>
          </a:bodyPr>
          <a:lstStyle/>
          <a:p>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sz="6000" b="1"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Optical- Coherence Tomography </a:t>
            </a:r>
            <a:r>
              <a:rPr lang="en-US"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r>
            <a:br>
              <a:rPr lang="en-US"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br>
            <a:endParaRPr lang="en-US" dirty="0"/>
          </a:p>
        </p:txBody>
      </p:sp>
    </p:spTree>
  </p:cSld>
  <p:clrMapOvr>
    <a:masterClrMapping/>
  </p:clrMapOvr>
  <p:transition spd="slow">
    <p:circle/>
    <p:sndAc>
      <p:stSnd>
        <p:snd r:embed="rId2" name="camera.wav"/>
      </p:stSnd>
    </p:sndAc>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Are the Founders of the Technology?</a:t>
            </a:r>
            <a:endParaRPr lang="en-US" dirty="0"/>
          </a:p>
        </p:txBody>
      </p:sp>
      <p:sp>
        <p:nvSpPr>
          <p:cNvPr id="3" name="Content Placeholder 2"/>
          <p:cNvSpPr>
            <a:spLocks noGrp="1"/>
          </p:cNvSpPr>
          <p:nvPr>
            <p:ph sz="quarter" idx="1"/>
          </p:nvPr>
        </p:nvSpPr>
        <p:spPr/>
        <p:txBody>
          <a:bodyPr/>
          <a:lstStyle/>
          <a:p>
            <a:endParaRPr lang="en-US" sz="2800" dirty="0" smtClean="0"/>
          </a:p>
          <a:p>
            <a:r>
              <a:rPr lang="en-US" sz="2800" dirty="0" smtClean="0"/>
              <a:t>OCT </a:t>
            </a:r>
            <a:r>
              <a:rPr lang="en-US" sz="2800" dirty="0" smtClean="0"/>
              <a:t>was developed by the Research Laboratory of Electronics (RLE) Laser Medicine and Medical Imaging Group, along with Professor James G. Fujimoto and other close collaborators.   These groups together with Massachusetts Institute of Technology’s Lincoln Laboratory and the New England Eye Center came up with “a clinical prototype </a:t>
            </a:r>
            <a:r>
              <a:rPr lang="en-US" sz="2800" dirty="0" smtClean="0"/>
              <a:t>OCT” </a:t>
            </a:r>
            <a:r>
              <a:rPr lang="en-US" sz="2800" dirty="0" smtClean="0"/>
              <a:t>in 1991. </a:t>
            </a:r>
            <a:r>
              <a:rPr lang="en-US" sz="1400" dirty="0" smtClean="0"/>
              <a:t>(NAS) </a:t>
            </a:r>
          </a:p>
          <a:p>
            <a:pPr>
              <a:buNone/>
            </a:pPr>
            <a:endParaRPr lang="en-US" dirty="0"/>
          </a:p>
        </p:txBody>
      </p:sp>
    </p:spTree>
  </p:cSld>
  <p:clrMapOvr>
    <a:masterClrMapping/>
  </p:clrMapOvr>
  <p:transition spd="slow">
    <p:circle/>
    <p:sndAc>
      <p:stSnd>
        <p:snd r:embed="rId2" name="camera.wav"/>
      </p:stSnd>
    </p:sndAc>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700" b="1" dirty="0" smtClean="0">
                <a:latin typeface="Algerian" pitchFamily="82" charset="0"/>
              </a:rPr>
              <a:t>What is </a:t>
            </a:r>
            <a:r>
              <a:rPr lang="en-US" sz="3600" b="1" dirty="0" smtClean="0">
                <a:latin typeface="Algerian" pitchFamily="82" charset="0"/>
              </a:rPr>
              <a:t>Optical- Coherence Tomography?</a:t>
            </a:r>
            <a:endParaRPr lang="en-US" sz="3600" b="1" dirty="0">
              <a:latin typeface="Algerian" pitchFamily="82" charset="0"/>
            </a:endParaRPr>
          </a:p>
        </p:txBody>
      </p:sp>
      <p:sp>
        <p:nvSpPr>
          <p:cNvPr id="3" name="Content Placeholder 2"/>
          <p:cNvSpPr>
            <a:spLocks noGrp="1"/>
          </p:cNvSpPr>
          <p:nvPr>
            <p:ph sz="quarter" idx="1"/>
          </p:nvPr>
        </p:nvSpPr>
        <p:spPr/>
        <p:txBody>
          <a:bodyPr>
            <a:normAutofit fontScale="92500" lnSpcReduction="10000"/>
          </a:bodyPr>
          <a:lstStyle/>
          <a:p>
            <a:endParaRPr lang="en-US" sz="2400" dirty="0" smtClean="0"/>
          </a:p>
          <a:p>
            <a:r>
              <a:rPr lang="en-US" sz="2400" dirty="0" smtClean="0"/>
              <a:t>Optical- </a:t>
            </a:r>
            <a:r>
              <a:rPr lang="en-US" sz="2400" dirty="0" smtClean="0"/>
              <a:t>Coherence Tomography (OCT) is a technology that enables </a:t>
            </a:r>
            <a:r>
              <a:rPr lang="en-US" sz="2400" dirty="0" smtClean="0"/>
              <a:t>medical personnel to </a:t>
            </a:r>
            <a:r>
              <a:rPr lang="en-US" sz="2400" dirty="0" smtClean="0"/>
              <a:t>visually interpret what is </a:t>
            </a:r>
            <a:r>
              <a:rPr lang="en-US" sz="2400" dirty="0" smtClean="0"/>
              <a:t>inside</a:t>
            </a:r>
            <a:r>
              <a:rPr lang="en-US" sz="2400" dirty="0" smtClean="0"/>
              <a:t> </a:t>
            </a:r>
            <a:r>
              <a:rPr lang="en-US" sz="2400" dirty="0" smtClean="0"/>
              <a:t>of a  tissue specimen without </a:t>
            </a:r>
            <a:r>
              <a:rPr lang="en-US" sz="2400" dirty="0" smtClean="0"/>
              <a:t>having to dissect it. </a:t>
            </a:r>
            <a:r>
              <a:rPr lang="en-US" sz="2400" dirty="0" smtClean="0"/>
              <a:t> It can be compared to </a:t>
            </a:r>
            <a:r>
              <a:rPr lang="en-US" sz="2400" dirty="0" smtClean="0"/>
              <a:t>the x-ray of an examined body </a:t>
            </a:r>
            <a:r>
              <a:rPr lang="en-US" sz="2400" dirty="0" smtClean="0"/>
              <a:t>part. </a:t>
            </a:r>
            <a:endParaRPr lang="en-US" sz="2400" dirty="0" smtClean="0"/>
          </a:p>
          <a:p>
            <a:pPr>
              <a:buNone/>
            </a:pPr>
            <a:endParaRPr lang="en-US" sz="2400" dirty="0" smtClean="0"/>
          </a:p>
          <a:p>
            <a:r>
              <a:rPr lang="en-US" sz="2400" dirty="0" smtClean="0"/>
              <a:t>OCT uses </a:t>
            </a:r>
            <a:r>
              <a:rPr lang="en-US" sz="2400" dirty="0" smtClean="0"/>
              <a:t>a process called </a:t>
            </a:r>
            <a:r>
              <a:rPr lang="en-US" sz="2400" dirty="0" err="1" smtClean="0"/>
              <a:t>interferometery</a:t>
            </a:r>
            <a:r>
              <a:rPr lang="en-US" sz="2400" dirty="0" smtClean="0"/>
              <a:t> which involves interfering </a:t>
            </a:r>
            <a:r>
              <a:rPr lang="en-US" sz="2400" dirty="0" smtClean="0"/>
              <a:t>with </a:t>
            </a:r>
            <a:r>
              <a:rPr lang="en-US" sz="2400" dirty="0" smtClean="0"/>
              <a:t>light </a:t>
            </a:r>
            <a:r>
              <a:rPr lang="en-US" sz="2400" dirty="0" smtClean="0"/>
              <a:t>waves to </a:t>
            </a:r>
            <a:r>
              <a:rPr lang="en-US" sz="2400" dirty="0" smtClean="0"/>
              <a:t>determine “wavelength, spectral fine structure, indices of infraction, and very small linear displacements;” each of which play a role in arriving at the intended image as a result of the lights reflection upon them. </a:t>
            </a:r>
            <a:r>
              <a:rPr lang="en-US" sz="1200" dirty="0" smtClean="0"/>
              <a:t>(Merriam-Webster</a:t>
            </a:r>
            <a:r>
              <a:rPr lang="en-US" sz="1200" dirty="0" smtClean="0"/>
              <a:t>) </a:t>
            </a:r>
            <a:r>
              <a:rPr lang="en-US" sz="2400" dirty="0" smtClean="0"/>
              <a:t>This is what cont</a:t>
            </a:r>
            <a:r>
              <a:rPr lang="en-US" sz="2400" dirty="0" smtClean="0"/>
              <a:t>r</a:t>
            </a:r>
            <a:r>
              <a:rPr lang="en-US" sz="2400" dirty="0" smtClean="0"/>
              <a:t>ibutes to the recreated image that is produced by the technology.</a:t>
            </a:r>
            <a:endParaRPr lang="en-US" sz="1200" dirty="0" smtClean="0"/>
          </a:p>
          <a:p>
            <a:pPr>
              <a:buNone/>
            </a:pPr>
            <a:endParaRPr lang="en-US" sz="2400" dirty="0" smtClean="0"/>
          </a:p>
          <a:p>
            <a:endParaRPr lang="en-US" sz="2400" dirty="0"/>
          </a:p>
        </p:txBody>
      </p:sp>
    </p:spTree>
  </p:cSld>
  <p:clrMapOvr>
    <a:masterClrMapping/>
  </p:clrMapOvr>
  <p:transition spd="slow">
    <p:circle/>
    <p:sndAc>
      <p:stSnd>
        <p:snd r:embed="rId2" name="camera.wav"/>
      </p:stSnd>
    </p:sndAc>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838200"/>
          </a:xfrm>
        </p:spPr>
        <p:txBody>
          <a:bodyPr>
            <a:normAutofit/>
          </a:bodyPr>
          <a:lstStyle/>
          <a:p>
            <a:r>
              <a:rPr lang="en-US" sz="1400" dirty="0" smtClean="0"/>
              <a:t>Here we see the image produced using Optical Coherence Tomography (A) compared to the same artery </a:t>
            </a:r>
            <a:r>
              <a:rPr lang="en-US" sz="1400" dirty="0" smtClean="0"/>
              <a:t>that was dissected and viewed </a:t>
            </a:r>
            <a:r>
              <a:rPr lang="en-US" sz="1400" dirty="0" smtClean="0"/>
              <a:t>under the microscope (B).  It is safe to say that the images have apparent similarities reinforcing the notion that OCT is an alternative to histology.   </a:t>
            </a:r>
            <a:endParaRPr lang="en-US" sz="1400" dirty="0"/>
          </a:p>
        </p:txBody>
      </p:sp>
      <p:pic>
        <p:nvPicPr>
          <p:cNvPr id="1026" name="Picture 2"/>
          <p:cNvPicPr>
            <a:picLocks noGrp="1" noChangeAspect="1" noChangeArrowheads="1"/>
          </p:cNvPicPr>
          <p:nvPr>
            <p:ph sz="quarter" idx="1"/>
          </p:nvPr>
        </p:nvPicPr>
        <p:blipFill>
          <a:blip r:embed="rId3" cstate="print"/>
          <a:srcRect/>
          <a:stretch>
            <a:fillRect/>
          </a:stretch>
        </p:blipFill>
        <p:spPr bwMode="auto">
          <a:xfrm>
            <a:off x="1066800" y="1600200"/>
            <a:ext cx="7010400" cy="3276600"/>
          </a:xfrm>
          <a:prstGeom prst="rect">
            <a:avLst/>
          </a:prstGeom>
          <a:noFill/>
          <a:ln w="9525">
            <a:noFill/>
            <a:miter lim="800000"/>
            <a:headEnd/>
            <a:tailEnd/>
          </a:ln>
        </p:spPr>
      </p:pic>
      <p:sp>
        <p:nvSpPr>
          <p:cNvPr id="4" name="TextBox 3"/>
          <p:cNvSpPr txBox="1"/>
          <p:nvPr/>
        </p:nvSpPr>
        <p:spPr>
          <a:xfrm>
            <a:off x="990600" y="5181600"/>
            <a:ext cx="7315200" cy="1200329"/>
          </a:xfrm>
          <a:prstGeom prst="rect">
            <a:avLst/>
          </a:prstGeom>
          <a:noFill/>
        </p:spPr>
        <p:txBody>
          <a:bodyPr wrap="square" rtlCol="0">
            <a:spAutoFit/>
          </a:bodyPr>
          <a:lstStyle/>
          <a:p>
            <a:r>
              <a:rPr lang="en-US" dirty="0" smtClean="0"/>
              <a:t>The image shows an artery of the heart of a sixty- eight year old woman who died from a myocardial infarction, in other words a heart attack.  There was plaque build up on the artery and it can clearly be seen by the image produced by the OCT.</a:t>
            </a:r>
            <a:endParaRPr lang="en-US" dirty="0"/>
          </a:p>
        </p:txBody>
      </p:sp>
    </p:spTree>
  </p:cSld>
  <p:clrMapOvr>
    <a:masterClrMapping/>
  </p:clrMapOvr>
  <p:transition spd="slow">
    <p:circle/>
    <p:sndAc>
      <p:stSnd>
        <p:snd r:embed="rId2" name="camera.wav"/>
      </p:stSnd>
    </p:sndAc>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does OCT Work?</a:t>
            </a:r>
            <a:endParaRPr lang="en-US" dirty="0"/>
          </a:p>
        </p:txBody>
      </p:sp>
      <p:sp>
        <p:nvSpPr>
          <p:cNvPr id="3" name="Content Placeholder 2"/>
          <p:cNvSpPr>
            <a:spLocks noGrp="1"/>
          </p:cNvSpPr>
          <p:nvPr>
            <p:ph sz="quarter" idx="1"/>
          </p:nvPr>
        </p:nvSpPr>
        <p:spPr>
          <a:xfrm>
            <a:off x="301752" y="1527048"/>
            <a:ext cx="8503920" cy="4645152"/>
          </a:xfrm>
        </p:spPr>
        <p:txBody>
          <a:bodyPr>
            <a:normAutofit fontScale="92500" lnSpcReduction="20000"/>
          </a:bodyPr>
          <a:lstStyle/>
          <a:p>
            <a:endParaRPr lang="en-US" dirty="0" smtClean="0"/>
          </a:p>
          <a:p>
            <a:r>
              <a:rPr lang="en-US" dirty="0" smtClean="0"/>
              <a:t>OCT </a:t>
            </a:r>
            <a:r>
              <a:rPr lang="en-US" dirty="0" smtClean="0"/>
              <a:t>includes a process called </a:t>
            </a:r>
            <a:r>
              <a:rPr lang="en-US" dirty="0" err="1" smtClean="0"/>
              <a:t>interferometery</a:t>
            </a:r>
            <a:r>
              <a:rPr lang="en-US" dirty="0" smtClean="0"/>
              <a:t> which involves </a:t>
            </a:r>
            <a:r>
              <a:rPr lang="en-US" dirty="0" smtClean="0"/>
              <a:t>interfering with </a:t>
            </a:r>
            <a:r>
              <a:rPr lang="en-US" dirty="0" smtClean="0"/>
              <a:t> light </a:t>
            </a:r>
            <a:r>
              <a:rPr lang="en-US" dirty="0" smtClean="0"/>
              <a:t>waves to </a:t>
            </a:r>
            <a:r>
              <a:rPr lang="en-US" dirty="0" smtClean="0"/>
              <a:t>determine “wavelength, spectral fine structure, indices of infraction, and very small linear displacements;” each of which play a role in arriving at the intended image as a result of the lights reflection upon them. </a:t>
            </a:r>
            <a:r>
              <a:rPr lang="en-US" sz="1300" dirty="0" smtClean="0"/>
              <a:t>(Merriam-Webster)</a:t>
            </a:r>
          </a:p>
          <a:p>
            <a:r>
              <a:rPr lang="en-US" dirty="0" smtClean="0"/>
              <a:t>Light </a:t>
            </a:r>
            <a:r>
              <a:rPr lang="en-US" dirty="0" smtClean="0"/>
              <a:t>diffuses through the skin </a:t>
            </a:r>
            <a:r>
              <a:rPr lang="en-US" dirty="0" smtClean="0"/>
              <a:t>and bounces </a:t>
            </a:r>
            <a:r>
              <a:rPr lang="en-US" dirty="0" smtClean="0"/>
              <a:t>off the tissue </a:t>
            </a:r>
            <a:r>
              <a:rPr lang="en-US" dirty="0" smtClean="0"/>
              <a:t>structures </a:t>
            </a:r>
            <a:r>
              <a:rPr lang="en-US" dirty="0" smtClean="0"/>
              <a:t>it encounters.  </a:t>
            </a:r>
            <a:endParaRPr lang="en-US" dirty="0" smtClean="0"/>
          </a:p>
          <a:p>
            <a:r>
              <a:rPr lang="en-US" dirty="0" smtClean="0"/>
              <a:t>The light then reflects onto a reference mirror.  </a:t>
            </a:r>
            <a:r>
              <a:rPr lang="en-US" dirty="0" smtClean="0"/>
              <a:t>It </a:t>
            </a:r>
            <a:r>
              <a:rPr lang="en-US" dirty="0" smtClean="0"/>
              <a:t>then transmits that information to a computer enabling the computer to recreate the image using light and dark </a:t>
            </a:r>
            <a:r>
              <a:rPr lang="en-US" dirty="0" smtClean="0"/>
              <a:t>colors.</a:t>
            </a:r>
            <a:endParaRPr lang="en-US" dirty="0"/>
          </a:p>
        </p:txBody>
      </p:sp>
    </p:spTree>
  </p:cSld>
  <p:clrMapOvr>
    <a:masterClrMapping/>
  </p:clrMapOvr>
  <p:transition spd="slow">
    <p:circle/>
    <p:sndAc>
      <p:stSnd>
        <p:snd r:embed="rId3" name="camera.wav"/>
      </p:stSnd>
    </p:sndAc>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400" dirty="0" smtClean="0"/>
              <a:t>Uses for OCT</a:t>
            </a:r>
            <a:endParaRPr lang="en-US" sz="4400" dirty="0"/>
          </a:p>
        </p:txBody>
      </p:sp>
      <p:pic>
        <p:nvPicPr>
          <p:cNvPr id="4" name="Content Placeholder 3" descr="OCT image.jpg"/>
          <p:cNvPicPr>
            <a:picLocks noGrp="1" noChangeAspect="1"/>
          </p:cNvPicPr>
          <p:nvPr>
            <p:ph sz="quarter" idx="1"/>
          </p:nvPr>
        </p:nvPicPr>
        <p:blipFill>
          <a:blip r:embed="rId3" cstate="print"/>
          <a:stretch>
            <a:fillRect/>
          </a:stretch>
        </p:blipFill>
        <p:spPr>
          <a:xfrm>
            <a:off x="457200" y="2286000"/>
            <a:ext cx="8229600" cy="2667001"/>
          </a:xfrm>
        </p:spPr>
      </p:pic>
      <p:sp>
        <p:nvSpPr>
          <p:cNvPr id="6" name="TextBox 5"/>
          <p:cNvSpPr txBox="1"/>
          <p:nvPr/>
        </p:nvSpPr>
        <p:spPr>
          <a:xfrm>
            <a:off x="381000" y="1524000"/>
            <a:ext cx="8382000" cy="738664"/>
          </a:xfrm>
          <a:prstGeom prst="rect">
            <a:avLst/>
          </a:prstGeom>
          <a:noFill/>
        </p:spPr>
        <p:txBody>
          <a:bodyPr wrap="square" rtlCol="0">
            <a:spAutoFit/>
          </a:bodyPr>
          <a:lstStyle/>
          <a:p>
            <a:r>
              <a:rPr lang="en-US" sz="1400" dirty="0" smtClean="0"/>
              <a:t>OCT is most commonly used in medicine to examine </a:t>
            </a:r>
            <a:r>
              <a:rPr lang="en-US" sz="1400" dirty="0" smtClean="0"/>
              <a:t>the </a:t>
            </a:r>
            <a:r>
              <a:rPr lang="en-US" sz="1400" dirty="0" smtClean="0"/>
              <a:t>eye and tissue </a:t>
            </a:r>
            <a:r>
              <a:rPr lang="en-US" sz="1400" dirty="0" smtClean="0"/>
              <a:t>structures.  </a:t>
            </a:r>
            <a:r>
              <a:rPr lang="en-US" sz="1400" dirty="0" smtClean="0"/>
              <a:t>It viewed as an alternative to histology because the specimen does not have to be </a:t>
            </a:r>
            <a:r>
              <a:rPr lang="en-US" sz="1400" dirty="0" smtClean="0"/>
              <a:t>dissected, or in the case of the eye be removed for examination.</a:t>
            </a:r>
            <a:endParaRPr lang="en-US" sz="1400" dirty="0"/>
          </a:p>
        </p:txBody>
      </p:sp>
      <p:sp>
        <p:nvSpPr>
          <p:cNvPr id="8" name="TextBox 7"/>
          <p:cNvSpPr txBox="1"/>
          <p:nvPr/>
        </p:nvSpPr>
        <p:spPr>
          <a:xfrm>
            <a:off x="381000" y="5029200"/>
            <a:ext cx="8229600" cy="1384995"/>
          </a:xfrm>
          <a:prstGeom prst="rect">
            <a:avLst/>
          </a:prstGeom>
          <a:noFill/>
        </p:spPr>
        <p:txBody>
          <a:bodyPr wrap="square" rtlCol="0">
            <a:spAutoFit/>
          </a:bodyPr>
          <a:lstStyle/>
          <a:p>
            <a:r>
              <a:rPr lang="en-US" sz="1400" dirty="0" smtClean="0"/>
              <a:t>In </a:t>
            </a:r>
            <a:r>
              <a:rPr lang="en-US" sz="1400" dirty="0"/>
              <a:t>the image above, surgeons are using optical coherence tomography to examine a patient’s breast tissue which has been extracted as a result of cancer cells that accumulated in the tissue.   On the right, the top image retrieved through the use of OCT shows no sign of cancer cells.   From the OCT image in the middle cancer cells can be seen and are depicted by the red arrows.   The image at the bottom shows a pathology slide which coincides with the OCT image exhibiting the presence of cancer in the tissue again using the red arrows.</a:t>
            </a:r>
          </a:p>
        </p:txBody>
      </p:sp>
    </p:spTree>
  </p:cSld>
  <p:clrMapOvr>
    <a:masterClrMapping/>
  </p:clrMapOvr>
  <p:transition spd="slow">
    <p:circle/>
    <p:sndAc>
      <p:stSnd>
        <p:snd r:embed="rId2" name="camera.wav"/>
      </p:stSnd>
    </p:sndAc>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OCT’s Market Performance</a:t>
            </a:r>
            <a:endParaRPr lang="en-US" dirty="0"/>
          </a:p>
        </p:txBody>
      </p:sp>
      <p:sp>
        <p:nvSpPr>
          <p:cNvPr id="3" name="Content Placeholder 2"/>
          <p:cNvSpPr>
            <a:spLocks noGrp="1"/>
          </p:cNvSpPr>
          <p:nvPr>
            <p:ph sz="quarter" idx="1"/>
          </p:nvPr>
        </p:nvSpPr>
        <p:spPr>
          <a:xfrm>
            <a:off x="304800" y="1676400"/>
            <a:ext cx="8503920" cy="4572000"/>
          </a:xfrm>
        </p:spPr>
        <p:txBody>
          <a:bodyPr>
            <a:normAutofit fontScale="70000" lnSpcReduction="20000"/>
          </a:bodyPr>
          <a:lstStyle/>
          <a:p>
            <a:r>
              <a:rPr lang="en-US" sz="2300" dirty="0" smtClean="0"/>
              <a:t>In 1996 the first commercial OCT product entered the ophthalmic market. </a:t>
            </a:r>
            <a:endParaRPr lang="en-US" sz="2300" dirty="0" smtClean="0"/>
          </a:p>
          <a:p>
            <a:endParaRPr lang="en-US" sz="2300" dirty="0" smtClean="0"/>
          </a:p>
          <a:p>
            <a:r>
              <a:rPr lang="en-US" sz="2300" dirty="0" smtClean="0"/>
              <a:t>There is a decent amount of </a:t>
            </a:r>
            <a:r>
              <a:rPr lang="en-US" sz="2300" dirty="0" err="1" smtClean="0"/>
              <a:t>competitionin</a:t>
            </a:r>
            <a:r>
              <a:rPr lang="en-US" sz="2300" dirty="0" smtClean="0"/>
              <a:t> the industry, and in </a:t>
            </a:r>
            <a:r>
              <a:rPr lang="en-US" sz="2300" dirty="0" smtClean="0"/>
              <a:t>order to protect their technology from being imitated one manufacturer of the technology, Carl </a:t>
            </a:r>
            <a:r>
              <a:rPr lang="en-US" sz="2300" dirty="0" err="1" smtClean="0"/>
              <a:t>Zeiss</a:t>
            </a:r>
            <a:r>
              <a:rPr lang="en-US" sz="2300" dirty="0" smtClean="0"/>
              <a:t> </a:t>
            </a:r>
            <a:r>
              <a:rPr lang="en-US" sz="2300" dirty="0" err="1" smtClean="0"/>
              <a:t>Meditec</a:t>
            </a:r>
            <a:r>
              <a:rPr lang="en-US" sz="2300" dirty="0" smtClean="0"/>
              <a:t>, continuously creates new and efficient products</a:t>
            </a:r>
            <a:r>
              <a:rPr lang="en-US" sz="2300" dirty="0" smtClean="0"/>
              <a:t>.</a:t>
            </a:r>
          </a:p>
          <a:p>
            <a:endParaRPr lang="en-US" sz="2300" dirty="0" smtClean="0"/>
          </a:p>
          <a:p>
            <a:r>
              <a:rPr lang="en-US" sz="2300" dirty="0" smtClean="0"/>
              <a:t>The company also won </a:t>
            </a:r>
            <a:r>
              <a:rPr lang="en-US" sz="2300" dirty="0" smtClean="0"/>
              <a:t>a </a:t>
            </a:r>
            <a:r>
              <a:rPr lang="en-US" sz="2300" dirty="0" smtClean="0"/>
              <a:t>Frost &amp; </a:t>
            </a:r>
            <a:r>
              <a:rPr lang="en-US" sz="2300" dirty="0" smtClean="0"/>
              <a:t>Sullivan </a:t>
            </a:r>
            <a:r>
              <a:rPr lang="en-US" sz="2300" dirty="0" smtClean="0"/>
              <a:t>award for their extraordinary work in the industry and their commitment to producing the leading market product</a:t>
            </a:r>
            <a:r>
              <a:rPr lang="en-US" sz="2300" dirty="0" smtClean="0"/>
              <a:t>.</a:t>
            </a:r>
          </a:p>
          <a:p>
            <a:pPr>
              <a:buNone/>
            </a:pPr>
            <a:endParaRPr lang="en-US" sz="2300" dirty="0" smtClean="0"/>
          </a:p>
          <a:p>
            <a:r>
              <a:rPr lang="en-US" sz="2300" dirty="0" smtClean="0"/>
              <a:t>When it comes to the performance </a:t>
            </a:r>
            <a:r>
              <a:rPr lang="en-US" sz="2300" dirty="0" smtClean="0"/>
              <a:t>S-curve </a:t>
            </a:r>
            <a:r>
              <a:rPr lang="en-US" sz="2300" dirty="0" smtClean="0"/>
              <a:t>OCT </a:t>
            </a:r>
            <a:r>
              <a:rPr lang="en-US" sz="2300" dirty="0" smtClean="0"/>
              <a:t>has not yet reached maturity, and I don’t foresee it leveling off any time soon</a:t>
            </a:r>
            <a:r>
              <a:rPr lang="en-US" sz="2300" dirty="0" smtClean="0"/>
              <a:t>.  </a:t>
            </a:r>
            <a:r>
              <a:rPr lang="en-US" sz="2300" dirty="0" smtClean="0"/>
              <a:t>This is because Optical Coherence Tomography is presently still in the improvement phase on </a:t>
            </a:r>
            <a:r>
              <a:rPr lang="en-US" sz="2300" dirty="0" smtClean="0"/>
              <a:t>the S-curve</a:t>
            </a:r>
            <a:r>
              <a:rPr lang="en-US" sz="2300" dirty="0" smtClean="0"/>
              <a:t>.   Companies continue to come up with new ways to improve the technology, whether it be in imaging quality or maybe at some point a greater tissue penetration depth</a:t>
            </a:r>
            <a:r>
              <a:rPr lang="en-US" sz="2300" dirty="0" smtClean="0"/>
              <a:t>.</a:t>
            </a:r>
          </a:p>
          <a:p>
            <a:endParaRPr lang="en-US" sz="2300" dirty="0" smtClean="0"/>
          </a:p>
          <a:p>
            <a:r>
              <a:rPr lang="en-US" sz="2300" dirty="0" smtClean="0"/>
              <a:t>It has come a long way from its origination in 1991 to now and still continues to evolve.   There has been the shift in imaging quality, and even the leap from two to three- dimensional pictures and video.</a:t>
            </a:r>
          </a:p>
          <a:p>
            <a:endParaRPr lang="en-US" dirty="0"/>
          </a:p>
        </p:txBody>
      </p:sp>
    </p:spTree>
  </p:cSld>
  <p:clrMapOvr>
    <a:masterClrMapping/>
  </p:clrMapOvr>
  <p:transition spd="slow">
    <p:circle/>
    <p:sndAc>
      <p:stSnd>
        <p:snd r:embed="rId2" name="camera.wav"/>
      </p:stSnd>
    </p:sndAc>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smtClean="0"/>
              <a:t> </a:t>
            </a:r>
            <a:r>
              <a:rPr lang="en-US" sz="3200" b="1" dirty="0" smtClean="0"/>
              <a:t>How </a:t>
            </a:r>
            <a:r>
              <a:rPr lang="en-US" sz="3200" b="1" dirty="0" smtClean="0"/>
              <a:t>Far Has </a:t>
            </a:r>
            <a:r>
              <a:rPr lang="en-US" sz="3200" b="1" dirty="0" smtClean="0"/>
              <a:t>OCT Come?</a:t>
            </a:r>
            <a:endParaRPr lang="en-US" sz="3200" dirty="0"/>
          </a:p>
        </p:txBody>
      </p:sp>
      <p:pic>
        <p:nvPicPr>
          <p:cNvPr id="5" name="Content Placeholder 4" descr="3D 8_5dpc.jpg"/>
          <p:cNvPicPr>
            <a:picLocks noGrp="1" noChangeAspect="1"/>
          </p:cNvPicPr>
          <p:nvPr>
            <p:ph sz="quarter" idx="1"/>
          </p:nvPr>
        </p:nvPicPr>
        <p:blipFill>
          <a:blip r:embed="rId3" cstate="print"/>
          <a:stretch>
            <a:fillRect/>
          </a:stretch>
        </p:blipFill>
        <p:spPr>
          <a:xfrm>
            <a:off x="2895600" y="1981200"/>
            <a:ext cx="3352800" cy="1981199"/>
          </a:xfrm>
        </p:spPr>
      </p:pic>
      <p:sp>
        <p:nvSpPr>
          <p:cNvPr id="4" name="Rectangle 3"/>
          <p:cNvSpPr/>
          <p:nvPr/>
        </p:nvSpPr>
        <p:spPr>
          <a:xfrm>
            <a:off x="304800" y="4114800"/>
            <a:ext cx="8458200" cy="2400657"/>
          </a:xfrm>
          <a:prstGeom prst="rect">
            <a:avLst/>
          </a:prstGeom>
        </p:spPr>
        <p:txBody>
          <a:bodyPr wrap="square">
            <a:spAutoFit/>
          </a:bodyPr>
          <a:lstStyle/>
          <a:p>
            <a:r>
              <a:rPr lang="en-US" sz="1400" dirty="0" smtClean="0"/>
              <a:t>The image below was captured from an OCT three- dimensional video of a mouse embryo.   From the video and this picture one can observe the “pericardial sac [which] is the structure surrounding the heart; the ventricle [which] is one of the heart's chambers; the outflow tract [which] is the structure from which blood will flow into the arteries and then on to the rest of the body.” (</a:t>
            </a:r>
            <a:r>
              <a:rPr lang="en-US" sz="1400" dirty="0" err="1" smtClean="0"/>
              <a:t>Bourzac</a:t>
            </a:r>
            <a:r>
              <a:rPr lang="en-US" sz="1400" dirty="0" smtClean="0"/>
              <a:t>)   Because the heart of a mouse is much like that of humans, medical personnel will be able to study its development as a result of the advancement in OCT technology.   From that, they will be able to discover the origin of many ailments and potentially even arrive at cures.   It will be beneficial both for study and for treatment</a:t>
            </a:r>
            <a:r>
              <a:rPr lang="en-US" sz="1400" dirty="0" smtClean="0"/>
              <a:t>.</a:t>
            </a:r>
          </a:p>
          <a:p>
            <a:endParaRPr lang="en-US" sz="100" dirty="0" smtClean="0"/>
          </a:p>
          <a:p>
            <a:endParaRPr lang="en-US" sz="1100" b="1" dirty="0" smtClean="0">
              <a:hlinkClick r:id="rId4"/>
            </a:endParaRPr>
          </a:p>
          <a:p>
            <a:r>
              <a:rPr lang="en-US" sz="1100" b="1" dirty="0" smtClean="0">
                <a:hlinkClick r:id="rId4"/>
              </a:rPr>
              <a:t>Link </a:t>
            </a:r>
            <a:r>
              <a:rPr lang="en-US" sz="1100" b="1" dirty="0" smtClean="0">
                <a:hlinkClick r:id="rId4"/>
              </a:rPr>
              <a:t>to OCT video:</a:t>
            </a:r>
          </a:p>
          <a:p>
            <a:r>
              <a:rPr lang="en-US" sz="1100" dirty="0" smtClean="0">
                <a:hlinkClick r:id="rId4"/>
              </a:rPr>
              <a:t>http://link.brightcove.com/services/player/bcpid263777539?bctid=45765043001</a:t>
            </a:r>
            <a:endParaRPr lang="en-US" sz="1100" dirty="0" smtClean="0"/>
          </a:p>
          <a:p>
            <a:endParaRPr lang="en-US" dirty="0"/>
          </a:p>
        </p:txBody>
      </p:sp>
      <p:sp>
        <p:nvSpPr>
          <p:cNvPr id="6" name="TextBox 5"/>
          <p:cNvSpPr txBox="1"/>
          <p:nvPr/>
        </p:nvSpPr>
        <p:spPr>
          <a:xfrm>
            <a:off x="6248400" y="3733800"/>
            <a:ext cx="1965603" cy="215444"/>
          </a:xfrm>
          <a:prstGeom prst="rect">
            <a:avLst/>
          </a:prstGeom>
          <a:noFill/>
        </p:spPr>
        <p:txBody>
          <a:bodyPr wrap="none" rtlCol="0">
            <a:spAutoFit/>
          </a:bodyPr>
          <a:lstStyle/>
          <a:p>
            <a:r>
              <a:rPr lang="en-US" sz="800" dirty="0" smtClean="0"/>
              <a:t>Credit: </a:t>
            </a:r>
            <a:r>
              <a:rPr lang="en-US" sz="800" dirty="0" err="1" smtClean="0"/>
              <a:t>Kirill</a:t>
            </a:r>
            <a:r>
              <a:rPr lang="en-US" sz="800" dirty="0" smtClean="0"/>
              <a:t> </a:t>
            </a:r>
            <a:r>
              <a:rPr lang="en-US" sz="800" dirty="0" err="1" smtClean="0"/>
              <a:t>Larin</a:t>
            </a:r>
            <a:r>
              <a:rPr lang="en-US" sz="800" dirty="0" smtClean="0"/>
              <a:t>- Technology Review</a:t>
            </a:r>
            <a:endParaRPr lang="en-US" sz="800" dirty="0"/>
          </a:p>
        </p:txBody>
      </p:sp>
      <p:sp>
        <p:nvSpPr>
          <p:cNvPr id="7" name="Rectangle 6"/>
          <p:cNvSpPr/>
          <p:nvPr/>
        </p:nvSpPr>
        <p:spPr>
          <a:xfrm>
            <a:off x="990600" y="1524000"/>
            <a:ext cx="7162800" cy="369332"/>
          </a:xfrm>
          <a:prstGeom prst="rect">
            <a:avLst/>
          </a:prstGeom>
        </p:spPr>
        <p:txBody>
          <a:bodyPr wrap="square">
            <a:spAutoFit/>
          </a:bodyPr>
          <a:lstStyle/>
          <a:p>
            <a:r>
              <a:rPr lang="en-US" b="1" dirty="0" smtClean="0">
                <a:ea typeface="+mj-ea"/>
                <a:cs typeface="+mj-cs"/>
              </a:rPr>
              <a:t>3D Image and Video of the Embryonic Heartbeat using OCT</a:t>
            </a:r>
            <a:endParaRPr lang="en-US" dirty="0"/>
          </a:p>
        </p:txBody>
      </p:sp>
    </p:spTree>
  </p:cSld>
  <p:clrMapOvr>
    <a:masterClrMapping/>
  </p:clrMapOvr>
  <p:transition spd="slow">
    <p:circle/>
    <p:sndAc>
      <p:stSnd>
        <p:snd r:embed="rId2" name="camera.wav"/>
      </p:stSnd>
    </p:sndAc>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510</TotalTime>
  <Words>915</Words>
  <Application>Microsoft Office PowerPoint</Application>
  <PresentationFormat>On-screen Show (4:3)</PresentationFormat>
  <Paragraphs>40</Paragraphs>
  <Slides>8</Slides>
  <Notes>1</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Civic</vt:lpstr>
      <vt:lpstr>                                                                                                                                 Optical- Coherence Tomography  </vt:lpstr>
      <vt:lpstr>Who Are the Founders of the Technology?</vt:lpstr>
      <vt:lpstr>What is Optical- Coherence Tomography?</vt:lpstr>
      <vt:lpstr>Here we see the image produced using Optical Coherence Tomography (A) compared to the same artery that was dissected and viewed under the microscope (B).  It is safe to say that the images have apparent similarities reinforcing the notion that OCT is an alternative to histology.   </vt:lpstr>
      <vt:lpstr>How does OCT Work?</vt:lpstr>
      <vt:lpstr>Uses for OCT</vt:lpstr>
      <vt:lpstr>OCT’s Market Performance</vt:lpstr>
      <vt:lpstr> How Far Has OCT Come?</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Optical- Coherence Tomography  </dc:title>
  <dc:creator>Candice</dc:creator>
  <cp:lastModifiedBy>2c-38</cp:lastModifiedBy>
  <cp:revision>55</cp:revision>
  <dcterms:created xsi:type="dcterms:W3CDTF">2009-12-02T12:02:37Z</dcterms:created>
  <dcterms:modified xsi:type="dcterms:W3CDTF">2009-12-07T19:13:00Z</dcterms:modified>
</cp:coreProperties>
</file>