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3" r:id="rId2"/>
  </p:sldMasterIdLst>
  <p:notesMasterIdLst>
    <p:notesMasterId r:id="rId4"/>
  </p:notesMasterIdLst>
  <p:handoutMasterIdLst>
    <p:handoutMasterId r:id="rId5"/>
  </p:handoutMasterIdLst>
  <p:sldIdLst>
    <p:sldId id="257" r:id="rId3"/>
  </p:sldIdLst>
  <p:sldSz cx="43891200" cy="32918400"/>
  <p:notesSz cx="6858000" cy="9144000"/>
  <p:defaultText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8">
          <p15:clr>
            <a:srgbClr val="A4A3A4"/>
          </p15:clr>
        </p15:guide>
        <p15:guide id="2" orient="horz" pos="288">
          <p15:clr>
            <a:srgbClr val="A4A3A4"/>
          </p15:clr>
        </p15:guide>
        <p15:guide id="3" orient="horz" pos="20160">
          <p15:clr>
            <a:srgbClr val="A4A3A4"/>
          </p15:clr>
        </p15:guide>
        <p15:guide id="4" orient="horz">
          <p15:clr>
            <a:srgbClr val="A4A3A4"/>
          </p15:clr>
        </p15:guide>
        <p15:guide id="5" pos="264" userDrawn="1">
          <p15:clr>
            <a:srgbClr val="A4A3A4"/>
          </p15:clr>
        </p15:guide>
        <p15:guide id="6" pos="273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KOTOULAS" initials="AK" lastIdx="2" clrIdx="0"/>
  <p:cmAuthor id="1" name="A.KOTOULAS" initials="HELP" lastIdx="1" clrIdx="1"/>
  <p:cmAuthor id="2" name="A.KOTOULAS" initials="HELP - " lastIdx="1" clrIdx="2"/>
  <p:cmAuthor id="3" name="PosterPresentations.com - 510.649.3001" initials="HELP - " lastIdx="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203864"/>
    <a:srgbClr val="8593AB"/>
    <a:srgbClr val="F3F5FA"/>
    <a:srgbClr val="CDD2DE"/>
    <a:srgbClr val="E3E9E5"/>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266" autoAdjust="0"/>
    <p:restoredTop sz="94242" autoAdjust="0"/>
  </p:normalViewPr>
  <p:slideViewPr>
    <p:cSldViewPr snapToGrid="0" snapToObjects="1" showGuides="1">
      <p:cViewPr>
        <p:scale>
          <a:sx n="50" d="100"/>
          <a:sy n="50" d="100"/>
        </p:scale>
        <p:origin x="-4482" y="-3984"/>
      </p:cViewPr>
      <p:guideLst>
        <p:guide orient="horz" pos="3318"/>
        <p:guide orient="horz" pos="288"/>
        <p:guide orient="horz" pos="20160"/>
        <p:guide orient="horz"/>
        <p:guide pos="264"/>
        <p:guide pos="2738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varScale="1">
        <p:scale>
          <a:sx n="79" d="100"/>
          <a:sy n="79" d="100"/>
        </p:scale>
        <p:origin x="-376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commentAuthors" Target="commentAuthors.xml"/><Relationship Id="rId5" Type="http://schemas.openxmlformats.org/officeDocument/2006/relationships/handoutMaster" Target="handoutMasters/handoutMaster1.xml"/><Relationship Id="rId10" Type="http://schemas.openxmlformats.org/officeDocument/2006/relationships/tableStyles" Target="tableStyles.xml"/><Relationship Id="rId4" Type="http://schemas.openxmlformats.org/officeDocument/2006/relationships/notesMaster" Target="notesMasters/notesMaster1.xml"/><Relationship Id="rId9"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t>Post Flash Expansion - Average of 4000 chromatophores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4"/>
          <c:order val="0"/>
          <c:tx>
            <c:strRef>
              <c:f>Expanded!$FAB$64</c:f>
              <c:strCache>
                <c:ptCount val="1"/>
              </c:strCache>
            </c:strRef>
          </c:tx>
          <c:spPr>
            <a:ln w="9525" cap="rnd">
              <a:solidFill>
                <a:srgbClr val="C00000"/>
              </a:solidFill>
              <a:round/>
            </a:ln>
            <a:effectLst/>
          </c:spPr>
          <c:marker>
            <c:symbol val="circle"/>
            <c:size val="6"/>
            <c:spPr>
              <a:solidFill>
                <a:srgbClr val="C00000"/>
              </a:solidFill>
              <a:ln w="9525">
                <a:solidFill>
                  <a:srgbClr val="C00000"/>
                </a:solidFill>
              </a:ln>
              <a:effectLst/>
            </c:spPr>
          </c:marker>
          <c:xVal>
            <c:numRef>
              <c:f>Expanded!$FAA$65:$FAA$88</c:f>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f>Expanded!$FAB$65:$FAB$88</c:f>
              <c:numCache>
                <c:formatCode>General</c:formatCode>
                <c:ptCount val="24"/>
                <c:pt idx="1">
                  <c:v>1.0100546840330948</c:v>
                </c:pt>
                <c:pt idx="2">
                  <c:v>1.0549634800168426</c:v>
                </c:pt>
                <c:pt idx="3">
                  <c:v>1.2284529937305517</c:v>
                </c:pt>
                <c:pt idx="4">
                  <c:v>1.5660027144728104</c:v>
                </c:pt>
                <c:pt idx="5">
                  <c:v>2.0032290443185525</c:v>
                </c:pt>
                <c:pt idx="6">
                  <c:v>2.3847227394662838</c:v>
                </c:pt>
                <c:pt idx="7">
                  <c:v>2.5506315122078309</c:v>
                </c:pt>
                <c:pt idx="8">
                  <c:v>2.4569140952054584</c:v>
                </c:pt>
                <c:pt idx="9">
                  <c:v>2.1893017772716146</c:v>
                </c:pt>
                <c:pt idx="10">
                  <c:v>1.8868585895876024</c:v>
                </c:pt>
                <c:pt idx="11">
                  <c:v>1.6500313769706552</c:v>
                </c:pt>
                <c:pt idx="12">
                  <c:v>1.485533351746922</c:v>
                </c:pt>
                <c:pt idx="13">
                  <c:v>1.3609821829615214</c:v>
                </c:pt>
                <c:pt idx="14">
                  <c:v>1.2781940053500305</c:v>
                </c:pt>
                <c:pt idx="15">
                  <c:v>1.2373390815439091</c:v>
                </c:pt>
                <c:pt idx="16">
                  <c:v>1.19366266270216</c:v>
                </c:pt>
                <c:pt idx="17">
                  <c:v>1.1591317794931364</c:v>
                </c:pt>
                <c:pt idx="18">
                  <c:v>1.1357409370282308</c:v>
                </c:pt>
                <c:pt idx="19">
                  <c:v>1.120441623429868</c:v>
                </c:pt>
                <c:pt idx="20">
                  <c:v>1.0997344443465511</c:v>
                </c:pt>
                <c:pt idx="21">
                  <c:v>1.0872647335281715</c:v>
                </c:pt>
                <c:pt idx="22">
                  <c:v>1.0759138914308171</c:v>
                </c:pt>
                <c:pt idx="23">
                  <c:v>1.0709195209079811</c:v>
                </c:pt>
              </c:numCache>
            </c:numRef>
          </c:yVal>
          <c:smooth val="1"/>
          <c:extLst>
            <c:ext xmlns:c16="http://schemas.microsoft.com/office/drawing/2014/chart" uri="{C3380CC4-5D6E-409C-BE32-E72D297353CC}">
              <c16:uniqueId val="{00000000-901F-473A-B663-FFA1843D773B}"/>
            </c:ext>
          </c:extLst>
        </c:ser>
        <c:dLbls>
          <c:showLegendKey val="0"/>
          <c:showVal val="0"/>
          <c:showCatName val="0"/>
          <c:showSerName val="0"/>
          <c:showPercent val="0"/>
          <c:showBubbleSize val="0"/>
        </c:dLbls>
        <c:axId val="574288896"/>
        <c:axId val="574289224"/>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plotVisOnly val="1"/>
    <c:dispBlanksAs val="gap"/>
    <c:showDLblsOverMax val="0"/>
  </c:chart>
  <c:spPr>
    <a:solidFill>
      <a:schemeClr val="bg1"/>
    </a:solidFill>
    <a:ln w="38100" cap="flat" cmpd="sng" algn="ctr">
      <a:solidFill>
        <a:sysClr val="windowText" lastClr="000000"/>
      </a:solidFill>
      <a:round/>
    </a:ln>
    <a:effectLst>
      <a:outerShdw blurRad="50800" dist="38100" dir="2700000" algn="tl" rotWithShape="0">
        <a:prstClr val="black">
          <a:alpha val="40000"/>
        </a:prstClr>
      </a:outerShdw>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200" dirty="0"/>
              <a:t>Post Flash Retraction - Average of 65 Chromatophores</a:t>
            </a:r>
          </a:p>
        </c:rich>
      </c:tx>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4"/>
          <c:order val="0"/>
          <c:tx>
            <c:strRef>
              <c:f>Retracted!$CB$3</c:f>
              <c:strCache>
                <c:ptCount val="1"/>
                <c:pt idx="0">
                  <c:v>Normalized by Average</c:v>
                </c:pt>
              </c:strCache>
            </c:strRef>
          </c:tx>
          <c:spPr>
            <a:ln w="9525" cap="rnd">
              <a:solidFill>
                <a:srgbClr val="C00000"/>
              </a:solidFill>
              <a:round/>
            </a:ln>
            <a:effectLst/>
          </c:spPr>
          <c:marker>
            <c:symbol val="circle"/>
            <c:size val="6"/>
            <c:spPr>
              <a:solidFill>
                <a:srgbClr val="C00000"/>
              </a:solidFill>
              <a:ln w="9525">
                <a:solidFill>
                  <a:srgbClr val="C00000"/>
                </a:solidFill>
              </a:ln>
              <a:effectLst/>
            </c:spPr>
          </c:marker>
          <c:xVal>
            <c:numRef>
              <c:f>Retracted!$BY$64:$BY$89</c:f>
              <c:numCache>
                <c:formatCode>General</c:formatCode>
                <c:ptCount val="26"/>
                <c:pt idx="2" formatCode="0">
                  <c:v>16.669444907484579</c:v>
                </c:pt>
                <c:pt idx="3" formatCode="0">
                  <c:v>33.363935725514629</c:v>
                </c:pt>
                <c:pt idx="4" formatCode="0">
                  <c:v>50.058426543544684</c:v>
                </c:pt>
                <c:pt idx="5" formatCode="0">
                  <c:v>66.752917361574731</c:v>
                </c:pt>
                <c:pt idx="6" formatCode="0">
                  <c:v>83.447408179604778</c:v>
                </c:pt>
                <c:pt idx="7" formatCode="0">
                  <c:v>100.14189899763483</c:v>
                </c:pt>
                <c:pt idx="8" formatCode="0">
                  <c:v>116.83638981566487</c:v>
                </c:pt>
                <c:pt idx="9" formatCode="0">
                  <c:v>133.53088063369492</c:v>
                </c:pt>
                <c:pt idx="10" formatCode="0">
                  <c:v>150.22537145172498</c:v>
                </c:pt>
                <c:pt idx="11" formatCode="0">
                  <c:v>166.91986226975504</c:v>
                </c:pt>
                <c:pt idx="12" formatCode="0">
                  <c:v>183.6143530877851</c:v>
                </c:pt>
                <c:pt idx="13" formatCode="0">
                  <c:v>200.30884390581517</c:v>
                </c:pt>
                <c:pt idx="14" formatCode="0">
                  <c:v>217.00333472384523</c:v>
                </c:pt>
                <c:pt idx="15" formatCode="0">
                  <c:v>233.69782554187529</c:v>
                </c:pt>
                <c:pt idx="16" formatCode="0">
                  <c:v>250.39231635990535</c:v>
                </c:pt>
                <c:pt idx="17" formatCode="0">
                  <c:v>267.08680717793538</c:v>
                </c:pt>
                <c:pt idx="18" formatCode="0">
                  <c:v>283.78129799596542</c:v>
                </c:pt>
                <c:pt idx="19" formatCode="0">
                  <c:v>300.47578881399545</c:v>
                </c:pt>
                <c:pt idx="20" formatCode="0">
                  <c:v>317.17027963202548</c:v>
                </c:pt>
                <c:pt idx="21" formatCode="0">
                  <c:v>333.86477045005552</c:v>
                </c:pt>
                <c:pt idx="22" formatCode="0">
                  <c:v>350.55926126808555</c:v>
                </c:pt>
                <c:pt idx="23" formatCode="0">
                  <c:v>367.25375208611558</c:v>
                </c:pt>
                <c:pt idx="24" formatCode="0">
                  <c:v>383.94824290414562</c:v>
                </c:pt>
                <c:pt idx="25" formatCode="0">
                  <c:v>400.64273372217565</c:v>
                </c:pt>
              </c:numCache>
            </c:numRef>
          </c:xVal>
          <c:yVal>
            <c:numRef>
              <c:f>Retracted!$CB$64:$CB$89</c:f>
              <c:numCache>
                <c:formatCode>General</c:formatCode>
                <c:ptCount val="26"/>
                <c:pt idx="2">
                  <c:v>1.0182007526449077</c:v>
                </c:pt>
                <c:pt idx="3">
                  <c:v>0.99771095865862836</c:v>
                </c:pt>
                <c:pt idx="4">
                  <c:v>0.93543009971023494</c:v>
                </c:pt>
                <c:pt idx="5">
                  <c:v>0.844747546127395</c:v>
                </c:pt>
                <c:pt idx="6">
                  <c:v>0.74473300716466551</c:v>
                </c:pt>
                <c:pt idx="7">
                  <c:v>0.62199711249437883</c:v>
                </c:pt>
                <c:pt idx="8">
                  <c:v>0.60718765743498881</c:v>
                </c:pt>
                <c:pt idx="9">
                  <c:v>0.59542124108643235</c:v>
                </c:pt>
                <c:pt idx="10">
                  <c:v>0.64776150691276957</c:v>
                </c:pt>
                <c:pt idx="11">
                  <c:v>0.71105671209810739</c:v>
                </c:pt>
                <c:pt idx="12">
                  <c:v>0.77759782524166787</c:v>
                </c:pt>
                <c:pt idx="13">
                  <c:v>0.82202619041983782</c:v>
                </c:pt>
                <c:pt idx="14">
                  <c:v>0.86767177108234106</c:v>
                </c:pt>
                <c:pt idx="15">
                  <c:v>0.87761236420439737</c:v>
                </c:pt>
                <c:pt idx="16">
                  <c:v>0.90804275131273293</c:v>
                </c:pt>
                <c:pt idx="17">
                  <c:v>0.94273339261623545</c:v>
                </c:pt>
                <c:pt idx="18">
                  <c:v>0.91757760594001148</c:v>
                </c:pt>
                <c:pt idx="19">
                  <c:v>0.94780512380095816</c:v>
                </c:pt>
                <c:pt idx="20">
                  <c:v>0.97701829542496033</c:v>
                </c:pt>
                <c:pt idx="21">
                  <c:v>0.97174369499284874</c:v>
                </c:pt>
                <c:pt idx="22">
                  <c:v>0.95957154014951462</c:v>
                </c:pt>
                <c:pt idx="23">
                  <c:v>1.019417968129241</c:v>
                </c:pt>
                <c:pt idx="24">
                  <c:v>1.0317929922199642</c:v>
                </c:pt>
                <c:pt idx="25">
                  <c:v>1.0370675926520758</c:v>
                </c:pt>
              </c:numCache>
            </c:numRef>
          </c:yVal>
          <c:smooth val="1"/>
          <c:extLst>
            <c:ext xmlns:c16="http://schemas.microsoft.com/office/drawing/2014/chart" uri="{C3380CC4-5D6E-409C-BE32-E72D297353CC}">
              <c16:uniqueId val="{00000000-756F-4686-A2E0-0B080BF9D5D4}"/>
            </c:ext>
          </c:extLst>
        </c:ser>
        <c:dLbls>
          <c:showLegendKey val="0"/>
          <c:showVal val="0"/>
          <c:showCatName val="0"/>
          <c:showSerName val="0"/>
          <c:showPercent val="0"/>
          <c:showBubbleSize val="0"/>
        </c:dLbls>
        <c:axId val="574288896"/>
        <c:axId val="574289224"/>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 </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valAx>
      <c:spPr>
        <a:noFill/>
        <a:ln w="25400">
          <a:noFill/>
        </a:ln>
        <a:effectLst/>
      </c:spPr>
    </c:plotArea>
    <c:plotVisOnly val="1"/>
    <c:dispBlanksAs val="gap"/>
    <c:showDLblsOverMax val="0"/>
  </c:chart>
  <c:spPr>
    <a:solidFill>
      <a:schemeClr val="bg1"/>
    </a:solidFill>
    <a:ln w="38100" cap="flat" cmpd="sng" algn="ctr">
      <a:solidFill>
        <a:sysClr val="windowText" lastClr="000000"/>
      </a:solidFill>
      <a:round/>
    </a:ln>
    <a:effectLst>
      <a:outerShdw blurRad="50800" dist="38100" dir="2700000" algn="tl" rotWithShape="0">
        <a:prstClr val="black">
          <a:alpha val="40000"/>
        </a:prstClr>
      </a:outerShdw>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Head and Arms - Post Flash Expansion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8"/>
          <c:order val="8"/>
          <c:tx>
            <c:strRef>
              <c:f>'Descriptives And Graphs'!$V$3</c:f>
              <c:strCache>
                <c:ptCount val="1"/>
                <c:pt idx="0">
                  <c:v>Average</c:v>
                </c:pt>
              </c:strCache>
            </c:strRef>
          </c:tx>
          <c:spPr>
            <a:ln w="9525" cap="rnd">
              <a:solidFill>
                <a:srgbClr val="70AD47"/>
              </a:solidFill>
              <a:round/>
            </a:ln>
            <a:effectLst/>
          </c:spPr>
          <c:marker>
            <c:symbol val="circle"/>
            <c:size val="6"/>
            <c:spPr>
              <a:solidFill>
                <a:srgbClr val="70AD47"/>
              </a:solidFill>
              <a:ln w="9525">
                <a:solidFill>
                  <a:srgbClr val="70AD47"/>
                </a:solidFill>
              </a:ln>
              <a:effectLst/>
            </c:spPr>
          </c:marker>
          <c:dPt>
            <c:idx val="2"/>
            <c:marker>
              <c:symbol val="x"/>
              <c:size val="6"/>
              <c:spPr>
                <a:solidFill>
                  <a:sysClr val="windowText" lastClr="000000"/>
                </a:solidFill>
                <a:ln w="38100">
                  <a:solidFill>
                    <a:srgbClr val="70AD47"/>
                  </a:solidFill>
                </a:ln>
                <a:effectLst/>
              </c:spPr>
            </c:marker>
            <c:bubble3D val="0"/>
            <c:extLst>
              <c:ext xmlns:c16="http://schemas.microsoft.com/office/drawing/2014/chart" uri="{C3380CC4-5D6E-409C-BE32-E72D297353CC}">
                <c16:uniqueId val="{00000000-FCF1-4C7F-A5AD-8E2EDC96C489}"/>
              </c:ext>
            </c:extLst>
          </c:dPt>
          <c:dPt>
            <c:idx val="4"/>
            <c:marker>
              <c:symbol val="dash"/>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FCF1-4C7F-A5AD-8E2EDC96C489}"/>
              </c:ext>
            </c:extLst>
          </c:dPt>
          <c:dPt>
            <c:idx val="6"/>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FCF1-4C7F-A5AD-8E2EDC96C489}"/>
              </c:ext>
            </c:extLst>
          </c:dPt>
          <c:dPt>
            <c:idx val="17"/>
            <c:marker>
              <c:symbol val="x"/>
              <c:size val="6"/>
              <c:spPr>
                <a:solidFill>
                  <a:srgbClr val="70AD47"/>
                </a:solidFill>
                <a:ln w="38100">
                  <a:solidFill>
                    <a:sysClr val="windowText" lastClr="000000"/>
                  </a:solidFill>
                </a:ln>
                <a:effectLst/>
              </c:spPr>
            </c:marker>
            <c:bubble3D val="0"/>
            <c:extLst>
              <c:ext xmlns:c16="http://schemas.microsoft.com/office/drawing/2014/chart" uri="{C3380CC4-5D6E-409C-BE32-E72D297353CC}">
                <c16:uniqueId val="{00000003-FCF1-4C7F-A5AD-8E2EDC96C489}"/>
              </c:ext>
            </c:extLst>
          </c:dPt>
          <c:xVal>
            <c:numRef>
              <c:f>'Descriptives And Graphs'!$M$65:$M$88</c:f>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f>'Descriptives And Graphs'!$V$65:$V$88</c:f>
              <c:numCache>
                <c:formatCode>0.00</c:formatCode>
                <c:ptCount val="24"/>
                <c:pt idx="1">
                  <c:v>1.0222103876670001</c:v>
                </c:pt>
                <c:pt idx="2">
                  <c:v>1.1169785202528257</c:v>
                </c:pt>
                <c:pt idx="3">
                  <c:v>1.3858485344096507</c:v>
                </c:pt>
                <c:pt idx="4">
                  <c:v>1.8668357523116912</c:v>
                </c:pt>
                <c:pt idx="5">
                  <c:v>2.3530281834282794</c:v>
                </c:pt>
                <c:pt idx="6">
                  <c:v>2.5866650624764804</c:v>
                </c:pt>
                <c:pt idx="7">
                  <c:v>2.489915296245135</c:v>
                </c:pt>
                <c:pt idx="8">
                  <c:v>2.1773151573312703</c:v>
                </c:pt>
                <c:pt idx="9">
                  <c:v>1.807706694453632</c:v>
                </c:pt>
                <c:pt idx="10">
                  <c:v>1.5434303256625796</c:v>
                </c:pt>
                <c:pt idx="11">
                  <c:v>1.3854491430575824</c:v>
                </c:pt>
                <c:pt idx="12">
                  <c:v>1.2805233193139995</c:v>
                </c:pt>
                <c:pt idx="13">
                  <c:v>1.2104551553666401</c:v>
                </c:pt>
                <c:pt idx="14">
                  <c:v>1.1735246879333296</c:v>
                </c:pt>
                <c:pt idx="15">
                  <c:v>1.1498218229482779</c:v>
                </c:pt>
                <c:pt idx="16">
                  <c:v>1.1270686781403638</c:v>
                </c:pt>
                <c:pt idx="17">
                  <c:v>1.1048066157105232</c:v>
                </c:pt>
                <c:pt idx="18">
                  <c:v>1.092021602556273</c:v>
                </c:pt>
                <c:pt idx="19">
                  <c:v>1.0739112587898425</c:v>
                </c:pt>
                <c:pt idx="20">
                  <c:v>1.0709562447407659</c:v>
                </c:pt>
                <c:pt idx="21">
                  <c:v>1.0750679772892739</c:v>
                </c:pt>
                <c:pt idx="22">
                  <c:v>1.0667663493029342</c:v>
                </c:pt>
                <c:pt idx="23">
                  <c:v>1.0628989276726033</c:v>
                </c:pt>
              </c:numCache>
            </c:numRef>
          </c:yVal>
          <c:smooth val="1"/>
          <c:extLst>
            <c:ext xmlns:c16="http://schemas.microsoft.com/office/drawing/2014/chart" uri="{C3380CC4-5D6E-409C-BE32-E72D297353CC}">
              <c16:uniqueId val="{00000004-FCF1-4C7F-A5AD-8E2EDC96C489}"/>
            </c:ext>
          </c:extLst>
        </c:ser>
        <c:dLbls>
          <c:showLegendKey val="0"/>
          <c:showVal val="0"/>
          <c:showCatName val="0"/>
          <c:showSerName val="0"/>
          <c:showPercent val="0"/>
          <c:showBubbleSize val="0"/>
        </c:dLbls>
        <c:axId val="574288896"/>
        <c:axId val="574289224"/>
        <c:extLst>
          <c:ext xmlns:c15="http://schemas.microsoft.com/office/drawing/2012/chart" uri="{02D57815-91ED-43cb-92C2-25804820EDAC}">
            <c15:filteredScatterSeries>
              <c15:ser>
                <c:idx val="4"/>
                <c:order val="0"/>
                <c:tx>
                  <c:strRef>
                    <c:extLst>
                      <c:ext uri="{02D57815-91ED-43cb-92C2-25804820EDAC}">
                        <c15:formulaRef>
                          <c15:sqref>'Descriptives And Graphs'!$N$3</c15:sqref>
                        </c15:formulaRef>
                      </c:ext>
                    </c:extLst>
                    <c:strCache>
                      <c:ptCount val="1"/>
                      <c:pt idx="0">
                        <c:v>Animal 1</c:v>
                      </c:pt>
                    </c:strCache>
                  </c:strRef>
                </c:tx>
                <c:spPr>
                  <a:ln w="38100" cap="rnd">
                    <a:solidFill>
                      <a:srgbClr val="ED7D31"/>
                    </a:solidFill>
                    <a:round/>
                  </a:ln>
                  <a:effectLst/>
                </c:spPr>
                <c:marker>
                  <c:symbol val="circle"/>
                  <c:size val="6"/>
                  <c:spPr>
                    <a:solidFill>
                      <a:srgbClr val="ED7D31"/>
                    </a:solidFill>
                    <a:ln w="9525">
                      <a:solidFill>
                        <a:srgbClr val="ED7D31"/>
                      </a:solidFill>
                    </a:ln>
                    <a:effectLst/>
                  </c:spPr>
                </c:marker>
                <c:xVal>
                  <c:numRef>
                    <c:extLst>
                      <c:ex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c:ext uri="{02D57815-91ED-43cb-92C2-25804820EDAC}">
                        <c15:formulaRef>
                          <c15:sqref>'Descriptives And Graphs'!$N$65:$N$88</c15:sqref>
                        </c15:formulaRef>
                      </c:ext>
                    </c:extLst>
                    <c:numCache>
                      <c:formatCode>0.00</c:formatCode>
                      <c:ptCount val="24"/>
                      <c:pt idx="1">
                        <c:v>0.99692721228128689</c:v>
                      </c:pt>
                      <c:pt idx="2">
                        <c:v>1.0932876979060759</c:v>
                      </c:pt>
                      <c:pt idx="3">
                        <c:v>1.538716046363594</c:v>
                      </c:pt>
                      <c:pt idx="4">
                        <c:v>2.2336459209398076</c:v>
                      </c:pt>
                      <c:pt idx="5">
                        <c:v>2.7919263928369782</c:v>
                      </c:pt>
                      <c:pt idx="6">
                        <c:v>3.0289744204936087</c:v>
                      </c:pt>
                      <c:pt idx="7">
                        <c:v>2.8363459257177595</c:v>
                      </c:pt>
                      <c:pt idx="8">
                        <c:v>2.3764604218673981</c:v>
                      </c:pt>
                      <c:pt idx="9">
                        <c:v>1.9302306106375691</c:v>
                      </c:pt>
                      <c:pt idx="10">
                        <c:v>1.6092139448357285</c:v>
                      </c:pt>
                      <c:pt idx="11">
                        <c:v>1.4362521134727435</c:v>
                      </c:pt>
                      <c:pt idx="12">
                        <c:v>1.3266058411223356</c:v>
                      </c:pt>
                      <c:pt idx="13">
                        <c:v>1.2365029302198218</c:v>
                      </c:pt>
                      <c:pt idx="14">
                        <c:v>1.1719235260662924</c:v>
                      </c:pt>
                      <c:pt idx="15">
                        <c:v>1.15453794900539</c:v>
                      </c:pt>
                      <c:pt idx="16">
                        <c:v>1.1201058752872552</c:v>
                      </c:pt>
                      <c:pt idx="17">
                        <c:v>1.1003775608919049</c:v>
                      </c:pt>
                      <c:pt idx="18">
                        <c:v>1.1006549903130896</c:v>
                      </c:pt>
                      <c:pt idx="19">
                        <c:v>1.0721414109135599</c:v>
                      </c:pt>
                      <c:pt idx="20">
                        <c:v>1.0583315908368145</c:v>
                      </c:pt>
                      <c:pt idx="21">
                        <c:v>1.0571910476608333</c:v>
                      </c:pt>
                      <c:pt idx="22">
                        <c:v>1.0581466378893583</c:v>
                      </c:pt>
                      <c:pt idx="23">
                        <c:v>1.0613216634873599</c:v>
                      </c:pt>
                    </c:numCache>
                  </c:numRef>
                </c:yVal>
                <c:smooth val="1"/>
                <c:extLst>
                  <c:ext xmlns:c16="http://schemas.microsoft.com/office/drawing/2014/chart" uri="{C3380CC4-5D6E-409C-BE32-E72D297353CC}">
                    <c16:uniqueId val="{00000005-FCF1-4C7F-A5AD-8E2EDC96C489}"/>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'Descriptives And Graphs'!$O$3</c15:sqref>
                        </c15:formulaRef>
                      </c:ext>
                    </c:extLst>
                    <c:strCache>
                      <c:ptCount val="1"/>
                      <c:pt idx="0">
                        <c:v>Animal 2</c:v>
                      </c:pt>
                    </c:strCache>
                  </c:strRef>
                </c:tx>
                <c:spPr>
                  <a:ln w="38100" cap="rnd">
                    <a:solidFill>
                      <a:schemeClr val="accent2"/>
                    </a:solidFill>
                    <a:round/>
                  </a:ln>
                  <a:effectLst/>
                </c:spPr>
                <c:marker>
                  <c:symbol val="circle"/>
                  <c:size val="6"/>
                  <c:spPr>
                    <a:solidFill>
                      <a:schemeClr val="accent2"/>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Graphs'!$O$65:$O$88</c15:sqref>
                        </c15:formulaRef>
                      </c:ext>
                    </c:extLst>
                    <c:numCache>
                      <c:formatCode>General</c:formatCode>
                      <c:ptCount val="24"/>
                    </c:numCache>
                  </c:numRef>
                </c:yVal>
                <c:smooth val="1"/>
                <c:extLst xmlns:c15="http://schemas.microsoft.com/office/drawing/2012/chart">
                  <c:ext xmlns:c16="http://schemas.microsoft.com/office/drawing/2014/chart" uri="{C3380CC4-5D6E-409C-BE32-E72D297353CC}">
                    <c16:uniqueId val="{00000006-FCF1-4C7F-A5AD-8E2EDC96C489}"/>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'Descriptives And Graphs'!$P$3</c15:sqref>
                        </c15:formulaRef>
                      </c:ext>
                    </c:extLst>
                    <c:strCache>
                      <c:ptCount val="1"/>
                      <c:pt idx="0">
                        <c:v>Animal 3</c:v>
                      </c:pt>
                    </c:strCache>
                  </c:strRef>
                </c:tx>
                <c:spPr>
                  <a:ln w="38100" cap="rnd">
                    <a:solidFill>
                      <a:schemeClr val="accent6"/>
                    </a:solidFill>
                    <a:round/>
                  </a:ln>
                  <a:effectLst/>
                </c:spPr>
                <c:marker>
                  <c:symbol val="circle"/>
                  <c:size val="6"/>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Graphs'!$P$65:$P$88</c15:sqref>
                        </c15:formulaRef>
                      </c:ext>
                    </c:extLst>
                    <c:numCache>
                      <c:formatCode>General</c:formatCode>
                      <c:ptCount val="24"/>
                    </c:numCache>
                  </c:numRef>
                </c:yVal>
                <c:smooth val="1"/>
                <c:extLst xmlns:c15="http://schemas.microsoft.com/office/drawing/2012/chart">
                  <c:ext xmlns:c16="http://schemas.microsoft.com/office/drawing/2014/chart" uri="{C3380CC4-5D6E-409C-BE32-E72D297353CC}">
                    <c16:uniqueId val="{00000007-FCF1-4C7F-A5AD-8E2EDC96C489}"/>
                  </c:ext>
                </c:extLst>
              </c15:ser>
            </c15:filteredScatterSeries>
            <c15:filteredScatterSeries>
              <c15:ser>
                <c:idx val="0"/>
                <c:order val="3"/>
                <c:tx>
                  <c:strRef>
                    <c:extLst xmlns:c15="http://schemas.microsoft.com/office/drawing/2012/chart">
                      <c:ext xmlns:c15="http://schemas.microsoft.com/office/drawing/2012/chart" uri="{02D57815-91ED-43cb-92C2-25804820EDAC}">
                        <c15:formulaRef>
                          <c15:sqref>'Descriptives And Graphs'!$Q$3</c15:sqref>
                        </c15:formulaRef>
                      </c:ext>
                    </c:extLst>
                    <c:strCache>
                      <c:ptCount val="1"/>
                      <c:pt idx="0">
                        <c:v>Animal 4</c:v>
                      </c:pt>
                    </c:strCache>
                  </c:strRef>
                </c:tx>
                <c:spPr>
                  <a:ln w="38100" cap="rnd">
                    <a:solidFill>
                      <a:srgbClr val="70AD47"/>
                    </a:solidFill>
                    <a:round/>
                  </a:ln>
                  <a:effectLst/>
                </c:spPr>
                <c:marker>
                  <c:symbol val="circle"/>
                  <c:size val="6"/>
                  <c:spPr>
                    <a:solidFill>
                      <a:srgbClr val="70AD47"/>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Graphs'!$Q$65:$Q$88</c15:sqref>
                        </c15:formulaRef>
                      </c:ext>
                    </c:extLst>
                    <c:numCache>
                      <c:formatCode>General</c:formatCode>
                      <c:ptCount val="24"/>
                    </c:numCache>
                  </c:numRef>
                </c:yVal>
                <c:smooth val="1"/>
                <c:extLst xmlns:c15="http://schemas.microsoft.com/office/drawing/2012/chart">
                  <c:ext xmlns:c16="http://schemas.microsoft.com/office/drawing/2014/chart" uri="{C3380CC4-5D6E-409C-BE32-E72D297353CC}">
                    <c16:uniqueId val="{00000008-FCF1-4C7F-A5AD-8E2EDC96C489}"/>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'Descriptives And Graphs'!$R$3</c15:sqref>
                        </c15:formulaRef>
                      </c:ext>
                    </c:extLst>
                    <c:strCache>
                      <c:ptCount val="1"/>
                      <c:pt idx="0">
                        <c:v>Animal 5</c:v>
                      </c:pt>
                    </c:strCache>
                  </c:strRef>
                </c:tx>
                <c:spPr>
                  <a:ln w="38100" cap="rnd">
                    <a:solidFill>
                      <a:srgbClr val="5B9BD5"/>
                    </a:solidFill>
                    <a:round/>
                  </a:ln>
                  <a:effectLst/>
                </c:spPr>
                <c:marker>
                  <c:symbol val="circle"/>
                  <c:size val="6"/>
                  <c:spPr>
                    <a:solidFill>
                      <a:srgbClr val="5B9BD5"/>
                    </a:solidFill>
                    <a:ln w="9525">
                      <a:solidFill>
                        <a:srgbClr val="00B0F0"/>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Graphs'!$R$65:$R$88</c15:sqref>
                        </c15:formulaRef>
                      </c:ext>
                    </c:extLst>
                    <c:numCache>
                      <c:formatCode>0.00</c:formatCode>
                      <c:ptCount val="24"/>
                      <c:pt idx="1">
                        <c:v>1.0692966315067796</c:v>
                      </c:pt>
                      <c:pt idx="2">
                        <c:v>1.1626798217444929</c:v>
                      </c:pt>
                      <c:pt idx="3">
                        <c:v>1.3423538080246504</c:v>
                      </c:pt>
                      <c:pt idx="4">
                        <c:v>1.8045414964163715</c:v>
                      </c:pt>
                      <c:pt idx="5">
                        <c:v>2.3589303093465945</c:v>
                      </c:pt>
                      <c:pt idx="6">
                        <c:v>2.5837592053366336</c:v>
                      </c:pt>
                      <c:pt idx="7">
                        <c:v>2.4265444673414955</c:v>
                      </c:pt>
                      <c:pt idx="8">
                        <c:v>2.0688513867600768</c:v>
                      </c:pt>
                      <c:pt idx="9">
                        <c:v>1.6993376491865424</c:v>
                      </c:pt>
                      <c:pt idx="10">
                        <c:v>1.4733266874972915</c:v>
                      </c:pt>
                      <c:pt idx="11">
                        <c:v>1.3475548971011813</c:v>
                      </c:pt>
                      <c:pt idx="12">
                        <c:v>1.2643374718766873</c:v>
                      </c:pt>
                      <c:pt idx="13">
                        <c:v>1.2139814730902747</c:v>
                      </c:pt>
                      <c:pt idx="14">
                        <c:v>1.1962504876021012</c:v>
                      </c:pt>
                      <c:pt idx="15">
                        <c:v>1.164334713723389</c:v>
                      </c:pt>
                      <c:pt idx="16">
                        <c:v>1.1584243852273313</c:v>
                      </c:pt>
                      <c:pt idx="17">
                        <c:v>1.1328917661243616</c:v>
                      </c:pt>
                      <c:pt idx="18">
                        <c:v>1.1172884988947691</c:v>
                      </c:pt>
                      <c:pt idx="19">
                        <c:v>1.0912830535121145</c:v>
                      </c:pt>
                      <c:pt idx="20">
                        <c:v>1.0929379454910106</c:v>
                      </c:pt>
                      <c:pt idx="21">
                        <c:v>1.09081022723243</c:v>
                      </c:pt>
                      <c:pt idx="22">
                        <c:v>1.0889189221136915</c:v>
                      </c:pt>
                      <c:pt idx="23">
                        <c:v>1.0778075045411029</c:v>
                      </c:pt>
                    </c:numCache>
                  </c:numRef>
                </c:yVal>
                <c:smooth val="1"/>
                <c:extLst xmlns:c15="http://schemas.microsoft.com/office/drawing/2012/chart">
                  <c:ext xmlns:c16="http://schemas.microsoft.com/office/drawing/2014/chart" uri="{C3380CC4-5D6E-409C-BE32-E72D297353CC}">
                    <c16:uniqueId val="{00000009-FCF1-4C7F-A5AD-8E2EDC96C489}"/>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'Descriptives And Graphs'!$S$3</c15:sqref>
                        </c15:formulaRef>
                      </c:ext>
                    </c:extLst>
                    <c:strCache>
                      <c:ptCount val="1"/>
                      <c:pt idx="0">
                        <c:v>Animal 6</c:v>
                      </c:pt>
                    </c:strCache>
                  </c:strRef>
                </c:tx>
                <c:spPr>
                  <a:ln w="38100" cap="rnd">
                    <a:solidFill>
                      <a:srgbClr val="5B9BD5"/>
                    </a:solidFill>
                    <a:round/>
                  </a:ln>
                  <a:effectLst/>
                </c:spPr>
                <c:marker>
                  <c:symbol val="circle"/>
                  <c:size val="6"/>
                  <c:spPr>
                    <a:solidFill>
                      <a:srgbClr val="5B9BD5"/>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Graphs'!$S$65:$S$88</c15:sqref>
                        </c15:formulaRef>
                      </c:ext>
                    </c:extLst>
                    <c:numCache>
                      <c:formatCode>General</c:formatCode>
                      <c:ptCount val="24"/>
                    </c:numCache>
                  </c:numRef>
                </c:yVal>
                <c:smooth val="1"/>
                <c:extLst xmlns:c15="http://schemas.microsoft.com/office/drawing/2012/chart">
                  <c:ext xmlns:c16="http://schemas.microsoft.com/office/drawing/2014/chart" uri="{C3380CC4-5D6E-409C-BE32-E72D297353CC}">
                    <c16:uniqueId val="{0000000A-FCF1-4C7F-A5AD-8E2EDC96C489}"/>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'Descriptives And Graphs'!$T$3</c15:sqref>
                        </c15:formulaRef>
                      </c:ext>
                    </c:extLst>
                    <c:strCache>
                      <c:ptCount val="1"/>
                      <c:pt idx="0">
                        <c:v>Animal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Graphs'!$T$65:$T$88</c15:sqref>
                        </c15:formulaRef>
                      </c:ext>
                    </c:extLst>
                    <c:numCache>
                      <c:formatCode>0.00</c:formatCode>
                      <c:ptCount val="24"/>
                      <c:pt idx="1">
                        <c:v>1.0004073192129339</c:v>
                      </c:pt>
                      <c:pt idx="2">
                        <c:v>1.0949680411079084</c:v>
                      </c:pt>
                      <c:pt idx="3">
                        <c:v>1.276475748840707</c:v>
                      </c:pt>
                      <c:pt idx="4">
                        <c:v>1.5623198395788946</c:v>
                      </c:pt>
                      <c:pt idx="5">
                        <c:v>1.908227848101266</c:v>
                      </c:pt>
                      <c:pt idx="6">
                        <c:v>2.1472615615991981</c:v>
                      </c:pt>
                      <c:pt idx="7">
                        <c:v>2.2068554956761499</c:v>
                      </c:pt>
                      <c:pt idx="8">
                        <c:v>2.0866336633663369</c:v>
                      </c:pt>
                      <c:pt idx="9">
                        <c:v>1.7935518235367842</c:v>
                      </c:pt>
                      <c:pt idx="10">
                        <c:v>1.5477503446547187</c:v>
                      </c:pt>
                      <c:pt idx="11">
                        <c:v>1.3725404185988221</c:v>
                      </c:pt>
                      <c:pt idx="12">
                        <c:v>1.2506266449429755</c:v>
                      </c:pt>
                      <c:pt idx="13">
                        <c:v>1.1808810627898234</c:v>
                      </c:pt>
                      <c:pt idx="14">
                        <c:v>1.1524000501315954</c:v>
                      </c:pt>
                      <c:pt idx="15">
                        <c:v>1.1305928061160548</c:v>
                      </c:pt>
                      <c:pt idx="16">
                        <c:v>1.1026757739065047</c:v>
                      </c:pt>
                      <c:pt idx="17">
                        <c:v>1.0811505201153027</c:v>
                      </c:pt>
                      <c:pt idx="18">
                        <c:v>1.0581213184609601</c:v>
                      </c:pt>
                      <c:pt idx="19">
                        <c:v>1.0583093119438527</c:v>
                      </c:pt>
                      <c:pt idx="20">
                        <c:v>1.061599197894473</c:v>
                      </c:pt>
                      <c:pt idx="21">
                        <c:v>1.0772026569745583</c:v>
                      </c:pt>
                      <c:pt idx="22">
                        <c:v>1.0532334879057526</c:v>
                      </c:pt>
                      <c:pt idx="23">
                        <c:v>1.0495676149893471</c:v>
                      </c:pt>
                    </c:numCache>
                  </c:numRef>
                </c:yVal>
                <c:smooth val="0"/>
                <c:extLst xmlns:c15="http://schemas.microsoft.com/office/drawing/2012/chart">
                  <c:ext xmlns:c16="http://schemas.microsoft.com/office/drawing/2014/chart" uri="{C3380CC4-5D6E-409C-BE32-E72D297353CC}">
                    <c16:uniqueId val="{0000000B-FCF1-4C7F-A5AD-8E2EDC96C489}"/>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'Descriptives And Graphs'!$U$3</c15:sqref>
                        </c15:formulaRef>
                      </c:ext>
                    </c:extLst>
                    <c:strCache>
                      <c:ptCount val="1"/>
                      <c:pt idx="0">
                        <c:v>Animal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Graphs'!$M$65:$M$88</c15:sqref>
                        </c15:formulaRef>
                      </c:ext>
                    </c:extLst>
                    <c:numCache>
                      <c:formatCode>0</c:formatCode>
                      <c:ptCount val="24"/>
                      <c:pt idx="0">
                        <c:v>16.669444907484579</c:v>
                      </c:pt>
                      <c:pt idx="1">
                        <c:v>33.363935725514629</c:v>
                      </c:pt>
                      <c:pt idx="2">
                        <c:v>50.058426543544684</c:v>
                      </c:pt>
                      <c:pt idx="3">
                        <c:v>66.752917361574731</c:v>
                      </c:pt>
                      <c:pt idx="4">
                        <c:v>83.447408179604778</c:v>
                      </c:pt>
                      <c:pt idx="5">
                        <c:v>100.14189899763483</c:v>
                      </c:pt>
                      <c:pt idx="6">
                        <c:v>116.83638981566487</c:v>
                      </c:pt>
                      <c:pt idx="7">
                        <c:v>133.53088063369492</c:v>
                      </c:pt>
                      <c:pt idx="8">
                        <c:v>150.22537145172498</c:v>
                      </c:pt>
                      <c:pt idx="9">
                        <c:v>166.91986226975504</c:v>
                      </c:pt>
                      <c:pt idx="10">
                        <c:v>183.6143530877851</c:v>
                      </c:pt>
                      <c:pt idx="11">
                        <c:v>200.30884390581517</c:v>
                      </c:pt>
                      <c:pt idx="12">
                        <c:v>217.00333472384523</c:v>
                      </c:pt>
                      <c:pt idx="13">
                        <c:v>233.69782554187529</c:v>
                      </c:pt>
                      <c:pt idx="14">
                        <c:v>250.39231635990535</c:v>
                      </c:pt>
                      <c:pt idx="15">
                        <c:v>267.08680717793538</c:v>
                      </c:pt>
                      <c:pt idx="16">
                        <c:v>283.78129799596542</c:v>
                      </c:pt>
                      <c:pt idx="17">
                        <c:v>300.47578881399545</c:v>
                      </c:pt>
                      <c:pt idx="18">
                        <c:v>317.17027963202548</c:v>
                      </c:pt>
                      <c:pt idx="19">
                        <c:v>333.86477045005552</c:v>
                      </c:pt>
                      <c:pt idx="20">
                        <c:v>350.55926126808555</c:v>
                      </c:pt>
                      <c:pt idx="21">
                        <c:v>367.25375208611558</c:v>
                      </c:pt>
                      <c:pt idx="22">
                        <c:v>383.94824290414562</c:v>
                      </c:pt>
                      <c:pt idx="23">
                        <c:v>400.64273372217565</c:v>
                      </c:pt>
                    </c:numCache>
                  </c:numRef>
                </c:xVal>
                <c:yVal>
                  <c:numRef>
                    <c:extLst xmlns:c15="http://schemas.microsoft.com/office/drawing/2012/chart">
                      <c:ext xmlns:c15="http://schemas.microsoft.com/office/drawing/2012/chart" uri="{02D57815-91ED-43cb-92C2-25804820EDAC}">
                        <c15:formulaRef>
                          <c15:sqref>'Descriptives And Graphs'!$U$65:$U$88</c15:sqref>
                        </c15:formulaRef>
                      </c:ext>
                    </c:extLst>
                    <c:numCache>
                      <c:formatCode>General</c:formatCode>
                      <c:ptCount val="24"/>
                    </c:numCache>
                  </c:numRef>
                </c:yVal>
                <c:smooth val="0"/>
                <c:extLst xmlns:c15="http://schemas.microsoft.com/office/drawing/2012/chart">
                  <c:ext xmlns:c16="http://schemas.microsoft.com/office/drawing/2014/chart" uri="{C3380CC4-5D6E-409C-BE32-E72D297353CC}">
                    <c16:uniqueId val="{0000000C-FCF1-4C7F-A5AD-8E2EDC96C489}"/>
                  </c:ext>
                </c:extLst>
              </c15:ser>
            </c15:filteredScatterSeries>
          </c:ext>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max val="3"/>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3"/>
        <c:delete val="1"/>
      </c:legendEntry>
      <c:legendEntry>
        <c:idx val="5"/>
        <c:delete val="1"/>
      </c:legendEntry>
      <c:legendEntry>
        <c:idx val="7"/>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Head and Arms - Post Flash Retraction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8"/>
          <c:order val="8"/>
          <c:tx>
            <c:strRef>
              <c:f>'Descriptives and Graphs'!$V$3</c:f>
              <c:strCache>
                <c:ptCount val="1"/>
                <c:pt idx="0">
                  <c:v>Average</c:v>
                </c:pt>
              </c:strCache>
            </c:strRef>
          </c:tx>
          <c:spPr>
            <a:ln w="9525" cap="rnd">
              <a:solidFill>
                <a:srgbClr val="70AD47"/>
              </a:solidFill>
              <a:round/>
            </a:ln>
            <a:effectLst/>
          </c:spPr>
          <c:marker>
            <c:symbol val="circle"/>
            <c:size val="6"/>
            <c:spPr>
              <a:solidFill>
                <a:srgbClr val="70AD47"/>
              </a:solidFill>
              <a:ln w="9525">
                <a:solidFill>
                  <a:schemeClr val="accent3">
                    <a:lumMod val="60000"/>
                  </a:schemeClr>
                </a:solidFill>
              </a:ln>
              <a:effectLst/>
            </c:spPr>
          </c:marker>
          <c:dPt>
            <c:idx val="3"/>
            <c:marker>
              <c:symbol val="plus"/>
              <c:size val="6"/>
              <c:spPr>
                <a:solidFill>
                  <a:sysClr val="windowText" lastClr="000000"/>
                </a:solidFill>
                <a:ln w="38100">
                  <a:solidFill>
                    <a:srgbClr val="70AD47"/>
                  </a:solidFill>
                </a:ln>
                <a:effectLst/>
              </c:spPr>
            </c:marker>
            <c:bubble3D val="0"/>
            <c:extLst>
              <c:ext xmlns:c16="http://schemas.microsoft.com/office/drawing/2014/chart" uri="{C3380CC4-5D6E-409C-BE32-E72D297353CC}">
                <c16:uniqueId val="{00000000-7E8C-4A8E-B853-2D5D9FBD138D}"/>
              </c:ext>
            </c:extLst>
          </c:dPt>
          <c:dPt>
            <c:idx val="5"/>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7E8C-4A8E-B853-2D5D9FBD138D}"/>
              </c:ext>
            </c:extLst>
          </c:dPt>
          <c:dPt>
            <c:idx val="7"/>
            <c:marker>
              <c:symbol val="diamond"/>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7E8C-4A8E-B853-2D5D9FBD138D}"/>
              </c:ext>
            </c:extLst>
          </c:dPt>
          <c:dPt>
            <c:idx val="16"/>
            <c:marker>
              <c:symbol val="plus"/>
              <c:size val="6"/>
              <c:spPr>
                <a:solidFill>
                  <a:srgbClr val="70AD47"/>
                </a:solidFill>
                <a:ln w="38100">
                  <a:solidFill>
                    <a:sysClr val="windowText" lastClr="000000"/>
                  </a:solidFill>
                </a:ln>
                <a:effectLst/>
              </c:spPr>
            </c:marker>
            <c:bubble3D val="0"/>
            <c:extLst>
              <c:ext xmlns:c16="http://schemas.microsoft.com/office/drawing/2014/chart" uri="{C3380CC4-5D6E-409C-BE32-E72D297353CC}">
                <c16:uniqueId val="{00000003-7E8C-4A8E-B853-2D5D9FBD138D}"/>
              </c:ext>
            </c:extLst>
          </c:dPt>
          <c:xVal>
            <c:numRef>
              <c:f>'Descriptives and Graphs'!$M$64:$M$88</c:f>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f>'Descriptives and Graphs'!$V$64:$V$88</c:f>
              <c:numCache>
                <c:formatCode>General</c:formatCode>
                <c:ptCount val="25"/>
                <c:pt idx="2" formatCode="0.00">
                  <c:v>1.0444431194267885</c:v>
                </c:pt>
                <c:pt idx="3" formatCode="0.00">
                  <c:v>0.95185198712002661</c:v>
                </c:pt>
                <c:pt idx="4" formatCode="0.00">
                  <c:v>0.89511143044077102</c:v>
                </c:pt>
                <c:pt idx="5" formatCode="0.00">
                  <c:v>0.73613104881684244</c:v>
                </c:pt>
                <c:pt idx="6" formatCode="0.00">
                  <c:v>0.61378197182075422</c:v>
                </c:pt>
                <c:pt idx="7" formatCode="0.00">
                  <c:v>0.57416521160605427</c:v>
                </c:pt>
                <c:pt idx="8" formatCode="0.00">
                  <c:v>0.59639636416483477</c:v>
                </c:pt>
                <c:pt idx="9" formatCode="0.00">
                  <c:v>0.60555201806076264</c:v>
                </c:pt>
                <c:pt idx="10" formatCode="0.00">
                  <c:v>0.64996248205991425</c:v>
                </c:pt>
                <c:pt idx="11" formatCode="0.00">
                  <c:v>0.73741350560328944</c:v>
                </c:pt>
                <c:pt idx="12" formatCode="0.00">
                  <c:v>0.76071576578060263</c:v>
                </c:pt>
                <c:pt idx="13" formatCode="0.00">
                  <c:v>0.88696429005338473</c:v>
                </c:pt>
                <c:pt idx="14" formatCode="0.00">
                  <c:v>0.91449423446461109</c:v>
                </c:pt>
                <c:pt idx="15" formatCode="0.00">
                  <c:v>0.88579914469668231</c:v>
                </c:pt>
                <c:pt idx="16" formatCode="0.00">
                  <c:v>0.96781667416305428</c:v>
                </c:pt>
                <c:pt idx="17" formatCode="0.00">
                  <c:v>0.93838155490816766</c:v>
                </c:pt>
                <c:pt idx="18" formatCode="0.00">
                  <c:v>0.97476835637892612</c:v>
                </c:pt>
                <c:pt idx="19" formatCode="0.00">
                  <c:v>1.1027791833342075</c:v>
                </c:pt>
                <c:pt idx="20" formatCode="0.00">
                  <c:v>1.0742419867218802</c:v>
                </c:pt>
                <c:pt idx="21" formatCode="0.00">
                  <c:v>1.0908792644601639</c:v>
                </c:pt>
                <c:pt idx="22" formatCode="0.00">
                  <c:v>1.050836999762268</c:v>
                </c:pt>
                <c:pt idx="23" formatCode="0.00">
                  <c:v>1.09280981196984</c:v>
                </c:pt>
                <c:pt idx="24" formatCode="0.00">
                  <c:v>1.0561528638500519</c:v>
                </c:pt>
              </c:numCache>
            </c:numRef>
          </c:yVal>
          <c:smooth val="1"/>
          <c:extLst>
            <c:ext xmlns:c16="http://schemas.microsoft.com/office/drawing/2014/chart" uri="{C3380CC4-5D6E-409C-BE32-E72D297353CC}">
              <c16:uniqueId val="{00000004-7E8C-4A8E-B853-2D5D9FBD138D}"/>
            </c:ext>
          </c:extLst>
        </c:ser>
        <c:dLbls>
          <c:showLegendKey val="0"/>
          <c:showVal val="0"/>
          <c:showCatName val="0"/>
          <c:showSerName val="0"/>
          <c:showPercent val="0"/>
          <c:showBubbleSize val="0"/>
        </c:dLbls>
        <c:axId val="574288896"/>
        <c:axId val="574289224"/>
        <c:extLst>
          <c:ext xmlns:c15="http://schemas.microsoft.com/office/drawing/2012/chart" uri="{02D57815-91ED-43cb-92C2-25804820EDAC}">
            <c15:filteredScatterSeries>
              <c15:ser>
                <c:idx val="4"/>
                <c:order val="0"/>
                <c:tx>
                  <c:strRef>
                    <c:extLst>
                      <c:ext uri="{02D57815-91ED-43cb-92C2-25804820EDAC}">
                        <c15:formulaRef>
                          <c15:sqref>'Descriptives and Graphs'!$N$3</c15:sqref>
                        </c15:formulaRef>
                      </c:ext>
                    </c:extLst>
                    <c:strCache>
                      <c:ptCount val="1"/>
                      <c:pt idx="0">
                        <c:v>Animal 1</c:v>
                      </c:pt>
                    </c:strCache>
                  </c:strRef>
                </c:tx>
                <c:spPr>
                  <a:ln w="38100" cap="rnd">
                    <a:solidFill>
                      <a:srgbClr val="ED7D31"/>
                    </a:solidFill>
                    <a:round/>
                  </a:ln>
                  <a:effectLst/>
                </c:spPr>
                <c:marker>
                  <c:symbol val="circle"/>
                  <c:size val="6"/>
                  <c:spPr>
                    <a:solidFill>
                      <a:srgbClr val="ED7D31"/>
                    </a:solidFill>
                    <a:ln w="9525">
                      <a:solidFill>
                        <a:srgbClr val="ED7D31"/>
                      </a:solidFill>
                    </a:ln>
                    <a:effectLst/>
                  </c:spPr>
                </c:marker>
                <c:xVal>
                  <c:numRef>
                    <c:extLst>
                      <c:ex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c:ext uri="{02D57815-91ED-43cb-92C2-25804820EDAC}">
                        <c15:formulaRef>
                          <c15:sqref>'Descriptives and Graphs'!$N$64:$N$88</c15:sqref>
                        </c15:formulaRef>
                      </c:ext>
                    </c:extLst>
                    <c:numCache>
                      <c:formatCode>General</c:formatCode>
                      <c:ptCount val="25"/>
                      <c:pt idx="2" formatCode="0.00">
                        <c:v>1.0436173231189871</c:v>
                      </c:pt>
                      <c:pt idx="3" formatCode="0.00">
                        <c:v>0.99048208620289435</c:v>
                      </c:pt>
                      <c:pt idx="4" formatCode="0.00">
                        <c:v>0.85790193195594444</c:v>
                      </c:pt>
                      <c:pt idx="5" formatCode="0.00">
                        <c:v>0.71242487554489442</c:v>
                      </c:pt>
                      <c:pt idx="6" formatCode="0.00">
                        <c:v>0.5901622430292246</c:v>
                      </c:pt>
                      <c:pt idx="7" formatCode="0.00">
                        <c:v>0.53032061698779975</c:v>
                      </c:pt>
                      <c:pt idx="8" formatCode="0.00">
                        <c:v>0.59274162346204462</c:v>
                      </c:pt>
                      <c:pt idx="9" formatCode="0.00">
                        <c:v>0.60718615388583674</c:v>
                      </c:pt>
                      <c:pt idx="10" formatCode="0.00">
                        <c:v>0.66960716036008172</c:v>
                      </c:pt>
                      <c:pt idx="11" formatCode="0.00">
                        <c:v>0.72583765379555854</c:v>
                      </c:pt>
                      <c:pt idx="12" formatCode="0.00">
                        <c:v>0.78516340375041938</c:v>
                      </c:pt>
                      <c:pt idx="13" formatCode="0.00">
                        <c:v>0.7758776341922673</c:v>
                      </c:pt>
                      <c:pt idx="14" formatCode="0.00">
                        <c:v>0.81817947329051588</c:v>
                      </c:pt>
                      <c:pt idx="15" formatCode="0.00">
                        <c:v>0.81714772111738787</c:v>
                      </c:pt>
                      <c:pt idx="16" formatCode="0.00">
                        <c:v>0.82798111893523207</c:v>
                      </c:pt>
                      <c:pt idx="17" formatCode="0.00">
                        <c:v>0.85016379065748438</c:v>
                      </c:pt>
                      <c:pt idx="18" formatCode="0.00">
                        <c:v>0.83520338414712814</c:v>
                      </c:pt>
                      <c:pt idx="19" formatCode="0.00">
                        <c:v>0.89143387758260495</c:v>
                      </c:pt>
                      <c:pt idx="20" formatCode="0.00">
                        <c:v>0.92444994712270145</c:v>
                      </c:pt>
                      <c:pt idx="21" formatCode="0.00">
                        <c:v>0.91413242539142125</c:v>
                      </c:pt>
                      <c:pt idx="22" formatCode="0.00">
                        <c:v>0.93786272537336557</c:v>
                      </c:pt>
                      <c:pt idx="23" formatCode="0.00">
                        <c:v>1.0013154840207386</c:v>
                      </c:pt>
                      <c:pt idx="24" formatCode="0.00">
                        <c:v>1.0384585622533471</c:v>
                      </c:pt>
                    </c:numCache>
                  </c:numRef>
                </c:yVal>
                <c:smooth val="1"/>
                <c:extLst>
                  <c:ext xmlns:c16="http://schemas.microsoft.com/office/drawing/2014/chart" uri="{C3380CC4-5D6E-409C-BE32-E72D297353CC}">
                    <c16:uniqueId val="{00000005-7E8C-4A8E-B853-2D5D9FBD138D}"/>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'Descriptives and Graphs'!$O$3</c15:sqref>
                        </c15:formulaRef>
                      </c:ext>
                    </c:extLst>
                    <c:strCache>
                      <c:ptCount val="1"/>
                      <c:pt idx="0">
                        <c:v>Animal 2</c:v>
                      </c:pt>
                    </c:strCache>
                  </c:strRef>
                </c:tx>
                <c:spPr>
                  <a:ln w="38100" cap="rnd">
                    <a:solidFill>
                      <a:schemeClr val="accent2"/>
                    </a:solidFill>
                    <a:round/>
                  </a:ln>
                  <a:effectLst/>
                </c:spPr>
                <c:marker>
                  <c:symbol val="circle"/>
                  <c:size val="6"/>
                  <c:spPr>
                    <a:solidFill>
                      <a:schemeClr val="accent2"/>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Graphs'!$O$64:$O$88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6-7E8C-4A8E-B853-2D5D9FBD138D}"/>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'Descriptives and Graphs'!$P$3</c15:sqref>
                        </c15:formulaRef>
                      </c:ext>
                    </c:extLst>
                    <c:strCache>
                      <c:ptCount val="1"/>
                      <c:pt idx="0">
                        <c:v>Animal 3</c:v>
                      </c:pt>
                    </c:strCache>
                  </c:strRef>
                </c:tx>
                <c:spPr>
                  <a:ln w="38100" cap="rnd">
                    <a:solidFill>
                      <a:schemeClr val="accent6"/>
                    </a:solidFill>
                    <a:round/>
                  </a:ln>
                  <a:effectLst/>
                </c:spPr>
                <c:marker>
                  <c:symbol val="circle"/>
                  <c:size val="6"/>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Graphs'!$P$64:$P$88</c15:sqref>
                        </c15:formulaRef>
                      </c:ext>
                    </c:extLst>
                    <c:numCache>
                      <c:formatCode>General</c:formatCode>
                      <c:ptCount val="25"/>
                      <c:pt idx="2" formatCode="0.00">
                        <c:v>1.2163839470417874</c:v>
                      </c:pt>
                      <c:pt idx="3" formatCode="0.00">
                        <c:v>0.96814232519652466</c:v>
                      </c:pt>
                      <c:pt idx="4" formatCode="0.00">
                        <c:v>0.68266446007447257</c:v>
                      </c:pt>
                      <c:pt idx="5" formatCode="0.00">
                        <c:v>0.42201075713694663</c:v>
                      </c:pt>
                      <c:pt idx="6" formatCode="0.00">
                        <c:v>0.48407116259826233</c:v>
                      </c:pt>
                      <c:pt idx="7" formatCode="0.00">
                        <c:v>0.48407116259826233</c:v>
                      </c:pt>
                      <c:pt idx="8" formatCode="0.00">
                        <c:v>0.57095573024410429</c:v>
                      </c:pt>
                      <c:pt idx="9" formatCode="0.00">
                        <c:v>0.59577989242863061</c:v>
                      </c:pt>
                      <c:pt idx="10" formatCode="0.00">
                        <c:v>0.59577989242863061</c:v>
                      </c:pt>
                      <c:pt idx="11" formatCode="0.00">
                        <c:v>0.70748862225899878</c:v>
                      </c:pt>
                      <c:pt idx="12" formatCode="0.00">
                        <c:v>0.68266446007447257</c:v>
                      </c:pt>
                      <c:pt idx="13" formatCode="0.00">
                        <c:v>0.8936698386429458</c:v>
                      </c:pt>
                      <c:pt idx="14" formatCode="0.00">
                        <c:v>0.99296648738105098</c:v>
                      </c:pt>
                      <c:pt idx="15" formatCode="0.00">
                        <c:v>0.94331816301199833</c:v>
                      </c:pt>
                      <c:pt idx="16" formatCode="0.00">
                        <c:v>1.1667356226727348</c:v>
                      </c:pt>
                      <c:pt idx="17" formatCode="0.00">
                        <c:v>1.0798510550268929</c:v>
                      </c:pt>
                      <c:pt idx="18" formatCode="0.00">
                        <c:v>1.2039718659495242</c:v>
                      </c:pt>
                      <c:pt idx="19" formatCode="0.00">
                        <c:v>1.3901530823334713</c:v>
                      </c:pt>
                      <c:pt idx="20" formatCode="0.00">
                        <c:v>1.3777410012412081</c:v>
                      </c:pt>
                      <c:pt idx="21" formatCode="0.00">
                        <c:v>1.4025651634257343</c:v>
                      </c:pt>
                      <c:pt idx="22" formatCode="0.00">
                        <c:v>1.1170872983036824</c:v>
                      </c:pt>
                      <c:pt idx="23" formatCode="0.00">
                        <c:v>1.4273893256102608</c:v>
                      </c:pt>
                      <c:pt idx="24" formatCode="0.00">
                        <c:v>1.3156805957798925</c:v>
                      </c:pt>
                    </c:numCache>
                  </c:numRef>
                </c:yVal>
                <c:smooth val="1"/>
                <c:extLst xmlns:c15="http://schemas.microsoft.com/office/drawing/2012/chart">
                  <c:ext xmlns:c16="http://schemas.microsoft.com/office/drawing/2014/chart" uri="{C3380CC4-5D6E-409C-BE32-E72D297353CC}">
                    <c16:uniqueId val="{00000007-7E8C-4A8E-B853-2D5D9FBD138D}"/>
                  </c:ext>
                </c:extLst>
              </c15:ser>
            </c15:filteredScatterSeries>
            <c15:filteredScatterSeries>
              <c15:ser>
                <c:idx val="0"/>
                <c:order val="3"/>
                <c:tx>
                  <c:strRef>
                    <c:extLst xmlns:c15="http://schemas.microsoft.com/office/drawing/2012/chart">
                      <c:ext xmlns:c15="http://schemas.microsoft.com/office/drawing/2012/chart" uri="{02D57815-91ED-43cb-92C2-25804820EDAC}">
                        <c15:formulaRef>
                          <c15:sqref>'Descriptives and Graphs'!$Q$3</c15:sqref>
                        </c15:formulaRef>
                      </c:ext>
                    </c:extLst>
                    <c:strCache>
                      <c:ptCount val="1"/>
                      <c:pt idx="0">
                        <c:v>Animal 4</c:v>
                      </c:pt>
                    </c:strCache>
                  </c:strRef>
                </c:tx>
                <c:spPr>
                  <a:ln w="38100" cap="rnd">
                    <a:solidFill>
                      <a:srgbClr val="70AD47"/>
                    </a:solidFill>
                    <a:round/>
                  </a:ln>
                  <a:effectLst/>
                </c:spPr>
                <c:marker>
                  <c:symbol val="circle"/>
                  <c:size val="6"/>
                  <c:spPr>
                    <a:solidFill>
                      <a:srgbClr val="70AD47"/>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Graphs'!$Q$64:$Q$88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8-7E8C-4A8E-B853-2D5D9FBD138D}"/>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'Descriptives and Graphs'!$R$3</c15:sqref>
                        </c15:formulaRef>
                      </c:ext>
                    </c:extLst>
                    <c:strCache>
                      <c:ptCount val="1"/>
                      <c:pt idx="0">
                        <c:v>Animal 5</c:v>
                      </c:pt>
                    </c:strCache>
                  </c:strRef>
                </c:tx>
                <c:spPr>
                  <a:ln w="38100" cap="rnd">
                    <a:solidFill>
                      <a:srgbClr val="5B9BD5"/>
                    </a:solidFill>
                    <a:round/>
                  </a:ln>
                  <a:effectLst/>
                </c:spPr>
                <c:marker>
                  <c:symbol val="circle"/>
                  <c:size val="6"/>
                  <c:spPr>
                    <a:solidFill>
                      <a:srgbClr val="5B9BD5"/>
                    </a:solidFill>
                    <a:ln w="9525">
                      <a:solidFill>
                        <a:srgbClr val="00B0F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Graphs'!$R$64:$R$88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9-7E8C-4A8E-B853-2D5D9FBD138D}"/>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'Descriptives and Graphs'!$S$3</c15:sqref>
                        </c15:formulaRef>
                      </c:ext>
                    </c:extLst>
                    <c:strCache>
                      <c:ptCount val="1"/>
                      <c:pt idx="0">
                        <c:v>Animal 6</c:v>
                      </c:pt>
                    </c:strCache>
                  </c:strRef>
                </c:tx>
                <c:spPr>
                  <a:ln w="38100" cap="rnd">
                    <a:solidFill>
                      <a:srgbClr val="5B9BD5"/>
                    </a:solidFill>
                    <a:round/>
                  </a:ln>
                  <a:effectLst/>
                </c:spPr>
                <c:marker>
                  <c:symbol val="circle"/>
                  <c:size val="6"/>
                  <c:spPr>
                    <a:solidFill>
                      <a:srgbClr val="5B9BD5"/>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Graphs'!$S$64:$S$88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A-7E8C-4A8E-B853-2D5D9FBD138D}"/>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'Descriptives and Graphs'!$T$3</c15:sqref>
                        </c15:formulaRef>
                      </c:ext>
                    </c:extLst>
                    <c:strCache>
                      <c:ptCount val="1"/>
                      <c:pt idx="0">
                        <c:v>Animal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Graphs'!$T$64:$T$88</c15:sqref>
                        </c15:formulaRef>
                      </c:ext>
                    </c:extLst>
                    <c:numCache>
                      <c:formatCode>General</c:formatCode>
                      <c:ptCount val="25"/>
                      <c:pt idx="2" formatCode="0.00">
                        <c:v>0.87332808811959084</c:v>
                      </c:pt>
                      <c:pt idx="3" formatCode="0.00">
                        <c:v>0.89693154996066093</c:v>
                      </c:pt>
                      <c:pt idx="4" formatCode="0.00">
                        <c:v>1.1447678992918962</c:v>
                      </c:pt>
                      <c:pt idx="5" formatCode="0.00">
                        <c:v>1.0739575137686861</c:v>
                      </c:pt>
                      <c:pt idx="6" formatCode="0.00">
                        <c:v>0.76711250983477575</c:v>
                      </c:pt>
                      <c:pt idx="7" formatCode="0.00">
                        <c:v>0.70810385523210073</c:v>
                      </c:pt>
                      <c:pt idx="8" formatCode="0.00">
                        <c:v>0.62549173878835562</c:v>
                      </c:pt>
                      <c:pt idx="9" formatCode="0.00">
                        <c:v>0.61369000786782057</c:v>
                      </c:pt>
                      <c:pt idx="10" formatCode="0.00">
                        <c:v>0.68450039339103064</c:v>
                      </c:pt>
                      <c:pt idx="11" formatCode="0.00">
                        <c:v>0.77891424075531079</c:v>
                      </c:pt>
                      <c:pt idx="12" formatCode="0.00">
                        <c:v>0.81431943351691582</c:v>
                      </c:pt>
                      <c:pt idx="13" formatCode="0.00">
                        <c:v>0.99134539732494098</c:v>
                      </c:pt>
                      <c:pt idx="14" formatCode="0.00">
                        <c:v>0.93233674272226597</c:v>
                      </c:pt>
                      <c:pt idx="15" formatCode="0.00">
                        <c:v>0.89693154996066093</c:v>
                      </c:pt>
                      <c:pt idx="16" formatCode="0.00">
                        <c:v>0.90873328088119587</c:v>
                      </c:pt>
                      <c:pt idx="17" formatCode="0.00">
                        <c:v>0.88512981904012589</c:v>
                      </c:pt>
                      <c:pt idx="18" formatCode="0.00">
                        <c:v>0.88512981904012589</c:v>
                      </c:pt>
                      <c:pt idx="19" formatCode="0.00">
                        <c:v>1.0267505900865461</c:v>
                      </c:pt>
                      <c:pt idx="20" formatCode="0.00">
                        <c:v>0.92053501180173092</c:v>
                      </c:pt>
                      <c:pt idx="21" formatCode="0.00">
                        <c:v>0.95594020456333595</c:v>
                      </c:pt>
                      <c:pt idx="22" formatCode="0.00">
                        <c:v>1.0975609756097562</c:v>
                      </c:pt>
                      <c:pt idx="23" formatCode="0.00">
                        <c:v>0.84972462627852086</c:v>
                      </c:pt>
                      <c:pt idx="24" formatCode="0.00">
                        <c:v>0.81431943351691582</c:v>
                      </c:pt>
                    </c:numCache>
                  </c:numRef>
                </c:yVal>
                <c:smooth val="0"/>
                <c:extLst xmlns:c15="http://schemas.microsoft.com/office/drawing/2012/chart">
                  <c:ext xmlns:c16="http://schemas.microsoft.com/office/drawing/2014/chart" uri="{C3380CC4-5D6E-409C-BE32-E72D297353CC}">
                    <c16:uniqueId val="{0000000B-7E8C-4A8E-B853-2D5D9FBD138D}"/>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'Descriptives and Graphs'!$U$3</c15:sqref>
                        </c15:formulaRef>
                      </c:ext>
                    </c:extLst>
                    <c:strCache>
                      <c:ptCount val="1"/>
                      <c:pt idx="0">
                        <c:v>Animal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Graphs'!$U$64:$U$88</c15:sqref>
                        </c15:formulaRef>
                      </c:ext>
                    </c:extLst>
                    <c:numCache>
                      <c:formatCode>General</c:formatCode>
                      <c:ptCount val="25"/>
                    </c:numCache>
                  </c:numRef>
                </c:yVal>
                <c:smooth val="0"/>
                <c:extLst xmlns:c15="http://schemas.microsoft.com/office/drawing/2012/chart">
                  <c:ext xmlns:c16="http://schemas.microsoft.com/office/drawing/2014/chart" uri="{C3380CC4-5D6E-409C-BE32-E72D297353CC}">
                    <c16:uniqueId val="{0000000C-7E8C-4A8E-B853-2D5D9FBD138D}"/>
                  </c:ext>
                </c:extLst>
              </c15:ser>
            </c15:filteredScatterSeries>
          </c:ext>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2"/>
        <c:delete val="1"/>
      </c:legendEntry>
      <c:legendEntry>
        <c:idx val="4"/>
        <c:delete val="1"/>
      </c:legendEntry>
      <c:legendEntry>
        <c:idx val="6"/>
        <c:delete val="1"/>
      </c:legendEntry>
      <c:legendEntry>
        <c:idx val="8"/>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Mantle - Post Flash Expansion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8"/>
          <c:order val="8"/>
          <c:tx>
            <c:strRef>
              <c:f>'Descriptives and Graphs'!$V$3</c:f>
              <c:strCache>
                <c:ptCount val="1"/>
                <c:pt idx="0">
                  <c:v>Average</c:v>
                </c:pt>
              </c:strCache>
            </c:strRef>
          </c:tx>
          <c:spPr>
            <a:ln w="9525" cap="rnd">
              <a:solidFill>
                <a:srgbClr val="5B9BD5"/>
              </a:solidFill>
              <a:round/>
            </a:ln>
            <a:effectLst/>
          </c:spPr>
          <c:marker>
            <c:symbol val="circle"/>
            <c:size val="6"/>
            <c:spPr>
              <a:solidFill>
                <a:srgbClr val="5B9BD5"/>
              </a:solidFill>
              <a:ln w="9525">
                <a:solidFill>
                  <a:srgbClr val="5B9BD5"/>
                </a:solidFill>
              </a:ln>
              <a:effectLst/>
            </c:spPr>
          </c:marker>
          <c:dPt>
            <c:idx val="4"/>
            <c:marker>
              <c:symbol val="x"/>
              <c:size val="6"/>
              <c:spPr>
                <a:solidFill>
                  <a:sysClr val="windowText" lastClr="000000"/>
                </a:solidFill>
                <a:ln w="38100">
                  <a:solidFill>
                    <a:srgbClr val="5B9BD5"/>
                  </a:solidFill>
                </a:ln>
                <a:effectLst/>
              </c:spPr>
            </c:marker>
            <c:bubble3D val="0"/>
            <c:extLst>
              <c:ext xmlns:c16="http://schemas.microsoft.com/office/drawing/2014/chart" uri="{C3380CC4-5D6E-409C-BE32-E72D297353CC}">
                <c16:uniqueId val="{00000000-AA32-4F1F-92A3-18C45133E4E3}"/>
              </c:ext>
            </c:extLst>
          </c:dPt>
          <c:dPt>
            <c:idx val="6"/>
            <c:marker>
              <c:symbol val="circle"/>
              <c:size val="6"/>
              <c:spPr>
                <a:solidFill>
                  <a:srgbClr val="5B9BD5"/>
                </a:solidFill>
                <a:ln w="9525">
                  <a:solidFill>
                    <a:srgbClr val="5B9BD5"/>
                  </a:solidFill>
                </a:ln>
                <a:effectLst/>
              </c:spPr>
            </c:marker>
            <c:bubble3D val="0"/>
            <c:extLst>
              <c:ext xmlns:c16="http://schemas.microsoft.com/office/drawing/2014/chart" uri="{C3380CC4-5D6E-409C-BE32-E72D297353CC}">
                <c16:uniqueId val="{00000001-AA32-4F1F-92A3-18C45133E4E3}"/>
              </c:ext>
            </c:extLst>
          </c:dPt>
          <c:dPt>
            <c:idx val="7"/>
            <c:marker>
              <c:symbol val="dash"/>
              <c:size val="6"/>
              <c:spPr>
                <a:solidFill>
                  <a:srgbClr val="5B9BD5"/>
                </a:solidFill>
                <a:ln w="38100">
                  <a:solidFill>
                    <a:sysClr val="windowText" lastClr="000000"/>
                  </a:solidFill>
                </a:ln>
                <a:effectLst/>
              </c:spPr>
            </c:marker>
            <c:bubble3D val="0"/>
            <c:extLst>
              <c:ext xmlns:c16="http://schemas.microsoft.com/office/drawing/2014/chart" uri="{C3380CC4-5D6E-409C-BE32-E72D297353CC}">
                <c16:uniqueId val="{00000002-AA32-4F1F-92A3-18C45133E4E3}"/>
              </c:ext>
            </c:extLst>
          </c:dPt>
          <c:dPt>
            <c:idx val="9"/>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3-AA32-4F1F-92A3-18C45133E4E3}"/>
              </c:ext>
            </c:extLst>
          </c:dPt>
          <c:dPt>
            <c:idx val="23"/>
            <c:marker>
              <c:symbol val="x"/>
              <c:size val="6"/>
              <c:spPr>
                <a:solidFill>
                  <a:srgbClr val="5B9BD5"/>
                </a:solidFill>
                <a:ln w="38100">
                  <a:solidFill>
                    <a:sysClr val="windowText" lastClr="000000"/>
                  </a:solidFill>
                </a:ln>
                <a:effectLst/>
              </c:spPr>
            </c:marker>
            <c:bubble3D val="0"/>
            <c:extLst>
              <c:ext xmlns:c16="http://schemas.microsoft.com/office/drawing/2014/chart" uri="{C3380CC4-5D6E-409C-BE32-E72D297353CC}">
                <c16:uniqueId val="{00000004-AA32-4F1F-92A3-18C45133E4E3}"/>
              </c:ext>
            </c:extLst>
          </c:dPt>
          <c:xVal>
            <c:numRef>
              <c:f>'Descriptives and Graphs'!$M$64:$M$88</c:f>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f>'Descriptives and Graphs'!$V$64:$V$88</c:f>
              <c:numCache>
                <c:formatCode>General</c:formatCode>
                <c:ptCount val="25"/>
                <c:pt idx="2" formatCode="0.00">
                  <c:v>1.0081665936124504</c:v>
                </c:pt>
                <c:pt idx="3" formatCode="0.00">
                  <c:v>1.0147982325827356</c:v>
                </c:pt>
                <c:pt idx="4" formatCode="0.00">
                  <c:v>1.0790000970935296</c:v>
                </c:pt>
                <c:pt idx="5" formatCode="0.00">
                  <c:v>1.2508684453006187</c:v>
                </c:pt>
                <c:pt idx="6" formatCode="0.00">
                  <c:v>1.6316698855026839</c:v>
                </c:pt>
                <c:pt idx="7" formatCode="0.00">
                  <c:v>2.1263456565406273</c:v>
                </c:pt>
                <c:pt idx="8" formatCode="0.00">
                  <c:v>2.5379654188346068</c:v>
                </c:pt>
                <c:pt idx="9" formatCode="0.00">
                  <c:v>2.6762019880908867</c:v>
                </c:pt>
                <c:pt idx="10" formatCode="0.00">
                  <c:v>2.5064139280178592</c:v>
                </c:pt>
                <c:pt idx="11" formatCode="0.00">
                  <c:v>2.1426450041287719</c:v>
                </c:pt>
                <c:pt idx="12" formatCode="0.00">
                  <c:v>1.8465752263190371</c:v>
                </c:pt>
                <c:pt idx="13" formatCode="0.00">
                  <c:v>1.6241152789820135</c:v>
                </c:pt>
                <c:pt idx="14" formatCode="0.00">
                  <c:v>1.4745537076193378</c:v>
                </c:pt>
                <c:pt idx="15" formatCode="0.00">
                  <c:v>1.3679062867367058</c:v>
                </c:pt>
                <c:pt idx="16" formatCode="0.00">
                  <c:v>1.3344550194415095</c:v>
                </c:pt>
                <c:pt idx="17" formatCode="0.00">
                  <c:v>1.2522022085998619</c:v>
                </c:pt>
                <c:pt idx="18" formatCode="0.00">
                  <c:v>1.2064864181020813</c:v>
                </c:pt>
                <c:pt idx="19" formatCode="0.00">
                  <c:v>1.1631523486451922</c:v>
                </c:pt>
                <c:pt idx="20" formatCode="0.00">
                  <c:v>1.1644290069764316</c:v>
                </c:pt>
                <c:pt idx="21" formatCode="0.00">
                  <c:v>1.108963111948418</c:v>
                </c:pt>
                <c:pt idx="22" formatCode="0.00">
                  <c:v>1.088371339456299</c:v>
                </c:pt>
                <c:pt idx="23" formatCode="0.00">
                  <c:v>1.076976023428613</c:v>
                </c:pt>
                <c:pt idx="24" formatCode="0.00">
                  <c:v>1.0623413835431763</c:v>
                </c:pt>
              </c:numCache>
            </c:numRef>
          </c:yVal>
          <c:smooth val="1"/>
          <c:extLst>
            <c:ext xmlns:c16="http://schemas.microsoft.com/office/drawing/2014/chart" uri="{C3380CC4-5D6E-409C-BE32-E72D297353CC}">
              <c16:uniqueId val="{00000005-AA32-4F1F-92A3-18C45133E4E3}"/>
            </c:ext>
          </c:extLst>
        </c:ser>
        <c:dLbls>
          <c:showLegendKey val="0"/>
          <c:showVal val="0"/>
          <c:showCatName val="0"/>
          <c:showSerName val="0"/>
          <c:showPercent val="0"/>
          <c:showBubbleSize val="0"/>
        </c:dLbls>
        <c:axId val="574288896"/>
        <c:axId val="574289224"/>
        <c:extLst>
          <c:ext xmlns:c15="http://schemas.microsoft.com/office/drawing/2012/chart" uri="{02D57815-91ED-43cb-92C2-25804820EDAC}">
            <c15:filteredScatterSeries>
              <c15:ser>
                <c:idx val="4"/>
                <c:order val="0"/>
                <c:tx>
                  <c:strRef>
                    <c:extLst>
                      <c:ext uri="{02D57815-91ED-43cb-92C2-25804820EDAC}">
                        <c15:formulaRef>
                          <c15:sqref>'Descriptives and Graphs'!$N$3</c15:sqref>
                        </c15:formulaRef>
                      </c:ext>
                    </c:extLst>
                    <c:strCache>
                      <c:ptCount val="1"/>
                      <c:pt idx="0">
                        <c:v>Animal 1</c:v>
                      </c:pt>
                    </c:strCache>
                  </c:strRef>
                </c:tx>
                <c:spPr>
                  <a:ln w="38100" cap="rnd">
                    <a:solidFill>
                      <a:srgbClr val="ED7D31"/>
                    </a:solidFill>
                    <a:round/>
                  </a:ln>
                  <a:effectLst/>
                </c:spPr>
                <c:marker>
                  <c:symbol val="circle"/>
                  <c:size val="6"/>
                  <c:spPr>
                    <a:solidFill>
                      <a:srgbClr val="ED7D31"/>
                    </a:solidFill>
                    <a:ln w="9525">
                      <a:solidFill>
                        <a:srgbClr val="ED7D31"/>
                      </a:solidFill>
                    </a:ln>
                    <a:effectLst/>
                  </c:spPr>
                </c:marker>
                <c:xVal>
                  <c:numRef>
                    <c:extLst>
                      <c:ex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c:ext uri="{02D57815-91ED-43cb-92C2-25804820EDAC}">
                        <c15:formulaRef>
                          <c15:sqref>'Descriptives and Graphs'!$N$64:$N$88</c15:sqref>
                        </c15:formulaRef>
                      </c:ext>
                    </c:extLst>
                    <c:numCache>
                      <c:formatCode>General</c:formatCode>
                      <c:ptCount val="25"/>
                      <c:pt idx="2" formatCode="0.00">
                        <c:v>1.0255301293333692</c:v>
                      </c:pt>
                      <c:pt idx="3" formatCode="0.00">
                        <c:v>1.061361387308402</c:v>
                      </c:pt>
                      <c:pt idx="4" formatCode="0.00">
                        <c:v>1.0862800079625015</c:v>
                      </c:pt>
                      <c:pt idx="5" formatCode="0.00">
                        <c:v>1.1635277319902098</c:v>
                      </c:pt>
                      <c:pt idx="6" formatCode="0.00">
                        <c:v>1.4679645353608111</c:v>
                      </c:pt>
                      <c:pt idx="7" formatCode="0.00">
                        <c:v>2.0499432170512097</c:v>
                      </c:pt>
                      <c:pt idx="8" formatCode="0.00">
                        <c:v>2.6442093565124232</c:v>
                      </c:pt>
                      <c:pt idx="9" formatCode="0.00">
                        <c:v>2.8585954204157962</c:v>
                      </c:pt>
                      <c:pt idx="10" formatCode="0.00">
                        <c:v>2.5899039487421098</c:v>
                      </c:pt>
                      <c:pt idx="11" formatCode="0.00">
                        <c:v>2.0784707413862482</c:v>
                      </c:pt>
                      <c:pt idx="12" formatCode="0.00">
                        <c:v>1.705292915521579</c:v>
                      </c:pt>
                      <c:pt idx="13" formatCode="0.00">
                        <c:v>1.4744949324977477</c:v>
                      </c:pt>
                      <c:pt idx="14" formatCode="0.00">
                        <c:v>1.3622752132761824</c:v>
                      </c:pt>
                      <c:pt idx="15" formatCode="0.00">
                        <c:v>1.2540081028480259</c:v>
                      </c:pt>
                      <c:pt idx="16" formatCode="0.00">
                        <c:v>1.2505710517233226</c:v>
                      </c:pt>
                      <c:pt idx="17" formatCode="0.00">
                        <c:v>1.1942034132781874</c:v>
                      </c:pt>
                      <c:pt idx="18" formatCode="0.00">
                        <c:v>1.1555365881252744</c:v>
                      </c:pt>
                      <c:pt idx="19" formatCode="0.00">
                        <c:v>1.1307038937492924</c:v>
                      </c:pt>
                      <c:pt idx="20" formatCode="0.00">
                        <c:v>1.1170416155285965</c:v>
                      </c:pt>
                      <c:pt idx="21" formatCode="0.00">
                        <c:v>1.0934118890462607</c:v>
                      </c:pt>
                      <c:pt idx="22" formatCode="0.00">
                        <c:v>1.0776873801507429</c:v>
                      </c:pt>
                      <c:pt idx="23" formatCode="0.00">
                        <c:v>1.062392502645813</c:v>
                      </c:pt>
                      <c:pt idx="24" formatCode="0.00">
                        <c:v>1.052253201827938</c:v>
                      </c:pt>
                    </c:numCache>
                  </c:numRef>
                </c:yVal>
                <c:smooth val="1"/>
                <c:extLst>
                  <c:ext xmlns:c16="http://schemas.microsoft.com/office/drawing/2014/chart" uri="{C3380CC4-5D6E-409C-BE32-E72D297353CC}">
                    <c16:uniqueId val="{00000006-AA32-4F1F-92A3-18C45133E4E3}"/>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'Descriptives and Graphs'!$O$3</c15:sqref>
                        </c15:formulaRef>
                      </c:ext>
                    </c:extLst>
                    <c:strCache>
                      <c:ptCount val="1"/>
                      <c:pt idx="0">
                        <c:v>Animal 2</c:v>
                      </c:pt>
                    </c:strCache>
                  </c:strRef>
                </c:tx>
                <c:spPr>
                  <a:ln w="38100" cap="rnd">
                    <a:solidFill>
                      <a:schemeClr val="accent2"/>
                    </a:solidFill>
                    <a:round/>
                  </a:ln>
                  <a:effectLst/>
                </c:spPr>
                <c:marker>
                  <c:symbol val="circle"/>
                  <c:size val="6"/>
                  <c:spPr>
                    <a:solidFill>
                      <a:schemeClr val="accent2"/>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Graphs'!$O$64:$O$88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7-AA32-4F1F-92A3-18C45133E4E3}"/>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'Descriptives and Graphs'!$P$3</c15:sqref>
                        </c15:formulaRef>
                      </c:ext>
                    </c:extLst>
                    <c:strCache>
                      <c:ptCount val="1"/>
                      <c:pt idx="0">
                        <c:v>Animal 3</c:v>
                      </c:pt>
                    </c:strCache>
                  </c:strRef>
                </c:tx>
                <c:spPr>
                  <a:ln w="38100" cap="rnd">
                    <a:solidFill>
                      <a:schemeClr val="accent6"/>
                    </a:solidFill>
                    <a:round/>
                  </a:ln>
                  <a:effectLst/>
                </c:spPr>
                <c:marker>
                  <c:symbol val="circle"/>
                  <c:size val="6"/>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Graphs'!$P$64:$P$88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8-AA32-4F1F-92A3-18C45133E4E3}"/>
                  </c:ext>
                </c:extLst>
              </c15:ser>
            </c15:filteredScatterSeries>
            <c15:filteredScatterSeries>
              <c15:ser>
                <c:idx val="0"/>
                <c:order val="3"/>
                <c:tx>
                  <c:strRef>
                    <c:extLst xmlns:c15="http://schemas.microsoft.com/office/drawing/2012/chart">
                      <c:ext xmlns:c15="http://schemas.microsoft.com/office/drawing/2012/chart" uri="{02D57815-91ED-43cb-92C2-25804820EDAC}">
                        <c15:formulaRef>
                          <c15:sqref>'Descriptives and Graphs'!$Q$3</c15:sqref>
                        </c15:formulaRef>
                      </c:ext>
                    </c:extLst>
                    <c:strCache>
                      <c:ptCount val="1"/>
                      <c:pt idx="0">
                        <c:v>Animal 4</c:v>
                      </c:pt>
                    </c:strCache>
                  </c:strRef>
                </c:tx>
                <c:spPr>
                  <a:ln w="38100" cap="rnd">
                    <a:solidFill>
                      <a:srgbClr val="70AD47"/>
                    </a:solidFill>
                    <a:round/>
                  </a:ln>
                  <a:effectLst/>
                </c:spPr>
                <c:marker>
                  <c:symbol val="circle"/>
                  <c:size val="6"/>
                  <c:spPr>
                    <a:solidFill>
                      <a:srgbClr val="70AD47"/>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Graphs'!$Q$64:$Q$88</c15:sqref>
                        </c15:formulaRef>
                      </c:ext>
                    </c:extLst>
                    <c:numCache>
                      <c:formatCode>General</c:formatCode>
                      <c:ptCount val="25"/>
                      <c:pt idx="2" formatCode="0.00">
                        <c:v>0.96194576249882158</c:v>
                      </c:pt>
                      <c:pt idx="3" formatCode="0.00">
                        <c:v>0.9219746724067498</c:v>
                      </c:pt>
                      <c:pt idx="4" formatCode="0.00">
                        <c:v>1.0973195487540457</c:v>
                      </c:pt>
                      <c:pt idx="5" formatCode="0.00">
                        <c:v>1.328473116928008</c:v>
                      </c:pt>
                      <c:pt idx="6" formatCode="0.00">
                        <c:v>1.6900983565345817</c:v>
                      </c:pt>
                      <c:pt idx="7" formatCode="0.00">
                        <c:v>2.0762341702542182</c:v>
                      </c:pt>
                      <c:pt idx="8" formatCode="0.00">
                        <c:v>2.4242843226597115</c:v>
                      </c:pt>
                      <c:pt idx="9" formatCode="0.00">
                        <c:v>2.489897244131603</c:v>
                      </c:pt>
                      <c:pt idx="10" formatCode="0.00">
                        <c:v>2.3658360305439463</c:v>
                      </c:pt>
                      <c:pt idx="11" formatCode="0.00">
                        <c:v>1.9544354712000753</c:v>
                      </c:pt>
                      <c:pt idx="12" formatCode="0.00">
                        <c:v>1.7323319611601669</c:v>
                      </c:pt>
                      <c:pt idx="13" formatCode="0.00">
                        <c:v>1.5520849699902586</c:v>
                      </c:pt>
                      <c:pt idx="14" formatCode="0.00">
                        <c:v>1.4687490180058447</c:v>
                      </c:pt>
                      <c:pt idx="15" formatCode="0.00">
                        <c:v>1.3699525500424219</c:v>
                      </c:pt>
                      <c:pt idx="16" formatCode="0.00">
                        <c:v>1.4551739308047638</c:v>
                      </c:pt>
                      <c:pt idx="17" formatCode="0.00">
                        <c:v>1.2843540835244949</c:v>
                      </c:pt>
                      <c:pt idx="18" formatCode="0.00">
                        <c:v>1.2119536184520627</c:v>
                      </c:pt>
                      <c:pt idx="19" formatCode="0.00">
                        <c:v>1.1354052100681897</c:v>
                      </c:pt>
                      <c:pt idx="20" formatCode="0.00">
                        <c:v>1.1406844106463878</c:v>
                      </c:pt>
                      <c:pt idx="21" formatCode="0.00">
                        <c:v>1.0170002828143165</c:v>
                      </c:pt>
                      <c:pt idx="22" formatCode="0.00">
                        <c:v>0.97665210696665916</c:v>
                      </c:pt>
                      <c:pt idx="23" formatCode="0.00">
                        <c:v>0.97438959243314571</c:v>
                      </c:pt>
                      <c:pt idx="24" formatCode="0.00">
                        <c:v>0.95892907645413683</c:v>
                      </c:pt>
                    </c:numCache>
                  </c:numRef>
                </c:yVal>
                <c:smooth val="1"/>
                <c:extLst xmlns:c15="http://schemas.microsoft.com/office/drawing/2012/chart">
                  <c:ext xmlns:c16="http://schemas.microsoft.com/office/drawing/2014/chart" uri="{C3380CC4-5D6E-409C-BE32-E72D297353CC}">
                    <c16:uniqueId val="{00000009-AA32-4F1F-92A3-18C45133E4E3}"/>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'Descriptives and Graphs'!$R$3</c15:sqref>
                        </c15:formulaRef>
                      </c:ext>
                    </c:extLst>
                    <c:strCache>
                      <c:ptCount val="1"/>
                      <c:pt idx="0">
                        <c:v>Animal 5</c:v>
                      </c:pt>
                    </c:strCache>
                  </c:strRef>
                </c:tx>
                <c:spPr>
                  <a:ln w="38100" cap="rnd">
                    <a:solidFill>
                      <a:srgbClr val="5B9BD5"/>
                    </a:solidFill>
                    <a:round/>
                  </a:ln>
                  <a:effectLst/>
                </c:spPr>
                <c:marker>
                  <c:symbol val="circle"/>
                  <c:size val="6"/>
                  <c:spPr>
                    <a:solidFill>
                      <a:srgbClr val="5B9BD5"/>
                    </a:solidFill>
                    <a:ln w="9525">
                      <a:solidFill>
                        <a:srgbClr val="00B0F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Graphs'!$R$64:$R$88</c15:sqref>
                        </c15:formulaRef>
                      </c:ext>
                    </c:extLst>
                    <c:numCache>
                      <c:formatCode>General</c:formatCode>
                      <c:ptCount val="25"/>
                      <c:pt idx="2" formatCode="0.00">
                        <c:v>1.0216247218578565</c:v>
                      </c:pt>
                      <c:pt idx="3" formatCode="0.00">
                        <c:v>1.021067109923899</c:v>
                      </c:pt>
                      <c:pt idx="4" formatCode="0.00">
                        <c:v>1.035883655597627</c:v>
                      </c:pt>
                      <c:pt idx="5" formatCode="0.00">
                        <c:v>1.1670021189253488</c:v>
                      </c:pt>
                      <c:pt idx="6" formatCode="0.00">
                        <c:v>1.6473449706058849</c:v>
                      </c:pt>
                      <c:pt idx="7" formatCode="0.00">
                        <c:v>2.2901918716111793</c:v>
                      </c:pt>
                      <c:pt idx="8" formatCode="0.00">
                        <c:v>2.8239858101039279</c:v>
                      </c:pt>
                      <c:pt idx="9" formatCode="0.00">
                        <c:v>3.076504357338969</c:v>
                      </c:pt>
                      <c:pt idx="10" formatCode="0.00">
                        <c:v>2.9374996680881345</c:v>
                      </c:pt>
                      <c:pt idx="11" formatCode="0.00">
                        <c:v>2.5601557064943199</c:v>
                      </c:pt>
                      <c:pt idx="12" formatCode="0.00">
                        <c:v>2.151346500055761</c:v>
                      </c:pt>
                      <c:pt idx="13" formatCode="0.00">
                        <c:v>1.840119382059765</c:v>
                      </c:pt>
                      <c:pt idx="14" formatCode="0.00">
                        <c:v>1.603612263214075</c:v>
                      </c:pt>
                      <c:pt idx="15" formatCode="0.00">
                        <c:v>1.5045166566650554</c:v>
                      </c:pt>
                      <c:pt idx="16" formatCode="0.00">
                        <c:v>1.4047837793343705</c:v>
                      </c:pt>
                      <c:pt idx="17" formatCode="0.00">
                        <c:v>1.3290282151638582</c:v>
                      </c:pt>
                      <c:pt idx="18" formatCode="0.00">
                        <c:v>1.3100694094093028</c:v>
                      </c:pt>
                      <c:pt idx="19" formatCode="0.00">
                        <c:v>1.257175934531048</c:v>
                      </c:pt>
                      <c:pt idx="20" formatCode="0.00">
                        <c:v>1.2625927361752067</c:v>
                      </c:pt>
                      <c:pt idx="21" formatCode="0.00">
                        <c:v>1.217505828372357</c:v>
                      </c:pt>
                      <c:pt idx="22" formatCode="0.00">
                        <c:v>1.1834915004009492</c:v>
                      </c:pt>
                      <c:pt idx="23" formatCode="0.00">
                        <c:v>1.1445383238716322</c:v>
                      </c:pt>
                      <c:pt idx="24" formatCode="0.00">
                        <c:v>1.1102850193570999</c:v>
                      </c:pt>
                    </c:numCache>
                  </c:numRef>
                </c:yVal>
                <c:smooth val="1"/>
                <c:extLst xmlns:c15="http://schemas.microsoft.com/office/drawing/2012/chart">
                  <c:ext xmlns:c16="http://schemas.microsoft.com/office/drawing/2014/chart" uri="{C3380CC4-5D6E-409C-BE32-E72D297353CC}">
                    <c16:uniqueId val="{0000000A-AA32-4F1F-92A3-18C45133E4E3}"/>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'Descriptives and Graphs'!$S$3</c15:sqref>
                        </c15:formulaRef>
                      </c:ext>
                    </c:extLst>
                    <c:strCache>
                      <c:ptCount val="1"/>
                      <c:pt idx="0">
                        <c:v>Animal 6</c:v>
                      </c:pt>
                    </c:strCache>
                  </c:strRef>
                </c:tx>
                <c:spPr>
                  <a:ln w="38100" cap="rnd">
                    <a:solidFill>
                      <a:srgbClr val="5B9BD5"/>
                    </a:solidFill>
                    <a:round/>
                  </a:ln>
                  <a:effectLst/>
                </c:spPr>
                <c:marker>
                  <c:symbol val="circle"/>
                  <c:size val="6"/>
                  <c:spPr>
                    <a:solidFill>
                      <a:srgbClr val="5B9BD5"/>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Graphs'!$S$64:$S$88</c15:sqref>
                        </c15:formulaRef>
                      </c:ext>
                    </c:extLst>
                    <c:numCache>
                      <c:formatCode>General</c:formatCode>
                      <c:ptCount val="25"/>
                      <c:pt idx="2" formatCode="0.00">
                        <c:v>1.0196540198340163</c:v>
                      </c:pt>
                      <c:pt idx="3" formatCode="0.00">
                        <c:v>1.0269686110810321</c:v>
                      </c:pt>
                      <c:pt idx="4" formatCode="0.00">
                        <c:v>1.0778265337514603</c:v>
                      </c:pt>
                      <c:pt idx="5" formatCode="0.00">
                        <c:v>1.3124528047513291</c:v>
                      </c:pt>
                      <c:pt idx="6" formatCode="0.00">
                        <c:v>1.7266307773617704</c:v>
                      </c:pt>
                      <c:pt idx="7" formatCode="0.00">
                        <c:v>2.1819425689848422</c:v>
                      </c:pt>
                      <c:pt idx="8" formatCode="0.00">
                        <c:v>2.5171659831348476</c:v>
                      </c:pt>
                      <c:pt idx="9" formatCode="0.00">
                        <c:v>2.6277453919867937</c:v>
                      </c:pt>
                      <c:pt idx="10" formatCode="0.00">
                        <c:v>2.5214256568610507</c:v>
                      </c:pt>
                      <c:pt idx="11" formatCode="0.00">
                        <c:v>2.2912741946240622</c:v>
                      </c:pt>
                      <c:pt idx="12" formatCode="0.00">
                        <c:v>2.0344890148464687</c:v>
                      </c:pt>
                      <c:pt idx="13" formatCode="0.00">
                        <c:v>1.814061656267278</c:v>
                      </c:pt>
                      <c:pt idx="14" formatCode="0.00">
                        <c:v>1.6081343991601129</c:v>
                      </c:pt>
                      <c:pt idx="15" formatCode="0.00">
                        <c:v>1.4544849559654436</c:v>
                      </c:pt>
                      <c:pt idx="16" formatCode="0.00">
                        <c:v>1.3724324529768595</c:v>
                      </c:pt>
                      <c:pt idx="17" formatCode="0.00">
                        <c:v>1.3086234010984796</c:v>
                      </c:pt>
                      <c:pt idx="18" formatCode="0.00">
                        <c:v>1.2480844017775892</c:v>
                      </c:pt>
                      <c:pt idx="19" formatCode="0.00">
                        <c:v>1.2072947988236418</c:v>
                      </c:pt>
                      <c:pt idx="20" formatCode="0.00">
                        <c:v>1.1973125331218317</c:v>
                      </c:pt>
                      <c:pt idx="21" formatCode="0.00">
                        <c:v>1.1733034630286854</c:v>
                      </c:pt>
                      <c:pt idx="22" formatCode="0.00">
                        <c:v>1.1487350418401792</c:v>
                      </c:pt>
                      <c:pt idx="23" formatCode="0.00">
                        <c:v>1.1360851016835751</c:v>
                      </c:pt>
                      <c:pt idx="24" formatCode="0.00">
                        <c:v>1.1295880235759315</c:v>
                      </c:pt>
                    </c:numCache>
                  </c:numRef>
                </c:yVal>
                <c:smooth val="1"/>
                <c:extLst xmlns:c15="http://schemas.microsoft.com/office/drawing/2012/chart">
                  <c:ext xmlns:c16="http://schemas.microsoft.com/office/drawing/2014/chart" uri="{C3380CC4-5D6E-409C-BE32-E72D297353CC}">
                    <c16:uniqueId val="{0000000B-AA32-4F1F-92A3-18C45133E4E3}"/>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'Descriptives and Graphs'!$T$3</c15:sqref>
                        </c15:formulaRef>
                      </c:ext>
                    </c:extLst>
                    <c:strCache>
                      <c:ptCount val="1"/>
                      <c:pt idx="0">
                        <c:v>Animal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Graphs'!$T$64:$T$88</c15:sqref>
                        </c15:formulaRef>
                      </c:ext>
                    </c:extLst>
                    <c:numCache>
                      <c:formatCode>General</c:formatCode>
                      <c:ptCount val="25"/>
                      <c:pt idx="2" formatCode="0.00">
                        <c:v>1.012078334538189</c:v>
                      </c:pt>
                      <c:pt idx="3" formatCode="0.00">
                        <c:v>1.042619382193595</c:v>
                      </c:pt>
                      <c:pt idx="4" formatCode="0.00">
                        <c:v>1.0976907394020132</c:v>
                      </c:pt>
                      <c:pt idx="5" formatCode="0.00">
                        <c:v>1.2828864539081988</c:v>
                      </c:pt>
                      <c:pt idx="6" formatCode="0.00">
                        <c:v>1.6263107876503708</c:v>
                      </c:pt>
                      <c:pt idx="7" formatCode="0.00">
                        <c:v>2.0334164548016873</c:v>
                      </c:pt>
                      <c:pt idx="8" formatCode="0.00">
                        <c:v>2.280181621762122</c:v>
                      </c:pt>
                      <c:pt idx="9" formatCode="0.00">
                        <c:v>2.3282675265812718</c:v>
                      </c:pt>
                      <c:pt idx="10" formatCode="0.00">
                        <c:v>2.117404335854054</c:v>
                      </c:pt>
                      <c:pt idx="11" formatCode="0.00">
                        <c:v>1.8288889069391543</c:v>
                      </c:pt>
                      <c:pt idx="12" formatCode="0.00">
                        <c:v>1.6094157400112099</c:v>
                      </c:pt>
                      <c:pt idx="13" formatCode="0.00">
                        <c:v>1.439815454095019</c:v>
                      </c:pt>
                      <c:pt idx="14" formatCode="0.00">
                        <c:v>1.329997644440474</c:v>
                      </c:pt>
                      <c:pt idx="15" formatCode="0.00">
                        <c:v>1.2565691681625828</c:v>
                      </c:pt>
                      <c:pt idx="16" formatCode="0.00">
                        <c:v>1.1893138823682314</c:v>
                      </c:pt>
                      <c:pt idx="17" formatCode="0.00">
                        <c:v>1.1448019299342884</c:v>
                      </c:pt>
                      <c:pt idx="18" formatCode="0.00">
                        <c:v>1.1067880727461767</c:v>
                      </c:pt>
                      <c:pt idx="19" formatCode="0.00">
                        <c:v>1.0851819060537884</c:v>
                      </c:pt>
                      <c:pt idx="20" formatCode="0.00">
                        <c:v>1.1045137394101359</c:v>
                      </c:pt>
                      <c:pt idx="21" formatCode="0.00">
                        <c:v>1.0435940964804697</c:v>
                      </c:pt>
                      <c:pt idx="22" formatCode="0.00">
                        <c:v>1.0552906679229654</c:v>
                      </c:pt>
                      <c:pt idx="23" formatCode="0.00">
                        <c:v>1.0674745965088988</c:v>
                      </c:pt>
                      <c:pt idx="24" formatCode="0.00">
                        <c:v>1.0606515965007761</c:v>
                      </c:pt>
                    </c:numCache>
                  </c:numRef>
                </c:yVal>
                <c:smooth val="0"/>
                <c:extLst xmlns:c15="http://schemas.microsoft.com/office/drawing/2012/chart">
                  <c:ext xmlns:c16="http://schemas.microsoft.com/office/drawing/2014/chart" uri="{C3380CC4-5D6E-409C-BE32-E72D297353CC}">
                    <c16:uniqueId val="{0000000C-AA32-4F1F-92A3-18C45133E4E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'Descriptives and Graphs'!$U$3</c15:sqref>
                        </c15:formulaRef>
                      </c:ext>
                    </c:extLst>
                    <c:strCache>
                      <c:ptCount val="1"/>
                      <c:pt idx="0">
                        <c:v>Animal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Graphs'!$U$64:$U$88</c15:sqref>
                        </c15:formulaRef>
                      </c:ext>
                    </c:extLst>
                    <c:numCache>
                      <c:formatCode>General</c:formatCode>
                      <c:ptCount val="25"/>
                    </c:numCache>
                  </c:numRef>
                </c:yVal>
                <c:smooth val="0"/>
                <c:extLst xmlns:c15="http://schemas.microsoft.com/office/drawing/2012/chart">
                  <c:ext xmlns:c16="http://schemas.microsoft.com/office/drawing/2014/chart" uri="{C3380CC4-5D6E-409C-BE32-E72D297353CC}">
                    <c16:uniqueId val="{0000000D-AA32-4F1F-92A3-18C45133E4E3}"/>
                  </c:ext>
                </c:extLst>
              </c15:ser>
            </c15:filteredScatterSeries>
          </c:ext>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egendEntry>
        <c:idx val="6"/>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4"/>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Mantle - Post Flash Retraction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8"/>
          <c:order val="8"/>
          <c:tx>
            <c:strRef>
              <c:f>'Descriptives and Graphs'!$V$3</c:f>
              <c:strCache>
                <c:ptCount val="1"/>
                <c:pt idx="0">
                  <c:v>Average</c:v>
                </c:pt>
              </c:strCache>
            </c:strRef>
          </c:tx>
          <c:spPr>
            <a:ln w="9525" cap="rnd">
              <a:solidFill>
                <a:srgbClr val="5B9BD5"/>
              </a:solidFill>
              <a:round/>
            </a:ln>
            <a:effectLst/>
          </c:spPr>
          <c:marker>
            <c:symbol val="circle"/>
            <c:size val="6"/>
            <c:spPr>
              <a:solidFill>
                <a:srgbClr val="5B9BD5"/>
              </a:solidFill>
              <a:ln w="9525">
                <a:solidFill>
                  <a:sysClr val="windowText" lastClr="000000"/>
                </a:solidFill>
              </a:ln>
              <a:effectLst/>
            </c:spPr>
          </c:marker>
          <c:dPt>
            <c:idx val="4"/>
            <c:marker>
              <c:symbol val="plus"/>
              <c:size val="6"/>
              <c:spPr>
                <a:solidFill>
                  <a:sysClr val="windowText" lastClr="000000"/>
                </a:solidFill>
                <a:ln w="38100">
                  <a:solidFill>
                    <a:srgbClr val="5B9BD5"/>
                  </a:solidFill>
                </a:ln>
                <a:effectLst/>
              </c:spPr>
            </c:marker>
            <c:bubble3D val="0"/>
            <c:extLst>
              <c:ext xmlns:c16="http://schemas.microsoft.com/office/drawing/2014/chart" uri="{C3380CC4-5D6E-409C-BE32-E72D297353CC}">
                <c16:uniqueId val="{00000000-9106-4B19-8164-6CA0DC695843}"/>
              </c:ext>
            </c:extLst>
          </c:dPt>
          <c:dPt>
            <c:idx val="6"/>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9106-4B19-8164-6CA0DC695843}"/>
              </c:ext>
            </c:extLst>
          </c:dPt>
          <c:dPt>
            <c:idx val="9"/>
            <c:marker>
              <c:symbol val="diamond"/>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9106-4B19-8164-6CA0DC695843}"/>
              </c:ext>
            </c:extLst>
          </c:dPt>
          <c:dPt>
            <c:idx val="15"/>
            <c:marker>
              <c:symbol val="plus"/>
              <c:size val="6"/>
              <c:spPr>
                <a:solidFill>
                  <a:srgbClr val="5B9BD5"/>
                </a:solidFill>
                <a:ln w="38100">
                  <a:solidFill>
                    <a:sysClr val="windowText" lastClr="000000"/>
                  </a:solidFill>
                </a:ln>
                <a:effectLst/>
              </c:spPr>
            </c:marker>
            <c:bubble3D val="0"/>
            <c:extLst>
              <c:ext xmlns:c16="http://schemas.microsoft.com/office/drawing/2014/chart" uri="{C3380CC4-5D6E-409C-BE32-E72D297353CC}">
                <c16:uniqueId val="{00000003-9106-4B19-8164-6CA0DC695843}"/>
              </c:ext>
            </c:extLst>
          </c:dPt>
          <c:xVal>
            <c:numRef>
              <c:f>'Descriptives and Graphs'!$M$64:$M$88</c:f>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f>'Descriptives and Graphs'!$V$64:$V$88</c:f>
              <c:numCache>
                <c:formatCode>General</c:formatCode>
                <c:ptCount val="25"/>
                <c:pt idx="2" formatCode="0.00">
                  <c:v>0.93171397870626493</c:v>
                </c:pt>
                <c:pt idx="3" formatCode="0.00">
                  <c:v>0.95349372392340614</c:v>
                </c:pt>
                <c:pt idx="4" formatCode="0.00">
                  <c:v>0.9175242951903757</c:v>
                </c:pt>
                <c:pt idx="5" formatCode="0.00">
                  <c:v>0.864230211003577</c:v>
                </c:pt>
                <c:pt idx="6" formatCode="0.00">
                  <c:v>0.77166908781318866</c:v>
                </c:pt>
                <c:pt idx="7" formatCode="0.00">
                  <c:v>0.58642823997768179</c:v>
                </c:pt>
                <c:pt idx="8" formatCode="0.00">
                  <c:v>0.5759333130578721</c:v>
                </c:pt>
                <c:pt idx="9" formatCode="0.00">
                  <c:v>0.540201627478063</c:v>
                </c:pt>
                <c:pt idx="10" formatCode="0.00">
                  <c:v>0.60427024094440385</c:v>
                </c:pt>
                <c:pt idx="11" formatCode="0.00">
                  <c:v>0.70820539481577738</c:v>
                </c:pt>
                <c:pt idx="12" formatCode="0.00">
                  <c:v>0.76687114097648834</c:v>
                </c:pt>
                <c:pt idx="13" formatCode="0.00">
                  <c:v>0.82373001649934174</c:v>
                </c:pt>
                <c:pt idx="14" formatCode="0.00">
                  <c:v>0.86783949126949245</c:v>
                </c:pt>
                <c:pt idx="15" formatCode="0.00">
                  <c:v>0.92222859421538006</c:v>
                </c:pt>
                <c:pt idx="16" formatCode="0.00">
                  <c:v>0.91556922479780789</c:v>
                </c:pt>
                <c:pt idx="17" formatCode="0.00">
                  <c:v>0.9499996883950188</c:v>
                </c:pt>
                <c:pt idx="18" formatCode="0.00">
                  <c:v>0.95649255957315027</c:v>
                </c:pt>
                <c:pt idx="19" formatCode="0.00">
                  <c:v>0.96090766137034545</c:v>
                </c:pt>
                <c:pt idx="20" formatCode="0.00">
                  <c:v>0.96778172403931739</c:v>
                </c:pt>
                <c:pt idx="21" formatCode="0.00">
                  <c:v>0.98321649853843129</c:v>
                </c:pt>
                <c:pt idx="22" formatCode="0.00">
                  <c:v>0.96845341684456454</c:v>
                </c:pt>
                <c:pt idx="23" formatCode="0.00">
                  <c:v>0.99169133092486672</c:v>
                </c:pt>
                <c:pt idx="24" formatCode="0.00">
                  <c:v>1.0442526089491588</c:v>
                </c:pt>
              </c:numCache>
            </c:numRef>
          </c:yVal>
          <c:smooth val="1"/>
          <c:extLst>
            <c:ext xmlns:c16="http://schemas.microsoft.com/office/drawing/2014/chart" uri="{C3380CC4-5D6E-409C-BE32-E72D297353CC}">
              <c16:uniqueId val="{00000004-9106-4B19-8164-6CA0DC695843}"/>
            </c:ext>
          </c:extLst>
        </c:ser>
        <c:dLbls>
          <c:showLegendKey val="0"/>
          <c:showVal val="0"/>
          <c:showCatName val="0"/>
          <c:showSerName val="0"/>
          <c:showPercent val="0"/>
          <c:showBubbleSize val="0"/>
        </c:dLbls>
        <c:axId val="574288896"/>
        <c:axId val="574289224"/>
        <c:extLst>
          <c:ext xmlns:c15="http://schemas.microsoft.com/office/drawing/2012/chart" uri="{02D57815-91ED-43cb-92C2-25804820EDAC}">
            <c15:filteredScatterSeries>
              <c15:ser>
                <c:idx val="4"/>
                <c:order val="0"/>
                <c:tx>
                  <c:strRef>
                    <c:extLst>
                      <c:ext uri="{02D57815-91ED-43cb-92C2-25804820EDAC}">
                        <c15:formulaRef>
                          <c15:sqref>'Descriptives and Graphs'!$N$3</c15:sqref>
                        </c15:formulaRef>
                      </c:ext>
                    </c:extLst>
                    <c:strCache>
                      <c:ptCount val="1"/>
                      <c:pt idx="0">
                        <c:v>Animal 1</c:v>
                      </c:pt>
                    </c:strCache>
                  </c:strRef>
                </c:tx>
                <c:spPr>
                  <a:ln w="38100" cap="rnd">
                    <a:solidFill>
                      <a:srgbClr val="ED7D31"/>
                    </a:solidFill>
                    <a:round/>
                  </a:ln>
                  <a:effectLst/>
                </c:spPr>
                <c:marker>
                  <c:symbol val="circle"/>
                  <c:size val="6"/>
                  <c:spPr>
                    <a:solidFill>
                      <a:srgbClr val="ED7D31"/>
                    </a:solidFill>
                    <a:ln w="9525">
                      <a:solidFill>
                        <a:srgbClr val="ED7D31"/>
                      </a:solidFill>
                    </a:ln>
                    <a:effectLst/>
                  </c:spPr>
                </c:marker>
                <c:xVal>
                  <c:numRef>
                    <c:extLst>
                      <c:ex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c:ext uri="{02D57815-91ED-43cb-92C2-25804820EDAC}">
                        <c15:formulaRef>
                          <c15:sqref>'Descriptives and Graphs'!$N$64:$N$88</c15:sqref>
                        </c15:formulaRef>
                      </c:ext>
                    </c:extLst>
                    <c:numCache>
                      <c:formatCode>General</c:formatCode>
                      <c:ptCount val="25"/>
                      <c:pt idx="2" formatCode="0.00">
                        <c:v>0.96910508028922915</c:v>
                      </c:pt>
                      <c:pt idx="3" formatCode="0.00">
                        <c:v>0.99586815663442574</c:v>
                      </c:pt>
                      <c:pt idx="4" formatCode="0.00">
                        <c:v>1.0184054840830128</c:v>
                      </c:pt>
                      <c:pt idx="5" formatCode="0.00">
                        <c:v>0.94234200394403245</c:v>
                      </c:pt>
                      <c:pt idx="6" formatCode="0.00">
                        <c:v>0.785989294769462</c:v>
                      </c:pt>
                      <c:pt idx="7" formatCode="0.00">
                        <c:v>0.5634331862146682</c:v>
                      </c:pt>
                      <c:pt idx="8" formatCode="0.00">
                        <c:v>0.43806930228190444</c:v>
                      </c:pt>
                      <c:pt idx="9" formatCode="0.00">
                        <c:v>0.3775002347638276</c:v>
                      </c:pt>
                      <c:pt idx="10" formatCode="0.00">
                        <c:v>0.40285472814348772</c:v>
                      </c:pt>
                      <c:pt idx="11" formatCode="0.00">
                        <c:v>0.5056812846276646</c:v>
                      </c:pt>
                      <c:pt idx="12" formatCode="0.00">
                        <c:v>0.65217391304347838</c:v>
                      </c:pt>
                      <c:pt idx="13" formatCode="0.00">
                        <c:v>0.77894637994177862</c:v>
                      </c:pt>
                      <c:pt idx="14" formatCode="0.00">
                        <c:v>0.83388111559770883</c:v>
                      </c:pt>
                      <c:pt idx="15" formatCode="0.00">
                        <c:v>0.83669828152878212</c:v>
                      </c:pt>
                      <c:pt idx="16" formatCode="0.00">
                        <c:v>0.98319090994459579</c:v>
                      </c:pt>
                      <c:pt idx="17" formatCode="0.00">
                        <c:v>0.96206216546154588</c:v>
                      </c:pt>
                      <c:pt idx="18" formatCode="0.00">
                        <c:v>0.90712742980561567</c:v>
                      </c:pt>
                      <c:pt idx="19" formatCode="0.00">
                        <c:v>0.93248192318527567</c:v>
                      </c:pt>
                      <c:pt idx="20" formatCode="0.00">
                        <c:v>0.95361066766832581</c:v>
                      </c:pt>
                      <c:pt idx="21" formatCode="0.00">
                        <c:v>0.96628791435815586</c:v>
                      </c:pt>
                      <c:pt idx="22" formatCode="0.00">
                        <c:v>0.92262184242651901</c:v>
                      </c:pt>
                      <c:pt idx="23" formatCode="0.00">
                        <c:v>0.96065358249600907</c:v>
                      </c:pt>
                      <c:pt idx="24" formatCode="0.00">
                        <c:v>0.92543900835759241</c:v>
                      </c:pt>
                    </c:numCache>
                  </c:numRef>
                </c:yVal>
                <c:smooth val="1"/>
                <c:extLst>
                  <c:ext xmlns:c16="http://schemas.microsoft.com/office/drawing/2014/chart" uri="{C3380CC4-5D6E-409C-BE32-E72D297353CC}">
                    <c16:uniqueId val="{00000005-9106-4B19-8164-6CA0DC695843}"/>
                  </c:ext>
                </c:extLst>
              </c15:ser>
            </c15:filteredScatterSeries>
            <c15:filteredScatterSeries>
              <c15:ser>
                <c:idx val="1"/>
                <c:order val="1"/>
                <c:tx>
                  <c:strRef>
                    <c:extLst xmlns:c15="http://schemas.microsoft.com/office/drawing/2012/chart">
                      <c:ext xmlns:c15="http://schemas.microsoft.com/office/drawing/2012/chart" uri="{02D57815-91ED-43cb-92C2-25804820EDAC}">
                        <c15:formulaRef>
                          <c15:sqref>'Descriptives and Graphs'!$O$3</c15:sqref>
                        </c15:formulaRef>
                      </c:ext>
                    </c:extLst>
                    <c:strCache>
                      <c:ptCount val="1"/>
                      <c:pt idx="0">
                        <c:v>Animal 2</c:v>
                      </c:pt>
                    </c:strCache>
                  </c:strRef>
                </c:tx>
                <c:spPr>
                  <a:ln w="38100" cap="rnd">
                    <a:solidFill>
                      <a:schemeClr val="accent2"/>
                    </a:solidFill>
                    <a:round/>
                  </a:ln>
                  <a:effectLst/>
                </c:spPr>
                <c:marker>
                  <c:symbol val="circle"/>
                  <c:size val="6"/>
                  <c:spPr>
                    <a:solidFill>
                      <a:schemeClr val="accent2"/>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Graphs'!$O$64:$O$88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6-9106-4B19-8164-6CA0DC695843}"/>
                  </c:ext>
                </c:extLst>
              </c15:ser>
            </c15:filteredScatterSeries>
            <c15:filteredScatterSeries>
              <c15:ser>
                <c:idx val="5"/>
                <c:order val="2"/>
                <c:tx>
                  <c:strRef>
                    <c:extLst xmlns:c15="http://schemas.microsoft.com/office/drawing/2012/chart">
                      <c:ext xmlns:c15="http://schemas.microsoft.com/office/drawing/2012/chart" uri="{02D57815-91ED-43cb-92C2-25804820EDAC}">
                        <c15:formulaRef>
                          <c15:sqref>'Descriptives and Graphs'!$P$3</c15:sqref>
                        </c15:formulaRef>
                      </c:ext>
                    </c:extLst>
                    <c:strCache>
                      <c:ptCount val="1"/>
                      <c:pt idx="0">
                        <c:v>Animal 3</c:v>
                      </c:pt>
                    </c:strCache>
                  </c:strRef>
                </c:tx>
                <c:spPr>
                  <a:ln w="38100" cap="rnd">
                    <a:solidFill>
                      <a:schemeClr val="accent6"/>
                    </a:solidFill>
                    <a:round/>
                  </a:ln>
                  <a:effectLst/>
                </c:spPr>
                <c:marker>
                  <c:symbol val="circle"/>
                  <c:size val="6"/>
                  <c:spPr>
                    <a:solidFill>
                      <a:schemeClr val="accent6"/>
                    </a:solidFill>
                    <a:ln w="9525">
                      <a:solidFill>
                        <a:schemeClr val="accent6"/>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Graphs'!$P$64:$P$88</c15:sqref>
                        </c15:formulaRef>
                      </c:ext>
                    </c:extLst>
                    <c:numCache>
                      <c:formatCode>General</c:formatCode>
                      <c:ptCount val="25"/>
                    </c:numCache>
                  </c:numRef>
                </c:yVal>
                <c:smooth val="1"/>
                <c:extLst xmlns:c15="http://schemas.microsoft.com/office/drawing/2012/chart">
                  <c:ext xmlns:c16="http://schemas.microsoft.com/office/drawing/2014/chart" uri="{C3380CC4-5D6E-409C-BE32-E72D297353CC}">
                    <c16:uniqueId val="{00000007-9106-4B19-8164-6CA0DC695843}"/>
                  </c:ext>
                </c:extLst>
              </c15:ser>
            </c15:filteredScatterSeries>
            <c15:filteredScatterSeries>
              <c15:ser>
                <c:idx val="0"/>
                <c:order val="3"/>
                <c:tx>
                  <c:strRef>
                    <c:extLst xmlns:c15="http://schemas.microsoft.com/office/drawing/2012/chart">
                      <c:ext xmlns:c15="http://schemas.microsoft.com/office/drawing/2012/chart" uri="{02D57815-91ED-43cb-92C2-25804820EDAC}">
                        <c15:formulaRef>
                          <c15:sqref>'Descriptives and Graphs'!$Q$3</c15:sqref>
                        </c15:formulaRef>
                      </c:ext>
                    </c:extLst>
                    <c:strCache>
                      <c:ptCount val="1"/>
                      <c:pt idx="0">
                        <c:v>Animal 4</c:v>
                      </c:pt>
                    </c:strCache>
                  </c:strRef>
                </c:tx>
                <c:spPr>
                  <a:ln w="38100" cap="rnd">
                    <a:solidFill>
                      <a:srgbClr val="70AD47"/>
                    </a:solidFill>
                    <a:round/>
                  </a:ln>
                  <a:effectLst/>
                </c:spPr>
                <c:marker>
                  <c:symbol val="circle"/>
                  <c:size val="6"/>
                  <c:spPr>
                    <a:solidFill>
                      <a:srgbClr val="70AD47"/>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Graphs'!$Q$64:$Q$88</c15:sqref>
                        </c15:formulaRef>
                      </c:ext>
                    </c:extLst>
                    <c:numCache>
                      <c:formatCode>General</c:formatCode>
                      <c:ptCount val="25"/>
                      <c:pt idx="2" formatCode="0.00">
                        <c:v>0.65397605158120975</c:v>
                      </c:pt>
                      <c:pt idx="3" formatCode="0.00">
                        <c:v>0.81977279705250228</c:v>
                      </c:pt>
                      <c:pt idx="4" formatCode="0.00">
                        <c:v>0.64476512127724905</c:v>
                      </c:pt>
                      <c:pt idx="5" formatCode="0.00">
                        <c:v>0.64476512127724905</c:v>
                      </c:pt>
                      <c:pt idx="6" formatCode="0.00">
                        <c:v>0.52502302732575989</c:v>
                      </c:pt>
                      <c:pt idx="7" formatCode="0.00">
                        <c:v>0.17500767577525331</c:v>
                      </c:pt>
                      <c:pt idx="8" formatCode="0.00">
                        <c:v>0.35922628185446731</c:v>
                      </c:pt>
                      <c:pt idx="9" formatCode="0.00">
                        <c:v>0.34080442124654592</c:v>
                      </c:pt>
                      <c:pt idx="10" formatCode="0.00">
                        <c:v>0.58028860914952407</c:v>
                      </c:pt>
                      <c:pt idx="11" formatCode="0.00">
                        <c:v>0.85661651826834517</c:v>
                      </c:pt>
                      <c:pt idx="12" formatCode="0.00">
                        <c:v>0.85661651826834517</c:v>
                      </c:pt>
                      <c:pt idx="13" formatCode="0.00">
                        <c:v>0.83819465766042378</c:v>
                      </c:pt>
                      <c:pt idx="14" formatCode="0.00">
                        <c:v>0.86582744857230587</c:v>
                      </c:pt>
                      <c:pt idx="15" formatCode="0.00">
                        <c:v>1.0316241940435984</c:v>
                      </c:pt>
                      <c:pt idx="16" formatCode="0.00">
                        <c:v>0.81977279705250228</c:v>
                      </c:pt>
                      <c:pt idx="17" formatCode="0.00">
                        <c:v>0.87503837887626656</c:v>
                      </c:pt>
                      <c:pt idx="18" formatCode="0.00">
                        <c:v>0.97635861221983422</c:v>
                      </c:pt>
                      <c:pt idx="19" formatCode="0.00">
                        <c:v>0.95793675161191283</c:v>
                      </c:pt>
                      <c:pt idx="20" formatCode="0.00">
                        <c:v>0.91188210009210935</c:v>
                      </c:pt>
                      <c:pt idx="21" formatCode="0.00">
                        <c:v>0.97635861221983422</c:v>
                      </c:pt>
                      <c:pt idx="22" formatCode="0.00">
                        <c:v>0.97635861221983422</c:v>
                      </c:pt>
                      <c:pt idx="23" formatCode="0.00">
                        <c:v>0.93951489100399144</c:v>
                      </c:pt>
                      <c:pt idx="24" formatCode="0.00">
                        <c:v>1.105311636475284</c:v>
                      </c:pt>
                    </c:numCache>
                  </c:numRef>
                </c:yVal>
                <c:smooth val="1"/>
                <c:extLst xmlns:c15="http://schemas.microsoft.com/office/drawing/2012/chart">
                  <c:ext xmlns:c16="http://schemas.microsoft.com/office/drawing/2014/chart" uri="{C3380CC4-5D6E-409C-BE32-E72D297353CC}">
                    <c16:uniqueId val="{00000008-9106-4B19-8164-6CA0DC695843}"/>
                  </c:ext>
                </c:extLst>
              </c15:ser>
            </c15:filteredScatterSeries>
            <c15:filteredScatterSeries>
              <c15:ser>
                <c:idx val="2"/>
                <c:order val="4"/>
                <c:tx>
                  <c:strRef>
                    <c:extLst xmlns:c15="http://schemas.microsoft.com/office/drawing/2012/chart">
                      <c:ext xmlns:c15="http://schemas.microsoft.com/office/drawing/2012/chart" uri="{02D57815-91ED-43cb-92C2-25804820EDAC}">
                        <c15:formulaRef>
                          <c15:sqref>'Descriptives and Graphs'!$R$3</c15:sqref>
                        </c15:formulaRef>
                      </c:ext>
                    </c:extLst>
                    <c:strCache>
                      <c:ptCount val="1"/>
                      <c:pt idx="0">
                        <c:v>Animal 5</c:v>
                      </c:pt>
                    </c:strCache>
                  </c:strRef>
                </c:tx>
                <c:spPr>
                  <a:ln w="38100" cap="rnd">
                    <a:solidFill>
                      <a:srgbClr val="5B9BD5"/>
                    </a:solidFill>
                    <a:round/>
                  </a:ln>
                  <a:effectLst/>
                </c:spPr>
                <c:marker>
                  <c:symbol val="circle"/>
                  <c:size val="6"/>
                  <c:spPr>
                    <a:solidFill>
                      <a:srgbClr val="5B9BD5"/>
                    </a:solidFill>
                    <a:ln w="9525">
                      <a:solidFill>
                        <a:srgbClr val="00B0F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Graphs'!$R$64:$R$88</c15:sqref>
                        </c15:formulaRef>
                      </c:ext>
                    </c:extLst>
                    <c:numCache>
                      <c:formatCode>General</c:formatCode>
                      <c:ptCount val="25"/>
                      <c:pt idx="2" formatCode="0.00">
                        <c:v>1.0704432591502666</c:v>
                      </c:pt>
                      <c:pt idx="3" formatCode="0.00">
                        <c:v>0.96744528232481142</c:v>
                      </c:pt>
                      <c:pt idx="4" formatCode="0.00">
                        <c:v>0.97848077984182447</c:v>
                      </c:pt>
                      <c:pt idx="5" formatCode="0.00">
                        <c:v>0.89755379805039537</c:v>
                      </c:pt>
                      <c:pt idx="6" formatCode="0.00">
                        <c:v>0.87180430384403151</c:v>
                      </c:pt>
                      <c:pt idx="7" formatCode="0.00">
                        <c:v>0.80926981791429087</c:v>
                      </c:pt>
                      <c:pt idx="8" formatCode="0.00">
                        <c:v>0.73937833363987482</c:v>
                      </c:pt>
                      <c:pt idx="9" formatCode="0.00">
                        <c:v>0.73569983446753717</c:v>
                      </c:pt>
                      <c:pt idx="10" formatCode="0.00">
                        <c:v>0.73202133529519953</c:v>
                      </c:pt>
                      <c:pt idx="11" formatCode="0.00">
                        <c:v>0.71730733860584872</c:v>
                      </c:pt>
                      <c:pt idx="12" formatCode="0.00">
                        <c:v>0.77616332536325172</c:v>
                      </c:pt>
                      <c:pt idx="13" formatCode="0.00">
                        <c:v>0.82766231377597932</c:v>
                      </c:pt>
                      <c:pt idx="14" formatCode="0.00">
                        <c:v>0.88651830053338232</c:v>
                      </c:pt>
                      <c:pt idx="15" formatCode="0.00">
                        <c:v>0.90858929556740842</c:v>
                      </c:pt>
                      <c:pt idx="16" formatCode="0.00">
                        <c:v>0.91962479308442147</c:v>
                      </c:pt>
                      <c:pt idx="17" formatCode="0.00">
                        <c:v>0.96376678315247366</c:v>
                      </c:pt>
                      <c:pt idx="18" formatCode="0.00">
                        <c:v>0.94905278646312297</c:v>
                      </c:pt>
                      <c:pt idx="19" formatCode="0.00">
                        <c:v>0.98583777818649987</c:v>
                      </c:pt>
                      <c:pt idx="20" formatCode="0.00">
                        <c:v>0.96008828398013601</c:v>
                      </c:pt>
                      <c:pt idx="21" formatCode="0.00">
                        <c:v>0.97480228066948682</c:v>
                      </c:pt>
                      <c:pt idx="22" formatCode="0.00">
                        <c:v>0.99687327570351292</c:v>
                      </c:pt>
                      <c:pt idx="23" formatCode="0.00">
                        <c:v>1.0373367665992275</c:v>
                      </c:pt>
                      <c:pt idx="24" formatCode="0.00">
                        <c:v>1.1072282508736435</c:v>
                      </c:pt>
                    </c:numCache>
                  </c:numRef>
                </c:yVal>
                <c:smooth val="1"/>
                <c:extLst xmlns:c15="http://schemas.microsoft.com/office/drawing/2012/chart">
                  <c:ext xmlns:c16="http://schemas.microsoft.com/office/drawing/2014/chart" uri="{C3380CC4-5D6E-409C-BE32-E72D297353CC}">
                    <c16:uniqueId val="{00000009-9106-4B19-8164-6CA0DC695843}"/>
                  </c:ext>
                </c:extLst>
              </c15:ser>
            </c15:filteredScatterSeries>
            <c15:filteredScatterSeries>
              <c15:ser>
                <c:idx val="3"/>
                <c:order val="5"/>
                <c:tx>
                  <c:strRef>
                    <c:extLst xmlns:c15="http://schemas.microsoft.com/office/drawing/2012/chart">
                      <c:ext xmlns:c15="http://schemas.microsoft.com/office/drawing/2012/chart" uri="{02D57815-91ED-43cb-92C2-25804820EDAC}">
                        <c15:formulaRef>
                          <c15:sqref>'Descriptives and Graphs'!$S$3</c15:sqref>
                        </c15:formulaRef>
                      </c:ext>
                    </c:extLst>
                    <c:strCache>
                      <c:ptCount val="1"/>
                      <c:pt idx="0">
                        <c:v>Animal 6</c:v>
                      </c:pt>
                    </c:strCache>
                  </c:strRef>
                </c:tx>
                <c:spPr>
                  <a:ln w="38100" cap="rnd">
                    <a:solidFill>
                      <a:srgbClr val="5B9BD5"/>
                    </a:solidFill>
                    <a:round/>
                  </a:ln>
                  <a:effectLst/>
                </c:spPr>
                <c:marker>
                  <c:symbol val="circle"/>
                  <c:size val="6"/>
                  <c:spPr>
                    <a:solidFill>
                      <a:srgbClr val="5B9BD5"/>
                    </a:solidFill>
                    <a:ln w="9525">
                      <a:solidFill>
                        <a:sysClr val="windowText" lastClr="000000"/>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Graphs'!$S$64:$S$88</c15:sqref>
                        </c15:formulaRef>
                      </c:ext>
                    </c:extLst>
                    <c:numCache>
                      <c:formatCode>General</c:formatCode>
                      <c:ptCount val="25"/>
                      <c:pt idx="2" formatCode="0.00">
                        <c:v>1.0333315238043541</c:v>
                      </c:pt>
                      <c:pt idx="3" formatCode="0.00">
                        <c:v>1.0308886596818851</c:v>
                      </c:pt>
                      <c:pt idx="4" formatCode="0.00">
                        <c:v>1.0284457955594162</c:v>
                      </c:pt>
                      <c:pt idx="5" formatCode="0.00">
                        <c:v>0.97225992074263112</c:v>
                      </c:pt>
                      <c:pt idx="6" formatCode="0.00">
                        <c:v>0.90385972531350134</c:v>
                      </c:pt>
                      <c:pt idx="7" formatCode="0.00">
                        <c:v>0.79800228000651463</c:v>
                      </c:pt>
                      <c:pt idx="8" formatCode="0.00">
                        <c:v>0.76705933445524166</c:v>
                      </c:pt>
                      <c:pt idx="9" formatCode="0.00">
                        <c:v>0.70680201943434151</c:v>
                      </c:pt>
                      <c:pt idx="10" formatCode="0.00">
                        <c:v>0.70191629118940368</c:v>
                      </c:pt>
                      <c:pt idx="11" formatCode="0.00">
                        <c:v>0.75321643776125102</c:v>
                      </c:pt>
                      <c:pt idx="12" formatCode="0.00">
                        <c:v>0.78253080723087809</c:v>
                      </c:pt>
                      <c:pt idx="13" formatCode="0.00">
                        <c:v>0.85011671461918492</c:v>
                      </c:pt>
                      <c:pt idx="14" formatCode="0.00">
                        <c:v>0.88513110037457277</c:v>
                      </c:pt>
                      <c:pt idx="15" formatCode="0.00">
                        <c:v>0.91200260572173097</c:v>
                      </c:pt>
                      <c:pt idx="16" formatCode="0.00">
                        <c:v>0.93968839910971214</c:v>
                      </c:pt>
                      <c:pt idx="17" formatCode="0.00">
                        <c:v>0.99913142608978911</c:v>
                      </c:pt>
                      <c:pt idx="18" formatCode="0.00">
                        <c:v>0.99343140980402833</c:v>
                      </c:pt>
                      <c:pt idx="19" formatCode="0.00">
                        <c:v>0.9673741924976933</c:v>
                      </c:pt>
                      <c:pt idx="20" formatCode="0.00">
                        <c:v>1.0455458444166987</c:v>
                      </c:pt>
                      <c:pt idx="21" formatCode="0.00">
                        <c:v>1.0154171869062487</c:v>
                      </c:pt>
                      <c:pt idx="22" formatCode="0.00">
                        <c:v>0.9779599370283919</c:v>
                      </c:pt>
                      <c:pt idx="23" formatCode="0.00">
                        <c:v>1.0292600836002392</c:v>
                      </c:pt>
                      <c:pt idx="24" formatCode="0.00">
                        <c:v>1.0390315400901149</c:v>
                      </c:pt>
                    </c:numCache>
                  </c:numRef>
                </c:yVal>
                <c:smooth val="1"/>
                <c:extLst xmlns:c15="http://schemas.microsoft.com/office/drawing/2012/chart">
                  <c:ext xmlns:c16="http://schemas.microsoft.com/office/drawing/2014/chart" uri="{C3380CC4-5D6E-409C-BE32-E72D297353CC}">
                    <c16:uniqueId val="{0000000A-9106-4B19-8164-6CA0DC695843}"/>
                  </c:ext>
                </c:extLst>
              </c15:ser>
            </c15:filteredScatterSeries>
            <c15:filteredScatterSeries>
              <c15:ser>
                <c:idx val="6"/>
                <c:order val="6"/>
                <c:tx>
                  <c:strRef>
                    <c:extLst xmlns:c15="http://schemas.microsoft.com/office/drawing/2012/chart">
                      <c:ext xmlns:c15="http://schemas.microsoft.com/office/drawing/2012/chart" uri="{02D57815-91ED-43cb-92C2-25804820EDAC}">
                        <c15:formulaRef>
                          <c15:sqref>'Descriptives and Graphs'!$T$3</c15:sqref>
                        </c15:formulaRef>
                      </c:ext>
                    </c:extLst>
                    <c:strCache>
                      <c:ptCount val="1"/>
                      <c:pt idx="0">
                        <c:v>Animal 7</c:v>
                      </c:pt>
                    </c:strCache>
                  </c:strRef>
                </c:tx>
                <c:spPr>
                  <a:ln w="19050"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Graphs'!$T$64:$T$88</c15:sqref>
                        </c15:formulaRef>
                      </c:ext>
                    </c:extLst>
                    <c:numCache>
                      <c:formatCode>General</c:formatCode>
                      <c:ptCount val="25"/>
                    </c:numCache>
                  </c:numRef>
                </c:yVal>
                <c:smooth val="0"/>
                <c:extLst xmlns:c15="http://schemas.microsoft.com/office/drawing/2012/chart">
                  <c:ext xmlns:c16="http://schemas.microsoft.com/office/drawing/2014/chart" uri="{C3380CC4-5D6E-409C-BE32-E72D297353CC}">
                    <c16:uniqueId val="{0000000B-9106-4B19-8164-6CA0DC695843}"/>
                  </c:ext>
                </c:extLst>
              </c15:ser>
            </c15:filteredScatterSeries>
            <c15:filteredScatterSeries>
              <c15:ser>
                <c:idx val="7"/>
                <c:order val="7"/>
                <c:tx>
                  <c:strRef>
                    <c:extLst xmlns:c15="http://schemas.microsoft.com/office/drawing/2012/chart">
                      <c:ext xmlns:c15="http://schemas.microsoft.com/office/drawing/2012/chart" uri="{02D57815-91ED-43cb-92C2-25804820EDAC}">
                        <c15:formulaRef>
                          <c15:sqref>'Descriptives and Graphs'!$U$3</c15:sqref>
                        </c15:formulaRef>
                      </c:ext>
                    </c:extLst>
                    <c:strCache>
                      <c:ptCount val="1"/>
                      <c:pt idx="0">
                        <c:v>Animal 8</c:v>
                      </c:pt>
                    </c:strCache>
                  </c:strRef>
                </c:tx>
                <c:spPr>
                  <a:ln w="19050" cap="rnd">
                    <a:solidFill>
                      <a:schemeClr val="accent2">
                        <a:lumMod val="60000"/>
                      </a:schemeClr>
                    </a:solidFill>
                    <a:round/>
                  </a:ln>
                  <a:effectLst/>
                </c:spPr>
                <c:marker>
                  <c:symbol val="circle"/>
                  <c:size val="5"/>
                  <c:spPr>
                    <a:solidFill>
                      <a:schemeClr val="accent2">
                        <a:lumMod val="60000"/>
                      </a:schemeClr>
                    </a:solidFill>
                    <a:ln w="9525">
                      <a:solidFill>
                        <a:schemeClr val="accent2">
                          <a:lumMod val="60000"/>
                        </a:schemeClr>
                      </a:solidFill>
                    </a:ln>
                    <a:effectLst/>
                  </c:spPr>
                </c:marker>
                <c:xVal>
                  <c:numRef>
                    <c:extLst xmlns:c15="http://schemas.microsoft.com/office/drawing/2012/chart">
                      <c:ext xmlns:c15="http://schemas.microsoft.com/office/drawing/2012/chart" uri="{02D57815-91ED-43cb-92C2-25804820EDAC}">
                        <c15:formulaRef>
                          <c15:sqref>'Descriptives and Graphs'!$M$64:$M$88</c15:sqref>
                        </c15:formulaRef>
                      </c:ext>
                    </c:extLst>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extLst xmlns:c15="http://schemas.microsoft.com/office/drawing/2012/chart">
                      <c:ext xmlns:c15="http://schemas.microsoft.com/office/drawing/2012/chart" uri="{02D57815-91ED-43cb-92C2-25804820EDAC}">
                        <c15:formulaRef>
                          <c15:sqref>'Descriptives and Graphs'!$U$64:$U$88</c15:sqref>
                        </c15:formulaRef>
                      </c:ext>
                    </c:extLst>
                    <c:numCache>
                      <c:formatCode>General</c:formatCode>
                      <c:ptCount val="25"/>
                    </c:numCache>
                  </c:numRef>
                </c:yVal>
                <c:smooth val="0"/>
                <c:extLst xmlns:c15="http://schemas.microsoft.com/office/drawing/2012/chart">
                  <c:ext xmlns:c16="http://schemas.microsoft.com/office/drawing/2014/chart" uri="{C3380CC4-5D6E-409C-BE32-E72D297353CC}">
                    <c16:uniqueId val="{0000000C-9106-4B19-8164-6CA0DC695843}"/>
                  </c:ext>
                </c:extLst>
              </c15:ser>
            </c15:filteredScatterSeries>
          </c:ext>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1600">
          <a:latin typeface="Arial" panose="020B0604020202020204" pitchFamily="34" charset="0"/>
          <a:cs typeface="Arial" panose="020B0604020202020204" pitchFamily="34" charset="0"/>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Fin - Average Post Flash Expansion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4"/>
          <c:order val="0"/>
          <c:spPr>
            <a:ln w="9525" cap="rnd">
              <a:solidFill>
                <a:srgbClr val="ED7D31"/>
              </a:solidFill>
              <a:round/>
            </a:ln>
            <a:effectLst/>
          </c:spPr>
          <c:marker>
            <c:symbol val="circle"/>
            <c:size val="6"/>
            <c:spPr>
              <a:solidFill>
                <a:srgbClr val="ED7D31"/>
              </a:solidFill>
              <a:ln w="9525">
                <a:solidFill>
                  <a:srgbClr val="ED7D31"/>
                </a:solidFill>
              </a:ln>
              <a:effectLst/>
            </c:spPr>
          </c:marker>
          <c:dPt>
            <c:idx val="4"/>
            <c:marker>
              <c:symbol val="x"/>
              <c:size val="6"/>
              <c:spPr>
                <a:solidFill>
                  <a:srgbClr val="ED7D31"/>
                </a:solidFill>
                <a:ln w="38100">
                  <a:solidFill>
                    <a:sysClr val="windowText" lastClr="000000"/>
                  </a:solidFill>
                </a:ln>
                <a:effectLst/>
              </c:spPr>
            </c:marker>
            <c:bubble3D val="0"/>
            <c:extLst>
              <c:ext xmlns:c16="http://schemas.microsoft.com/office/drawing/2014/chart" uri="{C3380CC4-5D6E-409C-BE32-E72D297353CC}">
                <c16:uniqueId val="{00000000-2C1A-400B-AED6-1C73D7A85805}"/>
              </c:ext>
            </c:extLst>
          </c:dPt>
          <c:dPt>
            <c:idx val="6"/>
            <c:marker>
              <c:symbol val="dash"/>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2C1A-400B-AED6-1C73D7A85805}"/>
              </c:ext>
            </c:extLst>
          </c:dPt>
          <c:dPt>
            <c:idx val="8"/>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2C1A-400B-AED6-1C73D7A85805}"/>
              </c:ext>
            </c:extLst>
          </c:dPt>
          <c:dPt>
            <c:idx val="20"/>
            <c:marker>
              <c:symbol val="x"/>
              <c:size val="6"/>
              <c:spPr>
                <a:solidFill>
                  <a:sysClr val="windowText" lastClr="000000"/>
                </a:solidFill>
                <a:ln w="38100">
                  <a:solidFill>
                    <a:srgbClr val="ED7D31"/>
                  </a:solidFill>
                </a:ln>
                <a:effectLst/>
              </c:spPr>
            </c:marker>
            <c:bubble3D val="0"/>
            <c:extLst>
              <c:ext xmlns:c16="http://schemas.microsoft.com/office/drawing/2014/chart" uri="{C3380CC4-5D6E-409C-BE32-E72D297353CC}">
                <c16:uniqueId val="{00000003-2C1A-400B-AED6-1C73D7A85805}"/>
              </c:ext>
            </c:extLst>
          </c:dPt>
          <c:xVal>
            <c:numRef>
              <c:f>'Descriptives and Graphs'!$M$64:$M$88</c:f>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f>'Descriptives and Graphs'!$V$64:$V$88</c:f>
              <c:numCache>
                <c:formatCode>General</c:formatCode>
                <c:ptCount val="25"/>
                <c:pt idx="2" formatCode="0.00">
                  <c:v>1.0081273099936452</c:v>
                </c:pt>
                <c:pt idx="3" formatCode="0.00">
                  <c:v>1.0271365019859848</c:v>
                </c:pt>
                <c:pt idx="4" formatCode="0.00">
                  <c:v>1.0881351318100461</c:v>
                </c:pt>
                <c:pt idx="5" formatCode="0.00">
                  <c:v>1.2497001746315637</c:v>
                </c:pt>
                <c:pt idx="6" formatCode="0.00">
                  <c:v>1.6132772059165497</c:v>
                </c:pt>
                <c:pt idx="7" formatCode="0.00">
                  <c:v>1.9813726088953219</c:v>
                </c:pt>
                <c:pt idx="8" formatCode="0.00">
                  <c:v>2.1620652539362091</c:v>
                </c:pt>
                <c:pt idx="9" formatCode="0.00">
                  <c:v>2.0926219047146151</c:v>
                </c:pt>
                <c:pt idx="10" formatCode="0.00">
                  <c:v>1.8708596317594177</c:v>
                </c:pt>
                <c:pt idx="11" formatCode="0.00">
                  <c:v>1.6525404341103525</c:v>
                </c:pt>
                <c:pt idx="12" formatCode="0.00">
                  <c:v>1.4504614299001111</c:v>
                </c:pt>
                <c:pt idx="13" formatCode="0.00">
                  <c:v>1.3360810832409846</c:v>
                </c:pt>
                <c:pt idx="14" formatCode="0.00">
                  <c:v>1.2487532306571782</c:v>
                </c:pt>
                <c:pt idx="15" formatCode="0.00">
                  <c:v>1.1960653735608002</c:v>
                </c:pt>
                <c:pt idx="16" formatCode="0.00">
                  <c:v>1.155049438356065</c:v>
                </c:pt>
                <c:pt idx="17" formatCode="0.00">
                  <c:v>1.1523215853321991</c:v>
                </c:pt>
                <c:pt idx="18" formatCode="0.00">
                  <c:v>1.1200997671741464</c:v>
                </c:pt>
                <c:pt idx="19" formatCode="0.00">
                  <c:v>1.1065815153473464</c:v>
                </c:pt>
                <c:pt idx="20" formatCode="0.00">
                  <c:v>1.0708715358936161</c:v>
                </c:pt>
                <c:pt idx="21" formatCode="0.00">
                  <c:v>1.0678666352458337</c:v>
                </c:pt>
                <c:pt idx="22" formatCode="0.00">
                  <c:v>1.045676649509651</c:v>
                </c:pt>
                <c:pt idx="23" formatCode="0.00">
                  <c:v>1.0277107129825114</c:v>
                </c:pt>
                <c:pt idx="24" formatCode="0.00">
                  <c:v>1.0380859832122635</c:v>
                </c:pt>
              </c:numCache>
            </c:numRef>
          </c:yVal>
          <c:smooth val="1"/>
          <c:extLst>
            <c:ext xmlns:c16="http://schemas.microsoft.com/office/drawing/2014/chart" uri="{C3380CC4-5D6E-409C-BE32-E72D297353CC}">
              <c16:uniqueId val="{00000004-2C1A-400B-AED6-1C73D7A85805}"/>
            </c:ext>
          </c:extLst>
        </c:ser>
        <c:dLbls>
          <c:showLegendKey val="0"/>
          <c:showVal val="0"/>
          <c:showCatName val="0"/>
          <c:showSerName val="0"/>
          <c:showPercent val="0"/>
          <c:showBubbleSize val="0"/>
        </c:dLbls>
        <c:axId val="574288896"/>
        <c:axId val="574289224"/>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egendEntry>
        <c:idx val="7"/>
        <c:delete val="1"/>
      </c:legendEntry>
      <c:legendEntry>
        <c:idx val="9"/>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1"/>
        <c:delete val="1"/>
      </c:legendEntry>
      <c:legendEntry>
        <c:idx val="22"/>
        <c:delete val="1"/>
      </c:legendEntry>
      <c:legendEntry>
        <c:idx val="23"/>
        <c:delete val="1"/>
      </c:legendEntry>
      <c:legendEntry>
        <c:idx val="24"/>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Fin - Post Flash Retraction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4"/>
          <c:order val="0"/>
          <c:tx>
            <c:strRef>
              <c:f>'Descriptives and Graphs'!$N$3</c:f>
              <c:strCache>
                <c:ptCount val="1"/>
                <c:pt idx="0">
                  <c:v>Animal 1</c:v>
                </c:pt>
              </c:strCache>
            </c:strRef>
          </c:tx>
          <c:spPr>
            <a:ln w="9525" cap="rnd">
              <a:solidFill>
                <a:srgbClr val="ED7D31"/>
              </a:solidFill>
              <a:round/>
            </a:ln>
            <a:effectLst/>
          </c:spPr>
          <c:marker>
            <c:symbol val="circle"/>
            <c:size val="6"/>
            <c:spPr>
              <a:solidFill>
                <a:srgbClr val="ED7D31"/>
              </a:solidFill>
              <a:ln w="9525">
                <a:solidFill>
                  <a:sysClr val="windowText" lastClr="000000"/>
                </a:solidFill>
              </a:ln>
              <a:effectLst/>
            </c:spPr>
          </c:marker>
          <c:dPt>
            <c:idx val="4"/>
            <c:marker>
              <c:symbol val="plus"/>
              <c:size val="6"/>
              <c:spPr>
                <a:solidFill>
                  <a:sysClr val="windowText" lastClr="000000"/>
                </a:solidFill>
                <a:ln w="38100">
                  <a:solidFill>
                    <a:srgbClr val="ED7D31"/>
                  </a:solidFill>
                </a:ln>
                <a:effectLst/>
              </c:spPr>
            </c:marker>
            <c:bubble3D val="0"/>
            <c:extLst>
              <c:ext xmlns:c16="http://schemas.microsoft.com/office/drawing/2014/chart" uri="{C3380CC4-5D6E-409C-BE32-E72D297353CC}">
                <c16:uniqueId val="{00000000-FBC5-4D16-86CB-7D962ECAC301}"/>
              </c:ext>
            </c:extLst>
          </c:dPt>
          <c:dPt>
            <c:idx val="7"/>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FBC5-4D16-86CB-7D962ECAC301}"/>
              </c:ext>
            </c:extLst>
          </c:dPt>
          <c:dPt>
            <c:idx val="8"/>
            <c:marker>
              <c:symbol val="plus"/>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FBC5-4D16-86CB-7D962ECAC301}"/>
              </c:ext>
            </c:extLst>
          </c:dPt>
          <c:dPt>
            <c:idx val="13"/>
            <c:marker>
              <c:symbol val="plus"/>
              <c:size val="6"/>
              <c:spPr>
                <a:solidFill>
                  <a:srgbClr val="ED7D31"/>
                </a:solidFill>
                <a:ln w="38100">
                  <a:solidFill>
                    <a:sysClr val="windowText" lastClr="000000"/>
                  </a:solidFill>
                </a:ln>
                <a:effectLst/>
              </c:spPr>
            </c:marker>
            <c:bubble3D val="0"/>
            <c:extLst>
              <c:ext xmlns:c16="http://schemas.microsoft.com/office/drawing/2014/chart" uri="{C3380CC4-5D6E-409C-BE32-E72D297353CC}">
                <c16:uniqueId val="{00000003-FBC5-4D16-86CB-7D962ECAC301}"/>
              </c:ext>
            </c:extLst>
          </c:dPt>
          <c:xVal>
            <c:numRef>
              <c:f>'Descriptives and Graphs'!$M$64:$M$88</c:f>
              <c:numCache>
                <c:formatCode>0</c:formatCode>
                <c:ptCount val="25"/>
                <c:pt idx="1">
                  <c:v>16.669444907484579</c:v>
                </c:pt>
                <c:pt idx="2">
                  <c:v>33.363935725514629</c:v>
                </c:pt>
                <c:pt idx="3">
                  <c:v>50.058426543544684</c:v>
                </c:pt>
                <c:pt idx="4">
                  <c:v>66.752917361574731</c:v>
                </c:pt>
                <c:pt idx="5">
                  <c:v>83.447408179604778</c:v>
                </c:pt>
                <c:pt idx="6">
                  <c:v>100.14189899763483</c:v>
                </c:pt>
                <c:pt idx="7">
                  <c:v>116.83638981566487</c:v>
                </c:pt>
                <c:pt idx="8">
                  <c:v>133.53088063369492</c:v>
                </c:pt>
                <c:pt idx="9">
                  <c:v>150.22537145172498</c:v>
                </c:pt>
                <c:pt idx="10">
                  <c:v>166.91986226975504</c:v>
                </c:pt>
                <c:pt idx="11">
                  <c:v>183.6143530877851</c:v>
                </c:pt>
                <c:pt idx="12">
                  <c:v>200.30884390581517</c:v>
                </c:pt>
                <c:pt idx="13">
                  <c:v>217.00333472384523</c:v>
                </c:pt>
                <c:pt idx="14">
                  <c:v>233.69782554187529</c:v>
                </c:pt>
                <c:pt idx="15">
                  <c:v>250.39231635990535</c:v>
                </c:pt>
                <c:pt idx="16">
                  <c:v>267.08680717793538</c:v>
                </c:pt>
                <c:pt idx="17">
                  <c:v>283.78129799596542</c:v>
                </c:pt>
                <c:pt idx="18">
                  <c:v>300.47578881399545</c:v>
                </c:pt>
                <c:pt idx="19">
                  <c:v>317.17027963202548</c:v>
                </c:pt>
                <c:pt idx="20">
                  <c:v>333.86477045005552</c:v>
                </c:pt>
                <c:pt idx="21">
                  <c:v>350.55926126808555</c:v>
                </c:pt>
                <c:pt idx="22">
                  <c:v>367.25375208611558</c:v>
                </c:pt>
                <c:pt idx="23">
                  <c:v>383.94824290414562</c:v>
                </c:pt>
                <c:pt idx="24">
                  <c:v>400.64273372217565</c:v>
                </c:pt>
              </c:numCache>
            </c:numRef>
          </c:xVal>
          <c:yVal>
            <c:numRef>
              <c:f>'Descriptives and Graphs'!$N$64:$N$88</c:f>
              <c:numCache>
                <c:formatCode>General</c:formatCode>
                <c:ptCount val="25"/>
                <c:pt idx="2" formatCode="0.00">
                  <c:v>0.99582607552502722</c:v>
                </c:pt>
                <c:pt idx="3" formatCode="0.00">
                  <c:v>1.0234331350445329</c:v>
                </c:pt>
                <c:pt idx="4" formatCode="0.00">
                  <c:v>0.93469615801755035</c:v>
                </c:pt>
                <c:pt idx="5" formatCode="0.00">
                  <c:v>0.9484996877773032</c:v>
                </c:pt>
                <c:pt idx="6" formatCode="0.00">
                  <c:v>0.90906103132086646</c:v>
                </c:pt>
                <c:pt idx="7" formatCode="0.00">
                  <c:v>0.63101850330298759</c:v>
                </c:pt>
                <c:pt idx="8" formatCode="0.00">
                  <c:v>0.4969270713511027</c:v>
                </c:pt>
                <c:pt idx="9" formatCode="0.00">
                  <c:v>0.56200085450422332</c:v>
                </c:pt>
                <c:pt idx="10" formatCode="0.00">
                  <c:v>0.74736253984947587</c:v>
                </c:pt>
                <c:pt idx="11" formatCode="0.00">
                  <c:v>0.79468892759719989</c:v>
                </c:pt>
                <c:pt idx="12" formatCode="0.00">
                  <c:v>0.90511716567522282</c:v>
                </c:pt>
                <c:pt idx="13" formatCode="0.00">
                  <c:v>0.94455582213165945</c:v>
                </c:pt>
                <c:pt idx="14" formatCode="0.00">
                  <c:v>1.0214612022217111</c:v>
                </c:pt>
                <c:pt idx="15" formatCode="0.00">
                  <c:v>1.0194892693988893</c:v>
                </c:pt>
                <c:pt idx="16" formatCode="0.00">
                  <c:v>1.0037138068163145</c:v>
                </c:pt>
                <c:pt idx="17" formatCode="0.00">
                  <c:v>1.1240017090084466</c:v>
                </c:pt>
                <c:pt idx="18" formatCode="0.00">
                  <c:v>0.9938541427022054</c:v>
                </c:pt>
                <c:pt idx="19" formatCode="0.00">
                  <c:v>1.0313208663358202</c:v>
                </c:pt>
                <c:pt idx="20" formatCode="0.00">
                  <c:v>1.0135734709304238</c:v>
                </c:pt>
                <c:pt idx="21" formatCode="0.00">
                  <c:v>1.0254050678673547</c:v>
                </c:pt>
                <c:pt idx="22" formatCode="0.00">
                  <c:v>0.97807868011963073</c:v>
                </c:pt>
                <c:pt idx="23" formatCode="0.00">
                  <c:v>1.1180859105399812</c:v>
                </c:pt>
                <c:pt idx="24" formatCode="0.00">
                  <c:v>1.0727314556150789</c:v>
                </c:pt>
              </c:numCache>
            </c:numRef>
          </c:yVal>
          <c:smooth val="1"/>
          <c:extLst>
            <c:ext xmlns:c16="http://schemas.microsoft.com/office/drawing/2014/chart" uri="{C3380CC4-5D6E-409C-BE32-E72D297353CC}">
              <c16:uniqueId val="{00000004-FBC5-4D16-86CB-7D962ECAC301}"/>
            </c:ext>
          </c:extLst>
        </c:ser>
        <c:dLbls>
          <c:showLegendKey val="0"/>
          <c:showVal val="0"/>
          <c:showCatName val="0"/>
          <c:showSerName val="0"/>
          <c:showPercent val="0"/>
          <c:showBubbleSize val="0"/>
        </c:dLbls>
        <c:axId val="574288896"/>
        <c:axId val="574289224"/>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b"/>
      <c:legendEntry>
        <c:idx val="0"/>
        <c:delete val="1"/>
      </c:legendEntry>
      <c:legendEntry>
        <c:idx val="1"/>
        <c:delete val="1"/>
      </c:legendEntry>
      <c:legendEntry>
        <c:idx val="2"/>
        <c:delete val="1"/>
      </c:legendEntry>
      <c:legendEntry>
        <c:idx val="3"/>
        <c:delete val="1"/>
      </c:legendEntry>
      <c:legendEntry>
        <c:idx val="5"/>
        <c:delete val="1"/>
      </c:legendEntry>
      <c:legendEntry>
        <c:idx val="6"/>
        <c:delete val="1"/>
      </c:legendEntry>
      <c:legendEntry>
        <c:idx val="9"/>
        <c:delete val="1"/>
      </c:legendEntry>
      <c:legendEntry>
        <c:idx val="10"/>
        <c:delete val="1"/>
      </c:legendEntry>
      <c:legendEntry>
        <c:idx val="11"/>
        <c:delete val="1"/>
      </c:legendEntry>
      <c:legendEntry>
        <c:idx val="12"/>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900">
          <a:latin typeface="Arial" panose="020B0604020202020204" pitchFamily="34" charset="0"/>
          <a:cs typeface="Arial" panose="020B0604020202020204" pitchFamily="34" charset="0"/>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1400" dirty="0"/>
              <a:t>Chromatophore Expansion and Retraction on Different Body Regions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autoTitleDeleted val="0"/>
    <c:plotArea>
      <c:layout/>
      <c:scatterChart>
        <c:scatterStyle val="lineMarker"/>
        <c:varyColors val="0"/>
        <c:ser>
          <c:idx val="4"/>
          <c:order val="0"/>
          <c:tx>
            <c:strRef>
              <c:f>'Pre and Post Mean div Pre'!$L$1</c:f>
              <c:strCache>
                <c:ptCount val="1"/>
                <c:pt idx="0">
                  <c:v>Fin Expansion</c:v>
                </c:pt>
              </c:strCache>
            </c:strRef>
          </c:tx>
          <c:spPr>
            <a:ln w="38100" cap="rnd">
              <a:solidFill>
                <a:srgbClr val="ED7D31"/>
              </a:solidFill>
              <a:round/>
            </a:ln>
            <a:effectLst/>
          </c:spPr>
          <c:marker>
            <c:symbol val="circle"/>
            <c:size val="6"/>
            <c:spPr>
              <a:solidFill>
                <a:srgbClr val="ED7D31"/>
              </a:solidFill>
              <a:ln w="9525">
                <a:solidFill>
                  <a:srgbClr val="ED7D31"/>
                </a:solidFill>
              </a:ln>
              <a:effectLst/>
            </c:spPr>
          </c:marker>
          <c:dPt>
            <c:idx val="4"/>
            <c:marker>
              <c:symbol val="x"/>
              <c:size val="6"/>
              <c:spPr>
                <a:solidFill>
                  <a:sysClr val="windowText" lastClr="000000"/>
                </a:solidFill>
                <a:ln w="38100">
                  <a:solidFill>
                    <a:srgbClr val="ED7D31"/>
                  </a:solidFill>
                </a:ln>
                <a:effectLst/>
              </c:spPr>
            </c:marker>
            <c:bubble3D val="0"/>
            <c:extLst>
              <c:ext xmlns:c16="http://schemas.microsoft.com/office/drawing/2014/chart" uri="{C3380CC4-5D6E-409C-BE32-E72D297353CC}">
                <c16:uniqueId val="{00000000-0392-47AF-B666-D0364B6626C3}"/>
              </c:ext>
            </c:extLst>
          </c:dPt>
          <c:dPt>
            <c:idx val="6"/>
            <c:marker>
              <c:symbol val="dash"/>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1-0392-47AF-B666-D0364B6626C3}"/>
              </c:ext>
            </c:extLst>
          </c:dPt>
          <c:dPt>
            <c:idx val="8"/>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2-0392-47AF-B666-D0364B6626C3}"/>
              </c:ext>
            </c:extLst>
          </c:dPt>
          <c:dPt>
            <c:idx val="20"/>
            <c:marker>
              <c:symbol val="x"/>
              <c:size val="6"/>
              <c:spPr>
                <a:solidFill>
                  <a:srgbClr val="ED7D31"/>
                </a:solidFill>
                <a:ln w="38100">
                  <a:solidFill>
                    <a:sysClr val="windowText" lastClr="000000"/>
                  </a:solidFill>
                </a:ln>
                <a:effectLst/>
              </c:spPr>
            </c:marker>
            <c:bubble3D val="0"/>
            <c:extLst>
              <c:ext xmlns:c16="http://schemas.microsoft.com/office/drawing/2014/chart" uri="{C3380CC4-5D6E-409C-BE32-E72D297353CC}">
                <c16:uniqueId val="{00000003-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Pre'!$L$62:$L$86</c:f>
              <c:numCache>
                <c:formatCode>0.00</c:formatCode>
                <c:ptCount val="25"/>
                <c:pt idx="2">
                  <c:v>1.0271950244832004</c:v>
                </c:pt>
                <c:pt idx="3">
                  <c:v>1.0547320808451679</c:v>
                </c:pt>
                <c:pt idx="4">
                  <c:v>1.1283387372043432</c:v>
                </c:pt>
                <c:pt idx="5">
                  <c:v>1.3140829881021769</c:v>
                </c:pt>
                <c:pt idx="6">
                  <c:v>1.6945236508063928</c:v>
                </c:pt>
                <c:pt idx="7">
                  <c:v>2.0542853453300438</c:v>
                </c:pt>
                <c:pt idx="8">
                  <c:v>2.2059485625935791</c:v>
                </c:pt>
                <c:pt idx="9">
                  <c:v>2.0862723062371957</c:v>
                </c:pt>
                <c:pt idx="10">
                  <c:v>1.8417369635247434</c:v>
                </c:pt>
                <c:pt idx="11">
                  <c:v>1.6163100344474968</c:v>
                </c:pt>
                <c:pt idx="12">
                  <c:v>1.4254353053681559</c:v>
                </c:pt>
                <c:pt idx="13">
                  <c:v>1.3268568317377665</c:v>
                </c:pt>
                <c:pt idx="14">
                  <c:v>1.2464967908335458</c:v>
                </c:pt>
                <c:pt idx="15">
                  <c:v>1.2045106326542723</c:v>
                </c:pt>
                <c:pt idx="16">
                  <c:v>1.1658226390202533</c:v>
                </c:pt>
                <c:pt idx="17">
                  <c:v>1.1557187381117748</c:v>
                </c:pt>
                <c:pt idx="18">
                  <c:v>1.1195436317503309</c:v>
                </c:pt>
                <c:pt idx="19">
                  <c:v>1.1062462699329549</c:v>
                </c:pt>
                <c:pt idx="20">
                  <c:v>1.0681864981170799</c:v>
                </c:pt>
                <c:pt idx="21">
                  <c:v>1.0619566317538209</c:v>
                </c:pt>
                <c:pt idx="22">
                  <c:v>1.0419582372095784</c:v>
                </c:pt>
                <c:pt idx="23">
                  <c:v>1.025205655392412</c:v>
                </c:pt>
                <c:pt idx="24">
                  <c:v>1.0344719272100322</c:v>
                </c:pt>
              </c:numCache>
            </c:numRef>
          </c:yVal>
          <c:smooth val="1"/>
          <c:extLst>
            <c:ext xmlns:c16="http://schemas.microsoft.com/office/drawing/2014/chart" uri="{C3380CC4-5D6E-409C-BE32-E72D297353CC}">
              <c16:uniqueId val="{00000004-0392-47AF-B666-D0364B6626C3}"/>
            </c:ext>
          </c:extLst>
        </c:ser>
        <c:ser>
          <c:idx val="1"/>
          <c:order val="1"/>
          <c:tx>
            <c:strRef>
              <c:f>'Pre and Post Mean div Pre'!$K$1</c:f>
              <c:strCache>
                <c:ptCount val="1"/>
                <c:pt idx="0">
                  <c:v>Fin Retraction</c:v>
                </c:pt>
              </c:strCache>
            </c:strRef>
          </c:tx>
          <c:spPr>
            <a:ln w="38100" cap="rnd">
              <a:solidFill>
                <a:schemeClr val="accent2"/>
              </a:solidFill>
              <a:round/>
            </a:ln>
            <a:effectLst/>
          </c:spPr>
          <c:marker>
            <c:symbol val="circle"/>
            <c:size val="6"/>
            <c:spPr>
              <a:solidFill>
                <a:schemeClr val="accent2"/>
              </a:solidFill>
              <a:ln w="9525">
                <a:solidFill>
                  <a:sysClr val="windowText" lastClr="000000"/>
                </a:solidFill>
              </a:ln>
              <a:effectLst/>
            </c:spPr>
          </c:marker>
          <c:dPt>
            <c:idx val="4"/>
            <c:marker>
              <c:symbol val="plus"/>
              <c:size val="6"/>
              <c:spPr>
                <a:solidFill>
                  <a:sysClr val="windowText" lastClr="000000"/>
                </a:solidFill>
                <a:ln w="38100">
                  <a:solidFill>
                    <a:srgbClr val="ED7D31"/>
                  </a:solidFill>
                </a:ln>
                <a:effectLst/>
              </c:spPr>
            </c:marker>
            <c:bubble3D val="0"/>
            <c:extLst>
              <c:ext xmlns:c16="http://schemas.microsoft.com/office/drawing/2014/chart" uri="{C3380CC4-5D6E-409C-BE32-E72D297353CC}">
                <c16:uniqueId val="{00000005-0392-47AF-B666-D0364B6626C3}"/>
              </c:ext>
            </c:extLst>
          </c:dPt>
          <c:dPt>
            <c:idx val="7"/>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6-0392-47AF-B666-D0364B6626C3}"/>
              </c:ext>
            </c:extLst>
          </c:dPt>
          <c:dPt>
            <c:idx val="8"/>
            <c:marker>
              <c:symbol val="diamond"/>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7-0392-47AF-B666-D0364B6626C3}"/>
              </c:ext>
            </c:extLst>
          </c:dPt>
          <c:dPt>
            <c:idx val="13"/>
            <c:marker>
              <c:symbol val="plus"/>
              <c:size val="6"/>
              <c:spPr>
                <a:solidFill>
                  <a:schemeClr val="accent2"/>
                </a:solidFill>
                <a:ln w="38100">
                  <a:solidFill>
                    <a:sysClr val="windowText" lastClr="000000"/>
                  </a:solidFill>
                </a:ln>
                <a:effectLst/>
              </c:spPr>
            </c:marker>
            <c:bubble3D val="0"/>
            <c:extLst>
              <c:ext xmlns:c16="http://schemas.microsoft.com/office/drawing/2014/chart" uri="{C3380CC4-5D6E-409C-BE32-E72D297353CC}">
                <c16:uniqueId val="{00000008-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Pre'!$K$62:$K$86</c:f>
              <c:numCache>
                <c:formatCode>0.00</c:formatCode>
                <c:ptCount val="25"/>
                <c:pt idx="2">
                  <c:v>0.99582607552502722</c:v>
                </c:pt>
                <c:pt idx="3">
                  <c:v>1.0234331350445329</c:v>
                </c:pt>
                <c:pt idx="4">
                  <c:v>0.93469615801755035</c:v>
                </c:pt>
                <c:pt idx="5">
                  <c:v>0.9484996877773032</c:v>
                </c:pt>
                <c:pt idx="6">
                  <c:v>0.90906103132086646</c:v>
                </c:pt>
                <c:pt idx="7">
                  <c:v>0.63101850330298759</c:v>
                </c:pt>
                <c:pt idx="8">
                  <c:v>0.4969270713511027</c:v>
                </c:pt>
                <c:pt idx="9">
                  <c:v>0.56200085450422332</c:v>
                </c:pt>
                <c:pt idx="10">
                  <c:v>0.74736253984947587</c:v>
                </c:pt>
                <c:pt idx="11">
                  <c:v>0.79468892759719989</c:v>
                </c:pt>
                <c:pt idx="12">
                  <c:v>0.90511716567522282</c:v>
                </c:pt>
                <c:pt idx="13">
                  <c:v>0.94455582213165945</c:v>
                </c:pt>
                <c:pt idx="14">
                  <c:v>1.0214612022217111</c:v>
                </c:pt>
                <c:pt idx="15">
                  <c:v>1.0194892693988893</c:v>
                </c:pt>
                <c:pt idx="16">
                  <c:v>1.0037138068163145</c:v>
                </c:pt>
                <c:pt idx="17">
                  <c:v>1.1240017090084466</c:v>
                </c:pt>
                <c:pt idx="18">
                  <c:v>0.9938541427022054</c:v>
                </c:pt>
                <c:pt idx="19">
                  <c:v>1.0313208663358202</c:v>
                </c:pt>
                <c:pt idx="20">
                  <c:v>1.0135734709304238</c:v>
                </c:pt>
                <c:pt idx="21">
                  <c:v>1.0254050678673547</c:v>
                </c:pt>
                <c:pt idx="22">
                  <c:v>0.97807868011963073</c:v>
                </c:pt>
                <c:pt idx="23">
                  <c:v>1.1180859105399812</c:v>
                </c:pt>
                <c:pt idx="24">
                  <c:v>1.0727314556150789</c:v>
                </c:pt>
              </c:numCache>
            </c:numRef>
          </c:yVal>
          <c:smooth val="1"/>
          <c:extLst>
            <c:ext xmlns:c16="http://schemas.microsoft.com/office/drawing/2014/chart" uri="{C3380CC4-5D6E-409C-BE32-E72D297353CC}">
              <c16:uniqueId val="{00000009-0392-47AF-B666-D0364B6626C3}"/>
            </c:ext>
          </c:extLst>
        </c:ser>
        <c:ser>
          <c:idx val="5"/>
          <c:order val="2"/>
          <c:tx>
            <c:strRef>
              <c:f>'Pre and Post Mean div Pre'!$M$1</c:f>
              <c:strCache>
                <c:ptCount val="1"/>
                <c:pt idx="0">
                  <c:v>HeadArms Expansion</c:v>
                </c:pt>
              </c:strCache>
            </c:strRef>
          </c:tx>
          <c:spPr>
            <a:ln w="38100" cap="rnd">
              <a:solidFill>
                <a:schemeClr val="accent6"/>
              </a:solidFill>
              <a:round/>
            </a:ln>
            <a:effectLst/>
          </c:spPr>
          <c:marker>
            <c:symbol val="circle"/>
            <c:size val="6"/>
            <c:spPr>
              <a:solidFill>
                <a:schemeClr val="accent6"/>
              </a:solidFill>
              <a:ln w="9525">
                <a:solidFill>
                  <a:schemeClr val="accent6"/>
                </a:solidFill>
              </a:ln>
              <a:effectLst/>
            </c:spPr>
          </c:marker>
          <c:dPt>
            <c:idx val="3"/>
            <c:marker>
              <c:symbol val="x"/>
              <c:size val="6"/>
              <c:spPr>
                <a:solidFill>
                  <a:sysClr val="windowText" lastClr="000000"/>
                </a:solidFill>
                <a:ln w="38100">
                  <a:solidFill>
                    <a:srgbClr val="70AD47"/>
                  </a:solidFill>
                </a:ln>
                <a:effectLst/>
              </c:spPr>
            </c:marker>
            <c:bubble3D val="0"/>
            <c:extLst>
              <c:ext xmlns:c16="http://schemas.microsoft.com/office/drawing/2014/chart" uri="{C3380CC4-5D6E-409C-BE32-E72D297353CC}">
                <c16:uniqueId val="{0000000A-0392-47AF-B666-D0364B6626C3}"/>
              </c:ext>
            </c:extLst>
          </c:dPt>
          <c:dPt>
            <c:idx val="5"/>
            <c:marker>
              <c:symbol val="dash"/>
              <c:size val="6"/>
              <c:spPr>
                <a:solidFill>
                  <a:schemeClr val="accent6"/>
                </a:solidFill>
                <a:ln w="38100">
                  <a:solidFill>
                    <a:sysClr val="windowText" lastClr="000000"/>
                  </a:solidFill>
                </a:ln>
                <a:effectLst/>
              </c:spPr>
            </c:marker>
            <c:bubble3D val="0"/>
            <c:extLst>
              <c:ext xmlns:c16="http://schemas.microsoft.com/office/drawing/2014/chart" uri="{C3380CC4-5D6E-409C-BE32-E72D297353CC}">
                <c16:uniqueId val="{0000000B-0392-47AF-B666-D0364B6626C3}"/>
              </c:ext>
            </c:extLst>
          </c:dPt>
          <c:dPt>
            <c:idx val="7"/>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0C-0392-47AF-B666-D0364B6626C3}"/>
              </c:ext>
            </c:extLst>
          </c:dPt>
          <c:dPt>
            <c:idx val="18"/>
            <c:marker>
              <c:symbol val="x"/>
              <c:size val="6"/>
              <c:spPr>
                <a:solidFill>
                  <a:srgbClr val="70AD47"/>
                </a:solidFill>
                <a:ln w="41275">
                  <a:solidFill>
                    <a:sysClr val="windowText" lastClr="000000"/>
                  </a:solidFill>
                </a:ln>
                <a:effectLst/>
              </c:spPr>
            </c:marker>
            <c:bubble3D val="0"/>
            <c:extLst>
              <c:ext xmlns:c16="http://schemas.microsoft.com/office/drawing/2014/chart" uri="{C3380CC4-5D6E-409C-BE32-E72D297353CC}">
                <c16:uniqueId val="{0000000D-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Pre'!$M$62:$M$86</c:f>
              <c:numCache>
                <c:formatCode>0.00</c:formatCode>
                <c:ptCount val="25"/>
                <c:pt idx="2">
                  <c:v>1.0296756320614766</c:v>
                </c:pt>
                <c:pt idx="3">
                  <c:v>1.1511262607841553</c:v>
                </c:pt>
                <c:pt idx="4">
                  <c:v>1.5144201805138904</c:v>
                </c:pt>
                <c:pt idx="5">
                  <c:v>2.0711652226839754</c:v>
                </c:pt>
                <c:pt idx="6">
                  <c:v>2.5345153387174233</c:v>
                </c:pt>
                <c:pt idx="7">
                  <c:v>2.7345689554116115</c:v>
                </c:pt>
                <c:pt idx="8">
                  <c:v>2.5935459475803744</c:v>
                </c:pt>
                <c:pt idx="9">
                  <c:v>2.2292332453544978</c:v>
                </c:pt>
                <c:pt idx="10">
                  <c:v>1.8430363114326653</c:v>
                </c:pt>
                <c:pt idx="11">
                  <c:v>1.5602653928402441</c:v>
                </c:pt>
                <c:pt idx="12">
                  <c:v>1.398376935809192</c:v>
                </c:pt>
                <c:pt idx="13">
                  <c:v>1.2949901044219398</c:v>
                </c:pt>
                <c:pt idx="14">
                  <c:v>1.2160932368842361</c:v>
                </c:pt>
                <c:pt idx="15">
                  <c:v>1.1657614631806452</c:v>
                </c:pt>
                <c:pt idx="16">
                  <c:v>1.1457972446504934</c:v>
                </c:pt>
                <c:pt idx="17">
                  <c:v>1.1171929668742213</c:v>
                </c:pt>
                <c:pt idx="18">
                  <c:v>1.0943879125375222</c:v>
                </c:pt>
                <c:pt idx="19">
                  <c:v>1.0865119401635077</c:v>
                </c:pt>
                <c:pt idx="20">
                  <c:v>1.0678603836956919</c:v>
                </c:pt>
                <c:pt idx="21">
                  <c:v>1.06145380915265</c:v>
                </c:pt>
                <c:pt idx="22">
                  <c:v>1.0619044244874818</c:v>
                </c:pt>
                <c:pt idx="23">
                  <c:v>1.0587893010858191</c:v>
                </c:pt>
                <c:pt idx="24">
                  <c:v>1.0602586989167921</c:v>
                </c:pt>
              </c:numCache>
            </c:numRef>
          </c:yVal>
          <c:smooth val="1"/>
          <c:extLst>
            <c:ext xmlns:c16="http://schemas.microsoft.com/office/drawing/2014/chart" uri="{C3380CC4-5D6E-409C-BE32-E72D297353CC}">
              <c16:uniqueId val="{0000000E-0392-47AF-B666-D0364B6626C3}"/>
            </c:ext>
          </c:extLst>
        </c:ser>
        <c:ser>
          <c:idx val="0"/>
          <c:order val="3"/>
          <c:tx>
            <c:strRef>
              <c:f>'Pre and Post Mean div Pre'!$N$1</c:f>
              <c:strCache>
                <c:ptCount val="1"/>
                <c:pt idx="0">
                  <c:v>HeadArms Retraction</c:v>
                </c:pt>
              </c:strCache>
            </c:strRef>
          </c:tx>
          <c:spPr>
            <a:ln w="38100" cap="rnd">
              <a:solidFill>
                <a:srgbClr val="70AD47"/>
              </a:solidFill>
              <a:round/>
            </a:ln>
            <a:effectLst/>
          </c:spPr>
          <c:marker>
            <c:symbol val="circle"/>
            <c:size val="6"/>
            <c:spPr>
              <a:solidFill>
                <a:srgbClr val="70AD47"/>
              </a:solidFill>
              <a:ln w="9525">
                <a:solidFill>
                  <a:sysClr val="windowText" lastClr="000000"/>
                </a:solidFill>
              </a:ln>
              <a:effectLst/>
            </c:spPr>
          </c:marker>
          <c:dPt>
            <c:idx val="3"/>
            <c:marker>
              <c:symbol val="plus"/>
              <c:size val="6"/>
              <c:spPr>
                <a:solidFill>
                  <a:sysClr val="windowText" lastClr="000000"/>
                </a:solidFill>
                <a:ln w="38100">
                  <a:solidFill>
                    <a:srgbClr val="70AD47"/>
                  </a:solidFill>
                </a:ln>
                <a:effectLst/>
              </c:spPr>
            </c:marker>
            <c:bubble3D val="0"/>
            <c:extLst>
              <c:ext xmlns:c16="http://schemas.microsoft.com/office/drawing/2014/chart" uri="{C3380CC4-5D6E-409C-BE32-E72D297353CC}">
                <c16:uniqueId val="{0000000F-0392-47AF-B666-D0364B6626C3}"/>
              </c:ext>
            </c:extLst>
          </c:dPt>
          <c:dPt>
            <c:idx val="5"/>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0-0392-47AF-B666-D0364B6626C3}"/>
              </c:ext>
            </c:extLst>
          </c:dPt>
          <c:dPt>
            <c:idx val="7"/>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1-0392-47AF-B666-D0364B6626C3}"/>
              </c:ext>
            </c:extLst>
          </c:dPt>
          <c:dPt>
            <c:idx val="16"/>
            <c:marker>
              <c:symbol val="plus"/>
              <c:size val="6"/>
              <c:spPr>
                <a:solidFill>
                  <a:srgbClr val="70AD47"/>
                </a:solidFill>
                <a:ln w="38100">
                  <a:solidFill>
                    <a:sysClr val="windowText" lastClr="000000"/>
                  </a:solidFill>
                </a:ln>
                <a:effectLst/>
              </c:spPr>
            </c:marker>
            <c:bubble3D val="0"/>
            <c:extLst>
              <c:ext xmlns:c16="http://schemas.microsoft.com/office/drawing/2014/chart" uri="{C3380CC4-5D6E-409C-BE32-E72D297353CC}">
                <c16:uniqueId val="{00000012-0392-47AF-B666-D0364B6626C3}"/>
              </c:ext>
            </c:extLst>
          </c:dPt>
          <c:dPt>
            <c:idx val="17"/>
            <c:marker>
              <c:symbol val="circle"/>
              <c:size val="6"/>
              <c:spPr>
                <a:solidFill>
                  <a:srgbClr val="70AD47"/>
                </a:solidFill>
                <a:ln w="9525">
                  <a:solidFill>
                    <a:sysClr val="windowText" lastClr="000000"/>
                  </a:solidFill>
                </a:ln>
                <a:effectLst/>
              </c:spPr>
            </c:marker>
            <c:bubble3D val="0"/>
            <c:extLst>
              <c:ext xmlns:c16="http://schemas.microsoft.com/office/drawing/2014/chart" uri="{C3380CC4-5D6E-409C-BE32-E72D297353CC}">
                <c16:uniqueId val="{00000013-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Pre'!$N$62:$N$86</c:f>
              <c:numCache>
                <c:formatCode>0.00</c:formatCode>
                <c:ptCount val="25"/>
                <c:pt idx="2">
                  <c:v>1.0444431194267885</c:v>
                </c:pt>
                <c:pt idx="3">
                  <c:v>0.95185198712002661</c:v>
                </c:pt>
                <c:pt idx="4">
                  <c:v>0.89511143044077102</c:v>
                </c:pt>
                <c:pt idx="5">
                  <c:v>0.73613104881684244</c:v>
                </c:pt>
                <c:pt idx="6">
                  <c:v>0.61378197182075422</c:v>
                </c:pt>
                <c:pt idx="7">
                  <c:v>0.57416521160605427</c:v>
                </c:pt>
                <c:pt idx="8">
                  <c:v>0.59639636416483477</c:v>
                </c:pt>
                <c:pt idx="9">
                  <c:v>0.60555201806076264</c:v>
                </c:pt>
                <c:pt idx="10">
                  <c:v>0.64996248205991425</c:v>
                </c:pt>
                <c:pt idx="11">
                  <c:v>0.73741350560328944</c:v>
                </c:pt>
                <c:pt idx="12">
                  <c:v>0.76071576578060263</c:v>
                </c:pt>
                <c:pt idx="13">
                  <c:v>0.88696429005338473</c:v>
                </c:pt>
                <c:pt idx="14">
                  <c:v>0.91449423446461109</c:v>
                </c:pt>
                <c:pt idx="15">
                  <c:v>0.88579914469668231</c:v>
                </c:pt>
                <c:pt idx="16">
                  <c:v>0.96781667416305428</c:v>
                </c:pt>
                <c:pt idx="17">
                  <c:v>0.93838155490816766</c:v>
                </c:pt>
                <c:pt idx="18">
                  <c:v>0.97476835637892612</c:v>
                </c:pt>
                <c:pt idx="19">
                  <c:v>1.1027791833342075</c:v>
                </c:pt>
                <c:pt idx="20">
                  <c:v>1.0742419867218802</c:v>
                </c:pt>
                <c:pt idx="21">
                  <c:v>1.0908792644601639</c:v>
                </c:pt>
                <c:pt idx="22">
                  <c:v>1.050836999762268</c:v>
                </c:pt>
                <c:pt idx="23">
                  <c:v>1.09280981196984</c:v>
                </c:pt>
                <c:pt idx="24">
                  <c:v>1.0561528638500519</c:v>
                </c:pt>
              </c:numCache>
            </c:numRef>
          </c:yVal>
          <c:smooth val="1"/>
          <c:extLst>
            <c:ext xmlns:c16="http://schemas.microsoft.com/office/drawing/2014/chart" uri="{C3380CC4-5D6E-409C-BE32-E72D297353CC}">
              <c16:uniqueId val="{00000014-0392-47AF-B666-D0364B6626C3}"/>
            </c:ext>
          </c:extLst>
        </c:ser>
        <c:ser>
          <c:idx val="2"/>
          <c:order val="4"/>
          <c:tx>
            <c:strRef>
              <c:f>'Pre and Post Mean div Pre'!$O$1</c:f>
              <c:strCache>
                <c:ptCount val="1"/>
                <c:pt idx="0">
                  <c:v>Mantle Expansion</c:v>
                </c:pt>
              </c:strCache>
            </c:strRef>
          </c:tx>
          <c:spPr>
            <a:ln w="38100" cap="rnd">
              <a:solidFill>
                <a:srgbClr val="5B9BD5"/>
              </a:solidFill>
              <a:round/>
            </a:ln>
            <a:effectLst/>
          </c:spPr>
          <c:marker>
            <c:symbol val="circle"/>
            <c:size val="6"/>
            <c:spPr>
              <a:solidFill>
                <a:srgbClr val="5B9BD5"/>
              </a:solidFill>
              <a:ln w="9525">
                <a:solidFill>
                  <a:srgbClr val="00B0F0"/>
                </a:solidFill>
              </a:ln>
              <a:effectLst/>
            </c:spPr>
          </c:marker>
          <c:dPt>
            <c:idx val="4"/>
            <c:marker>
              <c:symbol val="x"/>
              <c:size val="6"/>
              <c:spPr>
                <a:solidFill>
                  <a:sysClr val="windowText" lastClr="000000"/>
                </a:solidFill>
                <a:ln w="38100">
                  <a:solidFill>
                    <a:srgbClr val="5B9BD5"/>
                  </a:solidFill>
                </a:ln>
                <a:effectLst/>
              </c:spPr>
            </c:marker>
            <c:bubble3D val="0"/>
            <c:extLst>
              <c:ext xmlns:c16="http://schemas.microsoft.com/office/drawing/2014/chart" uri="{C3380CC4-5D6E-409C-BE32-E72D297353CC}">
                <c16:uniqueId val="{00000015-0392-47AF-B666-D0364B6626C3}"/>
              </c:ext>
            </c:extLst>
          </c:dPt>
          <c:dPt>
            <c:idx val="7"/>
            <c:marker>
              <c:symbol val="dash"/>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6-0392-47AF-B666-D0364B6626C3}"/>
              </c:ext>
            </c:extLst>
          </c:dPt>
          <c:dPt>
            <c:idx val="9"/>
            <c:marker>
              <c:symbol val="triang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7-0392-47AF-B666-D0364B6626C3}"/>
              </c:ext>
            </c:extLst>
          </c:dPt>
          <c:dPt>
            <c:idx val="23"/>
            <c:marker>
              <c:symbol val="x"/>
              <c:size val="6"/>
              <c:spPr>
                <a:solidFill>
                  <a:srgbClr val="5B9BD5"/>
                </a:solidFill>
                <a:ln w="38100">
                  <a:solidFill>
                    <a:sysClr val="windowText" lastClr="000000"/>
                  </a:solidFill>
                </a:ln>
                <a:effectLst/>
              </c:spPr>
            </c:marker>
            <c:bubble3D val="0"/>
            <c:extLst>
              <c:ext xmlns:c16="http://schemas.microsoft.com/office/drawing/2014/chart" uri="{C3380CC4-5D6E-409C-BE32-E72D297353CC}">
                <c16:uniqueId val="{00000018-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Pre'!$O$62:$O$86</c:f>
              <c:numCache>
                <c:formatCode>0.00</c:formatCode>
                <c:ptCount val="25"/>
                <c:pt idx="2">
                  <c:v>1.0263445003000209</c:v>
                </c:pt>
                <c:pt idx="3">
                  <c:v>1.0419026580283417</c:v>
                </c:pt>
                <c:pt idx="4">
                  <c:v>1.086231059809827</c:v>
                </c:pt>
                <c:pt idx="5">
                  <c:v>1.2564711734561129</c:v>
                </c:pt>
                <c:pt idx="6">
                  <c:v>1.6466246118177907</c:v>
                </c:pt>
                <c:pt idx="7">
                  <c:v>2.1547695661032078</c:v>
                </c:pt>
                <c:pt idx="8">
                  <c:v>2.5734815729026992</c:v>
                </c:pt>
                <c:pt idx="9">
                  <c:v>2.7263290068209525</c:v>
                </c:pt>
                <c:pt idx="10">
                  <c:v>2.5667961513845201</c:v>
                </c:pt>
                <c:pt idx="11">
                  <c:v>2.2333364986677666</c:v>
                </c:pt>
                <c:pt idx="12">
                  <c:v>1.9262128204276376</c:v>
                </c:pt>
                <c:pt idx="13">
                  <c:v>1.6927346166951498</c:v>
                </c:pt>
                <c:pt idx="14">
                  <c:v>1.5170967748574056</c:v>
                </c:pt>
                <c:pt idx="15">
                  <c:v>1.3969532235109283</c:v>
                </c:pt>
                <c:pt idx="16">
                  <c:v>1.3370313847318966</c:v>
                </c:pt>
                <c:pt idx="17">
                  <c:v>1.2694539445309929</c:v>
                </c:pt>
                <c:pt idx="18">
                  <c:v>1.2255136147109849</c:v>
                </c:pt>
                <c:pt idx="19">
                  <c:v>1.1853658063326875</c:v>
                </c:pt>
                <c:pt idx="20">
                  <c:v>1.1815909245255893</c:v>
                </c:pt>
                <c:pt idx="21">
                  <c:v>1.1447240881852374</c:v>
                </c:pt>
                <c:pt idx="22">
                  <c:v>1.1229038601694405</c:v>
                </c:pt>
                <c:pt idx="23">
                  <c:v>1.1069399908450297</c:v>
                </c:pt>
                <c:pt idx="24">
                  <c:v>1.0931281569433571</c:v>
                </c:pt>
              </c:numCache>
            </c:numRef>
          </c:yVal>
          <c:smooth val="1"/>
          <c:extLst>
            <c:ext xmlns:c16="http://schemas.microsoft.com/office/drawing/2014/chart" uri="{C3380CC4-5D6E-409C-BE32-E72D297353CC}">
              <c16:uniqueId val="{00000019-0392-47AF-B666-D0364B6626C3}"/>
            </c:ext>
          </c:extLst>
        </c:ser>
        <c:ser>
          <c:idx val="3"/>
          <c:order val="5"/>
          <c:tx>
            <c:strRef>
              <c:f>'Pre and Post Mean div Pre'!$P$1</c:f>
              <c:strCache>
                <c:ptCount val="1"/>
                <c:pt idx="0">
                  <c:v>Mantle Retraction</c:v>
                </c:pt>
              </c:strCache>
            </c:strRef>
          </c:tx>
          <c:spPr>
            <a:ln w="38100" cap="rnd">
              <a:solidFill>
                <a:srgbClr val="5B9BD5"/>
              </a:solidFill>
              <a:round/>
            </a:ln>
            <a:effectLst/>
          </c:spPr>
          <c:marker>
            <c:symbol val="circle"/>
            <c:size val="6"/>
            <c:spPr>
              <a:solidFill>
                <a:srgbClr val="5B9BD5"/>
              </a:solidFill>
              <a:ln w="9525">
                <a:solidFill>
                  <a:sysClr val="windowText" lastClr="000000"/>
                </a:solidFill>
              </a:ln>
              <a:effectLst/>
            </c:spPr>
          </c:marker>
          <c:dPt>
            <c:idx val="4"/>
            <c:marker>
              <c:symbol val="plus"/>
              <c:size val="6"/>
              <c:spPr>
                <a:solidFill>
                  <a:sysClr val="windowText" lastClr="000000"/>
                </a:solidFill>
                <a:ln w="38100">
                  <a:solidFill>
                    <a:srgbClr val="5B9BD5"/>
                  </a:solidFill>
                </a:ln>
                <a:effectLst/>
              </c:spPr>
            </c:marker>
            <c:bubble3D val="0"/>
            <c:extLst>
              <c:ext xmlns:c16="http://schemas.microsoft.com/office/drawing/2014/chart" uri="{C3380CC4-5D6E-409C-BE32-E72D297353CC}">
                <c16:uniqueId val="{0000001A-0392-47AF-B666-D0364B6626C3}"/>
              </c:ext>
            </c:extLst>
          </c:dPt>
          <c:dPt>
            <c:idx val="6"/>
            <c:marker>
              <c:symbol val="circle"/>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B-0392-47AF-B666-D0364B6626C3}"/>
              </c:ext>
            </c:extLst>
          </c:dPt>
          <c:dPt>
            <c:idx val="9"/>
            <c:marker>
              <c:symbol val="diamond"/>
              <c:size val="6"/>
              <c:spPr>
                <a:solidFill>
                  <a:sysClr val="windowText" lastClr="000000"/>
                </a:solidFill>
                <a:ln w="38100">
                  <a:solidFill>
                    <a:sysClr val="windowText" lastClr="000000"/>
                  </a:solidFill>
                </a:ln>
                <a:effectLst/>
              </c:spPr>
            </c:marker>
            <c:bubble3D val="0"/>
            <c:extLst>
              <c:ext xmlns:c16="http://schemas.microsoft.com/office/drawing/2014/chart" uri="{C3380CC4-5D6E-409C-BE32-E72D297353CC}">
                <c16:uniqueId val="{0000001C-0392-47AF-B666-D0364B6626C3}"/>
              </c:ext>
            </c:extLst>
          </c:dPt>
          <c:dPt>
            <c:idx val="15"/>
            <c:marker>
              <c:symbol val="plus"/>
              <c:size val="6"/>
              <c:spPr>
                <a:solidFill>
                  <a:srgbClr val="5B9BD5"/>
                </a:solidFill>
                <a:ln w="38100">
                  <a:solidFill>
                    <a:sysClr val="windowText" lastClr="000000"/>
                  </a:solidFill>
                </a:ln>
                <a:effectLst/>
              </c:spPr>
            </c:marker>
            <c:bubble3D val="0"/>
            <c:extLst>
              <c:ext xmlns:c16="http://schemas.microsoft.com/office/drawing/2014/chart" uri="{C3380CC4-5D6E-409C-BE32-E72D297353CC}">
                <c16:uniqueId val="{0000001D-0392-47AF-B666-D0364B6626C3}"/>
              </c:ext>
            </c:extLst>
          </c:dPt>
          <c:xVal>
            <c:numRef>
              <c:f>'Pre and Post Mean div Pre'!$J$62:$J$86</c:f>
              <c:numCache>
                <c:formatCode>0</c:formatCode>
                <c:ptCount val="25"/>
                <c:pt idx="1">
                  <c:v>16.666666666666668</c:v>
                </c:pt>
                <c:pt idx="2">
                  <c:v>33.333333333333336</c:v>
                </c:pt>
                <c:pt idx="3">
                  <c:v>50</c:v>
                </c:pt>
                <c:pt idx="4">
                  <c:v>66.666666666666671</c:v>
                </c:pt>
                <c:pt idx="5">
                  <c:v>83.333333333333343</c:v>
                </c:pt>
                <c:pt idx="6">
                  <c:v>100.00000000000001</c:v>
                </c:pt>
                <c:pt idx="7">
                  <c:v>116.66666666666669</c:v>
                </c:pt>
                <c:pt idx="8">
                  <c:v>133.33333333333334</c:v>
                </c:pt>
                <c:pt idx="9">
                  <c:v>150</c:v>
                </c:pt>
                <c:pt idx="10">
                  <c:v>166.66666666666666</c:v>
                </c:pt>
                <c:pt idx="11">
                  <c:v>183.33333333333331</c:v>
                </c:pt>
                <c:pt idx="12">
                  <c:v>199.99999999999997</c:v>
                </c:pt>
                <c:pt idx="13">
                  <c:v>216.66666666666663</c:v>
                </c:pt>
                <c:pt idx="14">
                  <c:v>233.33333333333329</c:v>
                </c:pt>
                <c:pt idx="15">
                  <c:v>249.99999999999994</c:v>
                </c:pt>
                <c:pt idx="16">
                  <c:v>266.66666666666663</c:v>
                </c:pt>
                <c:pt idx="17">
                  <c:v>283.33333333333331</c:v>
                </c:pt>
                <c:pt idx="18">
                  <c:v>300</c:v>
                </c:pt>
                <c:pt idx="19">
                  <c:v>316.66666666666669</c:v>
                </c:pt>
                <c:pt idx="20">
                  <c:v>333.33333333333337</c:v>
                </c:pt>
                <c:pt idx="21">
                  <c:v>350.00000000000006</c:v>
                </c:pt>
                <c:pt idx="22">
                  <c:v>366.66666666666674</c:v>
                </c:pt>
                <c:pt idx="23">
                  <c:v>383.33333333333343</c:v>
                </c:pt>
                <c:pt idx="24">
                  <c:v>400.00000000000011</c:v>
                </c:pt>
              </c:numCache>
            </c:numRef>
          </c:xVal>
          <c:yVal>
            <c:numRef>
              <c:f>'Pre and Post Mean div Pre'!$P$62:$P$86</c:f>
              <c:numCache>
                <c:formatCode>0.00</c:formatCode>
                <c:ptCount val="25"/>
                <c:pt idx="2">
                  <c:v>0.93171397870626493</c:v>
                </c:pt>
                <c:pt idx="3">
                  <c:v>0.95349372392340614</c:v>
                </c:pt>
                <c:pt idx="4">
                  <c:v>0.9175242951903757</c:v>
                </c:pt>
                <c:pt idx="5">
                  <c:v>0.864230211003577</c:v>
                </c:pt>
                <c:pt idx="6">
                  <c:v>0.77166908781318866</c:v>
                </c:pt>
                <c:pt idx="7">
                  <c:v>0.58642823997768179</c:v>
                </c:pt>
                <c:pt idx="8">
                  <c:v>0.5759333130578721</c:v>
                </c:pt>
                <c:pt idx="9">
                  <c:v>0.540201627478063</c:v>
                </c:pt>
                <c:pt idx="10">
                  <c:v>0.60427024094440385</c:v>
                </c:pt>
                <c:pt idx="11">
                  <c:v>0.70820539481577738</c:v>
                </c:pt>
                <c:pt idx="12">
                  <c:v>0.76687114097648834</c:v>
                </c:pt>
                <c:pt idx="13">
                  <c:v>0.82373001649934174</c:v>
                </c:pt>
                <c:pt idx="14">
                  <c:v>0.86783949126949245</c:v>
                </c:pt>
                <c:pt idx="15">
                  <c:v>0.92222859421538006</c:v>
                </c:pt>
                <c:pt idx="16">
                  <c:v>0.91556922479780789</c:v>
                </c:pt>
                <c:pt idx="17">
                  <c:v>0.9499996883950188</c:v>
                </c:pt>
                <c:pt idx="18">
                  <c:v>0.95649255957315027</c:v>
                </c:pt>
                <c:pt idx="19">
                  <c:v>0.96090766137034545</c:v>
                </c:pt>
                <c:pt idx="20">
                  <c:v>0.96778172403931739</c:v>
                </c:pt>
                <c:pt idx="21">
                  <c:v>0.98321649853843129</c:v>
                </c:pt>
                <c:pt idx="22">
                  <c:v>0.96845341684456454</c:v>
                </c:pt>
                <c:pt idx="23">
                  <c:v>0.99169133092486672</c:v>
                </c:pt>
                <c:pt idx="24">
                  <c:v>1.0442526089491588</c:v>
                </c:pt>
              </c:numCache>
            </c:numRef>
          </c:yVal>
          <c:smooth val="1"/>
          <c:extLst>
            <c:ext xmlns:c16="http://schemas.microsoft.com/office/drawing/2014/chart" uri="{C3380CC4-5D6E-409C-BE32-E72D297353CC}">
              <c16:uniqueId val="{0000001E-0392-47AF-B666-D0364B6626C3}"/>
            </c:ext>
          </c:extLst>
        </c:ser>
        <c:dLbls>
          <c:showLegendKey val="0"/>
          <c:showVal val="0"/>
          <c:showCatName val="0"/>
          <c:showSerName val="0"/>
          <c:showPercent val="0"/>
          <c:showBubbleSize val="0"/>
        </c:dLbls>
        <c:axId val="574288896"/>
        <c:axId val="574289224"/>
        <c:extLst/>
      </c:scatterChart>
      <c:valAx>
        <c:axId val="574288896"/>
        <c:scaling>
          <c:orientation val="minMax"/>
          <c:max val="400"/>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cap="all" baseline="0" dirty="0"/>
                  <a:t>Milliseconds</a:t>
                </a:r>
              </a:p>
            </c:rich>
          </c:tx>
          <c:overlay val="0"/>
          <c:spPr>
            <a:noFill/>
            <a:ln>
              <a:noFill/>
            </a:ln>
            <a:effectLst/>
          </c:spPr>
          <c:txPr>
            <a:bodyPr rot="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9224"/>
        <c:crosses val="autoZero"/>
        <c:crossBetween val="midCat"/>
        <c:majorUnit val="25"/>
      </c:valAx>
      <c:valAx>
        <c:axId val="57428922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sz="900" cap="all" baseline="0" dirty="0"/>
                  <a:t>Chromatophore Surface Area</a:t>
                </a:r>
              </a:p>
            </c:rich>
          </c:tx>
          <c:overlay val="0"/>
          <c:spPr>
            <a:noFill/>
            <a:ln>
              <a:noFill/>
            </a:ln>
            <a:effectLst/>
          </c:spPr>
          <c:txPr>
            <a:bodyPr rot="-5400000" spcFirstLastPara="1" vertOverflow="ellipsis" vert="horz" wrap="square" anchor="ctr" anchorCtr="1"/>
            <a:lstStyle/>
            <a:p>
              <a:pPr>
                <a:defRPr sz="900" b="0" i="0" u="none" strike="noStrike" kern="1200" cap="all"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0.0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574288896"/>
        <c:crosses val="autoZero"/>
        <c:crossBetween val="midCat"/>
        <c:majorUnit val="0.25"/>
      </c:valAx>
      <c:spPr>
        <a:noFill/>
        <a:ln w="25400">
          <a:noFill/>
        </a:ln>
        <a:effectLst/>
      </c:spPr>
    </c:plotArea>
    <c:legend>
      <c:legendPos val="tr"/>
      <c:overlay val="1"/>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12700" cap="flat" cmpd="sng" algn="ctr">
      <a:solidFill>
        <a:sysClr val="windowText" lastClr="000000"/>
      </a:solidFill>
      <a:round/>
    </a:ln>
    <a:effectLst/>
  </c:spPr>
  <c:txPr>
    <a:bodyPr/>
    <a:lstStyle/>
    <a:p>
      <a:pPr>
        <a:defRPr sz="1200">
          <a:latin typeface="Arial" panose="020B0604020202020204" pitchFamily="34" charset="0"/>
          <a:cs typeface="Arial" panose="020B0604020202020204" pitchFamily="34" charset="0"/>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158C5BC-9A70-462C-B28D-9600239EAC64}" type="datetimeFigureOut">
              <a:rPr lang="en-US" smtClean="0"/>
              <a:pPr/>
              <a:t>10/14/2019</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C131B7-05CA-4AEE-9267-6D0ED4DC84F3}" type="slidenum">
              <a:rPr lang="en-US" smtClean="0"/>
              <a:pPr/>
              <a:t>‹#›</a:t>
            </a:fld>
            <a:endParaRPr lang="en-US" dirty="0"/>
          </a:p>
        </p:txBody>
      </p:sp>
    </p:spTree>
    <p:extLst>
      <p:ext uri="{BB962C8B-B14F-4D97-AF65-F5344CB8AC3E}">
        <p14:creationId xmlns:p14="http://schemas.microsoft.com/office/powerpoint/2010/main" val="39740682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CC2317-6751-4CD4-9995-8782DD78E936}" type="datetimeFigureOut">
              <a:rPr lang="en-US" smtClean="0"/>
              <a:pPr/>
              <a:t>10/14/2019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6A1A87D-CAF7-4BDC-A0D3-C0DBEDE81619}" type="slidenum">
              <a:rPr lang="en-US" smtClean="0"/>
              <a:pPr/>
              <a:t>‹#›</a:t>
            </a:fld>
            <a:endParaRPr lang="en-US" dirty="0"/>
          </a:p>
        </p:txBody>
      </p:sp>
    </p:spTree>
    <p:extLst>
      <p:ext uri="{BB962C8B-B14F-4D97-AF65-F5344CB8AC3E}">
        <p14:creationId xmlns:p14="http://schemas.microsoft.com/office/powerpoint/2010/main" val="2414637987"/>
      </p:ext>
    </p:extLst>
  </p:cSld>
  <p:clrMap bg1="lt1" tx1="dk1" bg2="lt2" tx2="dk2" accent1="accent1" accent2="accent2" accent3="accent3" accent4="accent4" accent5="accent5" accent6="accent6" hlink="hlink" folHlink="folHlink"/>
  <p:notesStyle>
    <a:lvl1pPr marL="0" algn="l" defTabSz="4388900" rtl="0" eaLnBrk="1" latinLnBrk="0" hangingPunct="1">
      <a:defRPr sz="5800" kern="1200">
        <a:solidFill>
          <a:schemeClr val="tx1"/>
        </a:solidFill>
        <a:latin typeface="+mn-lt"/>
        <a:ea typeface="+mn-ea"/>
        <a:cs typeface="+mn-cs"/>
      </a:defRPr>
    </a:lvl1pPr>
    <a:lvl2pPr marL="2194451" algn="l" defTabSz="4388900" rtl="0" eaLnBrk="1" latinLnBrk="0" hangingPunct="1">
      <a:defRPr sz="5800" kern="1200">
        <a:solidFill>
          <a:schemeClr val="tx1"/>
        </a:solidFill>
        <a:latin typeface="+mn-lt"/>
        <a:ea typeface="+mn-ea"/>
        <a:cs typeface="+mn-cs"/>
      </a:defRPr>
    </a:lvl2pPr>
    <a:lvl3pPr marL="4388900" algn="l" defTabSz="4388900" rtl="0" eaLnBrk="1" latinLnBrk="0" hangingPunct="1">
      <a:defRPr sz="5800" kern="1200">
        <a:solidFill>
          <a:schemeClr val="tx1"/>
        </a:solidFill>
        <a:latin typeface="+mn-lt"/>
        <a:ea typeface="+mn-ea"/>
        <a:cs typeface="+mn-cs"/>
      </a:defRPr>
    </a:lvl3pPr>
    <a:lvl4pPr marL="6583351" algn="l" defTabSz="4388900" rtl="0" eaLnBrk="1" latinLnBrk="0" hangingPunct="1">
      <a:defRPr sz="5800" kern="1200">
        <a:solidFill>
          <a:schemeClr val="tx1"/>
        </a:solidFill>
        <a:latin typeface="+mn-lt"/>
        <a:ea typeface="+mn-ea"/>
        <a:cs typeface="+mn-cs"/>
      </a:defRPr>
    </a:lvl4pPr>
    <a:lvl5pPr marL="8777801" algn="l" defTabSz="4388900" rtl="0" eaLnBrk="1" latinLnBrk="0" hangingPunct="1">
      <a:defRPr sz="5800" kern="1200">
        <a:solidFill>
          <a:schemeClr val="tx1"/>
        </a:solidFill>
        <a:latin typeface="+mn-lt"/>
        <a:ea typeface="+mn-ea"/>
        <a:cs typeface="+mn-cs"/>
      </a:defRPr>
    </a:lvl5pPr>
    <a:lvl6pPr marL="10972252" algn="l" defTabSz="4388900" rtl="0" eaLnBrk="1" latinLnBrk="0" hangingPunct="1">
      <a:defRPr sz="5800" kern="1200">
        <a:solidFill>
          <a:schemeClr val="tx1"/>
        </a:solidFill>
        <a:latin typeface="+mn-lt"/>
        <a:ea typeface="+mn-ea"/>
        <a:cs typeface="+mn-cs"/>
      </a:defRPr>
    </a:lvl6pPr>
    <a:lvl7pPr marL="13166703" algn="l" defTabSz="4388900" rtl="0" eaLnBrk="1" latinLnBrk="0" hangingPunct="1">
      <a:defRPr sz="5800" kern="1200">
        <a:solidFill>
          <a:schemeClr val="tx1"/>
        </a:solidFill>
        <a:latin typeface="+mn-lt"/>
        <a:ea typeface="+mn-ea"/>
        <a:cs typeface="+mn-cs"/>
      </a:defRPr>
    </a:lvl7pPr>
    <a:lvl8pPr marL="15361152" algn="l" defTabSz="4388900" rtl="0" eaLnBrk="1" latinLnBrk="0" hangingPunct="1">
      <a:defRPr sz="5800" kern="1200">
        <a:solidFill>
          <a:schemeClr val="tx1"/>
        </a:solidFill>
        <a:latin typeface="+mn-lt"/>
        <a:ea typeface="+mn-ea"/>
        <a:cs typeface="+mn-cs"/>
      </a:defRPr>
    </a:lvl8pPr>
    <a:lvl9pPr marL="17555603" algn="l" defTabSz="4388900" rtl="0" eaLnBrk="1" latinLnBrk="0" hangingPunct="1">
      <a:defRPr sz="5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A1A87D-CAF7-4BDC-A0D3-C0DBEDE81619}" type="slidenum">
              <a:rPr lang="en-US" smtClean="0"/>
              <a:pPr/>
              <a:t>1</a:t>
            </a:fld>
            <a:endParaRPr lang="en-US" dirty="0"/>
          </a:p>
        </p:txBody>
      </p:sp>
    </p:spTree>
    <p:extLst>
      <p:ext uri="{BB962C8B-B14F-4D97-AF65-F5344CB8AC3E}">
        <p14:creationId xmlns:p14="http://schemas.microsoft.com/office/powerpoint/2010/main" val="27650093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6x48 template">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ithout guides">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459674" y="6378481"/>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 name="Text Placeholder 5"/>
          <p:cNvSpPr>
            <a:spLocks noGrp="1"/>
          </p:cNvSpPr>
          <p:nvPr>
            <p:ph type="body" sz="quarter" idx="11" hasCustomPrompt="1"/>
          </p:nvPr>
        </p:nvSpPr>
        <p:spPr>
          <a:xfrm>
            <a:off x="477827"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INTRODUCTION or ABSTRACT</a:t>
            </a:r>
          </a:p>
        </p:txBody>
      </p:sp>
      <p:sp>
        <p:nvSpPr>
          <p:cNvPr id="20" name="Text Placeholder 5"/>
          <p:cNvSpPr>
            <a:spLocks noGrp="1"/>
          </p:cNvSpPr>
          <p:nvPr>
            <p:ph type="body" sz="quarter" idx="20" hasCustomPrompt="1"/>
          </p:nvPr>
        </p:nvSpPr>
        <p:spPr>
          <a:xfrm>
            <a:off x="477825" y="14212513"/>
            <a:ext cx="10050462"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OBJECTIVES</a:t>
            </a:r>
          </a:p>
        </p:txBody>
      </p:sp>
      <p:sp>
        <p:nvSpPr>
          <p:cNvPr id="21" name="Text Placeholder 3"/>
          <p:cNvSpPr>
            <a:spLocks noGrp="1"/>
          </p:cNvSpPr>
          <p:nvPr>
            <p:ph type="body" sz="quarter" idx="21" hasCustomPrompt="1"/>
          </p:nvPr>
        </p:nvSpPr>
        <p:spPr>
          <a:xfrm>
            <a:off x="11460161"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2" name="Text Placeholder 5"/>
          <p:cNvSpPr>
            <a:spLocks noGrp="1"/>
          </p:cNvSpPr>
          <p:nvPr>
            <p:ph type="body" sz="quarter" idx="22" hasCustomPrompt="1"/>
          </p:nvPr>
        </p:nvSpPr>
        <p:spPr>
          <a:xfrm>
            <a:off x="11460162" y="5548749"/>
            <a:ext cx="10048875"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MATERIALS &amp; METHODS</a:t>
            </a:r>
          </a:p>
        </p:txBody>
      </p:sp>
      <p:sp>
        <p:nvSpPr>
          <p:cNvPr id="23" name="Text Placeholder 3"/>
          <p:cNvSpPr>
            <a:spLocks noGrp="1"/>
          </p:cNvSpPr>
          <p:nvPr>
            <p:ph type="body" sz="quarter" idx="23" hasCustomPrompt="1"/>
          </p:nvPr>
        </p:nvSpPr>
        <p:spPr>
          <a:xfrm>
            <a:off x="22385343" y="6378481"/>
            <a:ext cx="10048874"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4" name="Text Placeholder 5"/>
          <p:cNvSpPr>
            <a:spLocks noGrp="1"/>
          </p:cNvSpPr>
          <p:nvPr>
            <p:ph type="body" sz="quarter" idx="24" hasCustomPrompt="1"/>
          </p:nvPr>
        </p:nvSpPr>
        <p:spPr>
          <a:xfrm>
            <a:off x="22377404" y="5548749"/>
            <a:ext cx="10058400" cy="754045"/>
          </a:xfrm>
          <a:prstGeom prst="rect">
            <a:avLst/>
          </a:prstGeom>
          <a:noFill/>
        </p:spPr>
        <p:txBody>
          <a:bodyPr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RESULTS</a:t>
            </a:r>
          </a:p>
        </p:txBody>
      </p:sp>
      <p:sp>
        <p:nvSpPr>
          <p:cNvPr id="25" name="Text Placeholder 5"/>
          <p:cNvSpPr>
            <a:spLocks noGrp="1"/>
          </p:cNvSpPr>
          <p:nvPr>
            <p:ph type="body" sz="quarter" idx="25" hasCustomPrompt="1"/>
          </p:nvPr>
        </p:nvSpPr>
        <p:spPr>
          <a:xfrm>
            <a:off x="33390292" y="5548749"/>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CONCLUSIONS</a:t>
            </a:r>
          </a:p>
        </p:txBody>
      </p:sp>
      <p:sp>
        <p:nvSpPr>
          <p:cNvPr id="26" name="Text Placeholder 3"/>
          <p:cNvSpPr>
            <a:spLocks noGrp="1"/>
          </p:cNvSpPr>
          <p:nvPr>
            <p:ph type="body" sz="quarter" idx="26" hasCustomPrompt="1"/>
          </p:nvPr>
        </p:nvSpPr>
        <p:spPr>
          <a:xfrm>
            <a:off x="33390292" y="6378481"/>
            <a:ext cx="10047018"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7" name="Text Placeholder 5"/>
          <p:cNvSpPr>
            <a:spLocks noGrp="1"/>
          </p:cNvSpPr>
          <p:nvPr>
            <p:ph type="body" sz="quarter" idx="27" hasCustomPrompt="1"/>
          </p:nvPr>
        </p:nvSpPr>
        <p:spPr>
          <a:xfrm>
            <a:off x="33390292" y="14272738"/>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REFERENCES</a:t>
            </a:r>
          </a:p>
        </p:txBody>
      </p:sp>
      <p:sp>
        <p:nvSpPr>
          <p:cNvPr id="28" name="Text Placeholder 3"/>
          <p:cNvSpPr>
            <a:spLocks noGrp="1"/>
          </p:cNvSpPr>
          <p:nvPr>
            <p:ph type="body" sz="quarter" idx="28" hasCustomPrompt="1"/>
          </p:nvPr>
        </p:nvSpPr>
        <p:spPr>
          <a:xfrm>
            <a:off x="33390292" y="15011402"/>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29" name="Text Placeholder 5"/>
          <p:cNvSpPr>
            <a:spLocks noGrp="1"/>
          </p:cNvSpPr>
          <p:nvPr>
            <p:ph type="body" sz="quarter" idx="29" hasCustomPrompt="1"/>
          </p:nvPr>
        </p:nvSpPr>
        <p:spPr>
          <a:xfrm>
            <a:off x="33390292" y="25679401"/>
            <a:ext cx="10047018" cy="754045"/>
          </a:xfrm>
          <a:prstGeom prst="rect">
            <a:avLst/>
          </a:prstGeom>
          <a:noFill/>
        </p:spPr>
        <p:txBody>
          <a:bodyPr wrap="square" lIns="91436" tIns="91436" rIns="91436" bIns="91436" anchor="ctr" anchorCtr="0">
            <a:spAutoFit/>
          </a:bodyPr>
          <a:lstStyle>
            <a:lvl1pPr marL="0" indent="0" algn="ctr">
              <a:buNone/>
              <a:defRPr sz="3700" b="1" u="sng" baseline="0">
                <a:solidFill>
                  <a:schemeClr val="accent5">
                    <a:lumMod val="50000"/>
                  </a:schemeClr>
                </a:solidFill>
              </a:defRPr>
            </a:lvl1pPr>
          </a:lstStyle>
          <a:p>
            <a:pPr lvl="0"/>
            <a:r>
              <a:rPr lang="en-US" dirty="0"/>
              <a:t>(click to edit)  ACKNOWLEDGEMENTS or  CONTACT</a:t>
            </a:r>
          </a:p>
        </p:txBody>
      </p:sp>
      <p:sp>
        <p:nvSpPr>
          <p:cNvPr id="30" name="Text Placeholder 3"/>
          <p:cNvSpPr>
            <a:spLocks noGrp="1"/>
          </p:cNvSpPr>
          <p:nvPr>
            <p:ph type="body" sz="quarter" idx="30" hasCustomPrompt="1"/>
          </p:nvPr>
        </p:nvSpPr>
        <p:spPr>
          <a:xfrm>
            <a:off x="33390292" y="26433446"/>
            <a:ext cx="10052050"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60" name="Text Placeholder 3"/>
          <p:cNvSpPr>
            <a:spLocks noGrp="1"/>
          </p:cNvSpPr>
          <p:nvPr>
            <p:ph type="body" sz="quarter" idx="96" hasCustomPrompt="1"/>
          </p:nvPr>
        </p:nvSpPr>
        <p:spPr>
          <a:xfrm>
            <a:off x="459674" y="14951552"/>
            <a:ext cx="10056813" cy="846363"/>
          </a:xfrm>
          <a:prstGeom prst="rect">
            <a:avLst/>
          </a:prstGeom>
        </p:spPr>
        <p:txBody>
          <a:bodyPr wrap="square" lIns="228589" tIns="228589" rIns="228589" bIns="228589">
            <a:spAutoFit/>
          </a:bodyPr>
          <a:lstStyle>
            <a:lvl1pPr marL="0" indent="0">
              <a:buNone/>
              <a:defRPr sz="2500">
                <a:solidFill>
                  <a:schemeClr val="accent5">
                    <a:lumMod val="50000"/>
                  </a:schemeClr>
                </a:solidFill>
                <a:latin typeface="Times New Roman" pitchFamily="18" charset="0"/>
                <a:cs typeface="Times New Roman" pitchFamily="18" charset="0"/>
              </a:defRPr>
            </a:lvl1pPr>
            <a:lvl2pPr marL="1485825" indent="-571471">
              <a:defRPr sz="2500">
                <a:latin typeface="Trebuchet MS" pitchFamily="34" charset="0"/>
              </a:defRPr>
            </a:lvl2pPr>
            <a:lvl3pPr marL="2057297" indent="-571471">
              <a:defRPr sz="2500">
                <a:latin typeface="Trebuchet MS" pitchFamily="34" charset="0"/>
              </a:defRPr>
            </a:lvl3pPr>
            <a:lvl4pPr marL="2685916" indent="-628619">
              <a:defRPr sz="2500">
                <a:latin typeface="Trebuchet MS" pitchFamily="34" charset="0"/>
              </a:defRPr>
            </a:lvl4pPr>
            <a:lvl5pPr marL="3143093" indent="-457177">
              <a:defRPr sz="2500">
                <a:latin typeface="Trebuchet MS" pitchFamily="34" charset="0"/>
              </a:defRPr>
            </a:lvl5pPr>
          </a:lstStyle>
          <a:p>
            <a:pPr lvl="0"/>
            <a:r>
              <a:rPr lang="en-US" dirty="0"/>
              <a:t>Type in or paste your text here</a:t>
            </a:r>
          </a:p>
        </p:txBody>
      </p:sp>
      <p:sp>
        <p:nvSpPr>
          <p:cNvPr id="77" name="Text Placeholder 76"/>
          <p:cNvSpPr>
            <a:spLocks noGrp="1"/>
          </p:cNvSpPr>
          <p:nvPr>
            <p:ph type="body" sz="quarter" idx="150" hasCustomPrompt="1"/>
          </p:nvPr>
        </p:nvSpPr>
        <p:spPr>
          <a:xfrm>
            <a:off x="5932593" y="3383947"/>
            <a:ext cx="31998968" cy="1280160"/>
          </a:xfrm>
          <a:prstGeom prst="rect">
            <a:avLst/>
          </a:prstGeom>
        </p:spPr>
        <p:txBody>
          <a:bodyPr>
            <a:normAutofit/>
          </a:bodyPr>
          <a:lstStyle>
            <a:lvl1pPr marL="0" indent="0" algn="ctr">
              <a:buFontTx/>
              <a:buNone/>
              <a:defRPr sz="60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affiliations</a:t>
            </a:r>
          </a:p>
        </p:txBody>
      </p:sp>
      <p:sp>
        <p:nvSpPr>
          <p:cNvPr id="78" name="Text Placeholder 76"/>
          <p:cNvSpPr>
            <a:spLocks noGrp="1"/>
          </p:cNvSpPr>
          <p:nvPr>
            <p:ph type="body" sz="quarter" idx="151" hasCustomPrompt="1"/>
          </p:nvPr>
        </p:nvSpPr>
        <p:spPr>
          <a:xfrm>
            <a:off x="5932593" y="2103787"/>
            <a:ext cx="31998968" cy="1280160"/>
          </a:xfrm>
          <a:prstGeom prst="rect">
            <a:avLst/>
          </a:prstGeom>
        </p:spPr>
        <p:txBody>
          <a:bodyPr anchor="t" anchorCtr="1">
            <a:normAutofit/>
          </a:bodyPr>
          <a:lstStyle>
            <a:lvl1pPr marL="0" indent="0" algn="ctr">
              <a:buFontTx/>
              <a:buNone/>
              <a:defRPr sz="8800">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authors</a:t>
            </a:r>
          </a:p>
        </p:txBody>
      </p:sp>
      <p:sp>
        <p:nvSpPr>
          <p:cNvPr id="79" name="Text Placeholder 76"/>
          <p:cNvSpPr>
            <a:spLocks noGrp="1"/>
          </p:cNvSpPr>
          <p:nvPr>
            <p:ph type="body" sz="quarter" idx="153" hasCustomPrompt="1"/>
          </p:nvPr>
        </p:nvSpPr>
        <p:spPr>
          <a:xfrm>
            <a:off x="5932593" y="465813"/>
            <a:ext cx="31998968" cy="1637973"/>
          </a:xfrm>
          <a:prstGeom prst="rect">
            <a:avLst/>
          </a:prstGeom>
        </p:spPr>
        <p:txBody>
          <a:bodyPr anchor="t" anchorCtr="1">
            <a:normAutofit/>
          </a:bodyPr>
          <a:lstStyle>
            <a:lvl1pPr marL="0" indent="0" algn="ctr">
              <a:buFontTx/>
              <a:buNone/>
              <a:defRPr sz="11500" b="1">
                <a:solidFill>
                  <a:schemeClr val="accent5">
                    <a:lumMod val="50000"/>
                  </a:schemeClr>
                </a:solidFill>
                <a:latin typeface="+mj-lt"/>
              </a:defRPr>
            </a:lvl1pPr>
            <a:lvl2pPr>
              <a:buFontTx/>
              <a:buNone/>
              <a:defRPr sz="7200"/>
            </a:lvl2pPr>
            <a:lvl3pPr>
              <a:buFontTx/>
              <a:buNone/>
              <a:defRPr sz="7200"/>
            </a:lvl3pPr>
            <a:lvl4pPr>
              <a:buFontTx/>
              <a:buNone/>
              <a:defRPr sz="7200"/>
            </a:lvl4pPr>
            <a:lvl5pPr>
              <a:buFontTx/>
              <a:buNone/>
              <a:defRPr sz="7200"/>
            </a:lvl5pPr>
          </a:lstStyle>
          <a:p>
            <a:pPr lvl="0"/>
            <a:r>
              <a:rPr lang="en-US" dirty="0"/>
              <a:t>Click here to add title</a:t>
            </a:r>
          </a:p>
        </p:txBody>
      </p:sp>
    </p:spTree>
    <p:extLst>
      <p:ext uri="{BB962C8B-B14F-4D97-AF65-F5344CB8AC3E}">
        <p14:creationId xmlns:p14="http://schemas.microsoft.com/office/powerpoint/2010/main" val="4388646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hyperlink" Target="https://www.posterpresentations.com/how-to-change-the-research-poster-template-colors.html" TargetMode="External"/><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8.png"/><Relationship Id="rId5" Type="http://schemas.openxmlformats.org/officeDocument/2006/relationships/image" Target="../media/image3.png"/><Relationship Id="rId10" Type="http://schemas.openxmlformats.org/officeDocument/2006/relationships/image" Target="../media/image7.png"/><Relationship Id="rId4" Type="http://schemas.openxmlformats.org/officeDocument/2006/relationships/image" Target="../media/image2.png"/><Relationship Id="rId9" Type="http://schemas.openxmlformats.org/officeDocument/2006/relationships/image" Target="../media/image6.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567305" y="32390910"/>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graphicFrame>
        <p:nvGraphicFramePr>
          <p:cNvPr id="3" name="Table 2">
            <a:extLst>
              <a:ext uri="{FF2B5EF4-FFF2-40B4-BE49-F238E27FC236}">
                <a16:creationId xmlns:a16="http://schemas.microsoft.com/office/drawing/2014/main" id="{AF9AA5EE-77AD-9645-B396-F73887C4B6FD}"/>
              </a:ext>
            </a:extLst>
          </p:cNvPr>
          <p:cNvGraphicFramePr>
            <a:graphicFrameLocks noGrp="1"/>
          </p:cNvGraphicFramePr>
          <p:nvPr userDrawn="1">
            <p:extLst>
              <p:ext uri="{D42A27DB-BD31-4B8C-83A1-F6EECF244321}">
                <p14:modId xmlns:p14="http://schemas.microsoft.com/office/powerpoint/2010/main" val="846862511"/>
              </p:ext>
            </p:extLst>
          </p:nvPr>
        </p:nvGraphicFramePr>
        <p:xfrm>
          <a:off x="-10611120" y="14098"/>
          <a:ext cx="9776869" cy="32679220"/>
        </p:xfrm>
        <a:graphic>
          <a:graphicData uri="http://schemas.openxmlformats.org/drawingml/2006/table">
            <a:tbl>
              <a:tblPr firstRow="1" bandRow="1">
                <a:tableStyleId>{5C22544A-7EE6-4342-B048-85BDC9FD1C3A}</a:tableStyleId>
              </a:tblPr>
              <a:tblGrid>
                <a:gridCol w="4192245">
                  <a:extLst>
                    <a:ext uri="{9D8B030D-6E8A-4147-A177-3AD203B41FA5}">
                      <a16:colId xmlns:a16="http://schemas.microsoft.com/office/drawing/2014/main" val="20000"/>
                    </a:ext>
                  </a:extLst>
                </a:gridCol>
                <a:gridCol w="5584624">
                  <a:extLst>
                    <a:ext uri="{9D8B030D-6E8A-4147-A177-3AD203B41FA5}">
                      <a16:colId xmlns:a16="http://schemas.microsoft.com/office/drawing/2014/main" val="20001"/>
                    </a:ext>
                  </a:extLst>
                </a:gridCol>
              </a:tblGrid>
              <a:tr h="1329113">
                <a:tc gridSpan="2">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3600" b="0" spc="600" dirty="0">
                          <a:solidFill>
                            <a:srgbClr val="1F3A4E"/>
                          </a:solidFill>
                          <a:latin typeface="Arial Black" panose="020B0A04020102020204" pitchFamily="34" charset="0"/>
                        </a:rPr>
                        <a:t>QUICK START GUIDE</a:t>
                      </a:r>
                      <a:br>
                        <a:rPr lang="en-US" sz="3600" b="0" spc="600" dirty="0">
                          <a:solidFill>
                            <a:srgbClr val="1F3A4E"/>
                          </a:solidFill>
                          <a:latin typeface="Arial Black" panose="020B0A04020102020204" pitchFamily="34" charset="0"/>
                        </a:rPr>
                      </a:br>
                      <a:r>
                        <a:rPr lang="en-US" sz="2800" b="1" spc="0" dirty="0">
                          <a:solidFill>
                            <a:srgbClr val="FF0000"/>
                          </a:solidFill>
                          <a:latin typeface="Trebuchet MS" pitchFamily="34" charset="0"/>
                        </a:rPr>
                        <a:t>(THIS SIDEBAR WILL NOT PRINT)</a:t>
                      </a:r>
                      <a:endParaRPr lang="en-US" sz="3600" b="1" spc="600" dirty="0">
                        <a:solidFill>
                          <a:schemeClr val="bg1"/>
                        </a:solidFill>
                        <a:latin typeface="Trebuchet MS" pitchFamily="34" charset="0"/>
                      </a:endParaRPr>
                    </a:p>
                  </a:txBody>
                  <a:tcPr marL="182880" marT="137160">
                    <a:solidFill>
                      <a:srgbClr val="FFC000"/>
                    </a:solidFill>
                  </a:tcPr>
                </a:tc>
                <a:tc hMerge="1">
                  <a:txBody>
                    <a:bodyPr/>
                    <a:lstStyle/>
                    <a:p>
                      <a:endParaRPr lang="en-US" dirty="0"/>
                    </a:p>
                  </a:txBody>
                  <a:tcPr/>
                </a:tc>
                <a:extLst>
                  <a:ext uri="{0D108BD9-81ED-4DB2-BD59-A6C34878D82A}">
                    <a16:rowId xmlns:a16="http://schemas.microsoft.com/office/drawing/2014/main" val="10000"/>
                  </a:ext>
                </a:extLst>
              </a:tr>
              <a:tr h="4206624">
                <a:tc gridSpan="2">
                  <a:txBody>
                    <a:bodyPr/>
                    <a:lstStyle/>
                    <a:p>
                      <a:pPr defTabSz="3765639"/>
                      <a:r>
                        <a:rPr lang="en-US" sz="2000" i="0" dirty="0">
                          <a:solidFill>
                            <a:srgbClr val="D9D9D9"/>
                          </a:solidFill>
                          <a:latin typeface="Arial"/>
                          <a:cs typeface="Arial"/>
                        </a:rPr>
                        <a:t>This PowerPoint template produces a </a:t>
                      </a:r>
                      <a:r>
                        <a:rPr lang="en-US" sz="2000" i="0" dirty="0">
                          <a:solidFill>
                            <a:srgbClr val="FFC000"/>
                          </a:solidFill>
                          <a:latin typeface="Arial"/>
                          <a:cs typeface="Arial"/>
                        </a:rPr>
                        <a:t>36"x48" </a:t>
                      </a:r>
                      <a:r>
                        <a:rPr lang="en-US" sz="2000" i="0" dirty="0">
                          <a:solidFill>
                            <a:srgbClr val="D9D9D9"/>
                          </a:solidFill>
                          <a:latin typeface="Arial"/>
                          <a:cs typeface="Arial"/>
                        </a:rPr>
                        <a:t>presentation poster. You can use it to create your research poster by placing your title, subtitle, text, tables, charts and photos. </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We provide a series of online tutorials that will guide you through the poster design process and answer your poster production questions. For complete template tutorials, go online to </a:t>
                      </a:r>
                      <a:r>
                        <a:rPr lang="en-US" sz="2000" i="0" dirty="0">
                          <a:solidFill>
                            <a:srgbClr val="FFC000"/>
                          </a:solidFill>
                          <a:latin typeface="Arial"/>
                          <a:cs typeface="Arial"/>
                        </a:rPr>
                        <a:t>PosterPresentations.com</a:t>
                      </a:r>
                      <a:r>
                        <a:rPr lang="en-US" sz="2000" i="0" dirty="0">
                          <a:solidFill>
                            <a:srgbClr val="D9D9D9"/>
                          </a:solidFill>
                          <a:latin typeface="Arial"/>
                          <a:cs typeface="Arial"/>
                        </a:rPr>
                        <a:t> and click on the  </a:t>
                      </a:r>
                      <a:r>
                        <a:rPr lang="en-US" sz="2000" i="0" dirty="0">
                          <a:solidFill>
                            <a:srgbClr val="FFC000"/>
                          </a:solidFill>
                          <a:latin typeface="Arial"/>
                          <a:cs typeface="Arial"/>
                        </a:rPr>
                        <a:t>HELP DESK</a:t>
                      </a:r>
                      <a:r>
                        <a:rPr lang="en-US" sz="2000" i="0" baseline="0" dirty="0">
                          <a:solidFill>
                            <a:srgbClr val="D9D9D9"/>
                          </a:solidFill>
                          <a:latin typeface="Arial"/>
                          <a:cs typeface="Arial"/>
                        </a:rPr>
                        <a:t> </a:t>
                      </a:r>
                      <a:r>
                        <a:rPr lang="en-US" sz="2000" i="0" dirty="0">
                          <a:solidFill>
                            <a:srgbClr val="D9D9D9"/>
                          </a:solidFill>
                          <a:latin typeface="Arial"/>
                          <a:cs typeface="Arial"/>
                        </a:rPr>
                        <a:t>tab.</a:t>
                      </a:r>
                    </a:p>
                    <a:p>
                      <a:pPr defTabSz="3765639"/>
                      <a:endParaRPr lang="en-US" sz="2000" i="0" dirty="0">
                        <a:solidFill>
                          <a:srgbClr val="D9D9D9"/>
                        </a:solidFill>
                        <a:latin typeface="Arial"/>
                        <a:cs typeface="Arial"/>
                      </a:endParaRPr>
                    </a:p>
                    <a:p>
                      <a:pPr defTabSz="3765639"/>
                      <a:r>
                        <a:rPr lang="en-US" sz="2000" i="0" dirty="0">
                          <a:solidFill>
                            <a:srgbClr val="D9D9D9"/>
                          </a:solidFill>
                          <a:latin typeface="Arial"/>
                          <a:cs typeface="Arial"/>
                        </a:rPr>
                        <a:t>To print your poster using our same-day professional printing service, go online to </a:t>
                      </a:r>
                      <a:r>
                        <a:rPr lang="en-US" sz="2000" i="0" dirty="0">
                          <a:solidFill>
                            <a:srgbClr val="FFC000"/>
                          </a:solidFill>
                          <a:latin typeface="Arial"/>
                          <a:cs typeface="Arial"/>
                        </a:rPr>
                        <a:t>PosterPresentations.com</a:t>
                      </a:r>
                      <a:r>
                        <a:rPr lang="en-US" sz="2000" i="0" dirty="0">
                          <a:solidFill>
                            <a:srgbClr val="D9D9D9"/>
                          </a:solidFill>
                          <a:latin typeface="Arial"/>
                          <a:cs typeface="Arial"/>
                        </a:rPr>
                        <a:t> and click on "</a:t>
                      </a:r>
                      <a:r>
                        <a:rPr lang="en-US" sz="2000" i="0" dirty="0">
                          <a:solidFill>
                            <a:srgbClr val="FFC000"/>
                          </a:solidFill>
                          <a:latin typeface="Arial"/>
                          <a:cs typeface="Arial"/>
                        </a:rPr>
                        <a:t>Order your poster</a:t>
                      </a:r>
                      <a:r>
                        <a:rPr lang="en-US" sz="2000" i="0" dirty="0">
                          <a:solidFill>
                            <a:srgbClr val="D9D9D9"/>
                          </a:solidFill>
                          <a:latin typeface="Arial"/>
                          <a:cs typeface="Arial"/>
                        </a:rPr>
                        <a:t>".</a:t>
                      </a:r>
                      <a:endParaRPr lang="en-US" sz="2000" b="1" dirty="0">
                        <a:solidFill>
                          <a:srgbClr val="D9D9D9"/>
                        </a:solidFill>
                        <a:latin typeface="Arial"/>
                        <a:cs typeface="Arial"/>
                      </a:endParaRPr>
                    </a:p>
                  </a:txBody>
                  <a:tcPr marL="182880" marT="137160">
                    <a:solidFill>
                      <a:srgbClr val="010101"/>
                    </a:solidFill>
                  </a:tcPr>
                </a:tc>
                <a:tc hMerge="1">
                  <a:txBody>
                    <a:bodyPr/>
                    <a:lstStyle/>
                    <a:p>
                      <a:pPr marL="0" indent="0" algn="l" defTabSz="114300"/>
                      <a:endParaRPr lang="en-US" sz="2400" b="0" baseline="0" dirty="0">
                        <a:solidFill>
                          <a:srgbClr val="FFC000"/>
                        </a:solidFill>
                        <a:latin typeface="Arial" panose="020B0604020202020204" pitchFamily="34" charset="0"/>
                        <a:cs typeface="Arial" panose="020B0604020202020204" pitchFamily="34" charset="0"/>
                      </a:endParaRPr>
                    </a:p>
                  </a:txBody>
                  <a:tcPr>
                    <a:solidFill>
                      <a:schemeClr val="tx1">
                        <a:lumMod val="95000"/>
                        <a:lumOff val="5000"/>
                      </a:schemeClr>
                    </a:solidFill>
                  </a:tcPr>
                </a:tc>
                <a:extLst>
                  <a:ext uri="{0D108BD9-81ED-4DB2-BD59-A6C34878D82A}">
                    <a16:rowId xmlns:a16="http://schemas.microsoft.com/office/drawing/2014/main" val="677555919"/>
                  </a:ext>
                </a:extLst>
              </a:tr>
              <a:tr h="4572417">
                <a:tc>
                  <a:txBody>
                    <a:bodyPr/>
                    <a:lstStyle/>
                    <a:p>
                      <a:pPr algn="ctr"/>
                      <a:endParaRPr lang="en-US" sz="2000" dirty="0">
                        <a:solidFill>
                          <a:srgbClr val="1F3A4E"/>
                        </a:solidFill>
                      </a:endParaRPr>
                    </a:p>
                    <a:p>
                      <a:pPr algn="ctr"/>
                      <a:endParaRPr lang="en-US" sz="2000" dirty="0">
                        <a:solidFill>
                          <a:srgbClr val="1F3A4E"/>
                        </a:solidFill>
                      </a:endParaRPr>
                    </a:p>
                    <a:p>
                      <a:pPr algn="ctr"/>
                      <a:r>
                        <a:rPr lang="en-US" sz="2000" dirty="0">
                          <a:solidFill>
                            <a:schemeClr val="bg1"/>
                          </a:solidFill>
                          <a:latin typeface="Arial" panose="020B0604020202020204" pitchFamily="34" charset="0"/>
                          <a:cs typeface="Arial" panose="020B0604020202020204" pitchFamily="34" charset="0"/>
                        </a:rPr>
                        <a:t>This is a template for a </a:t>
                      </a:r>
                    </a:p>
                    <a:p>
                      <a:pPr algn="ctr"/>
                      <a:r>
                        <a:rPr lang="en-US" sz="2000" dirty="0">
                          <a:solidFill>
                            <a:schemeClr val="bg1"/>
                          </a:solidFill>
                          <a:latin typeface="Arial" panose="020B0604020202020204" pitchFamily="34" charset="0"/>
                          <a:cs typeface="Arial" panose="020B0604020202020204" pitchFamily="34" charset="0"/>
                        </a:rPr>
                        <a:t>presentation poster</a:t>
                      </a:r>
                      <a:br>
                        <a:rPr lang="en-US" sz="2000" dirty="0">
                          <a:solidFill>
                            <a:schemeClr val="bg1"/>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36 inches tall</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by</a:t>
                      </a:r>
                      <a:br>
                        <a:rPr lang="en-US" sz="3600" b="1" dirty="0">
                          <a:solidFill>
                            <a:srgbClr val="FFC000"/>
                          </a:solidFill>
                          <a:latin typeface="Arial" panose="020B0604020202020204" pitchFamily="34" charset="0"/>
                          <a:cs typeface="Arial" panose="020B0604020202020204" pitchFamily="34" charset="0"/>
                        </a:rPr>
                      </a:br>
                      <a:r>
                        <a:rPr lang="en-US" sz="3600" b="1" dirty="0">
                          <a:solidFill>
                            <a:srgbClr val="FFC000"/>
                          </a:solidFill>
                          <a:latin typeface="Arial" panose="020B0604020202020204" pitchFamily="34" charset="0"/>
                          <a:cs typeface="Arial" panose="020B0604020202020204" pitchFamily="34" charset="0"/>
                        </a:rPr>
                        <a:t>48 inches wide</a:t>
                      </a:r>
                      <a:br>
                        <a:rPr lang="en-US" sz="2000" dirty="0">
                          <a:solidFill>
                            <a:schemeClr val="bg1"/>
                          </a:solidFill>
                          <a:latin typeface="Arial" panose="020B0604020202020204" pitchFamily="34" charset="0"/>
                          <a:cs typeface="Arial" panose="020B0604020202020204" pitchFamily="34" charset="0"/>
                        </a:rPr>
                      </a:br>
                      <a:endParaRPr lang="en-US" sz="2000" dirty="0">
                        <a:solidFill>
                          <a:srgbClr val="1F3A4E"/>
                        </a:solidFill>
                      </a:endParaRPr>
                    </a:p>
                  </a:txBody>
                  <a:tcPr>
                    <a:solidFill>
                      <a:srgbClr val="010101"/>
                    </a:solidFill>
                  </a:tcPr>
                </a:tc>
                <a:tc>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Important: Check the template size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Before you start working on your poster and to avoid printing problems check that you have downloaded and that you are using the correct size template for your poster presentation.</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This template can also be printed at the following sizes without distortion and without any additional formatting:</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30 tall x 40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42 tall x 56 wide</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48 tall x 64 wide</a:t>
                      </a:r>
                    </a:p>
                  </a:txBody>
                  <a:tcPr marL="182880" marT="137160">
                    <a:solidFill>
                      <a:srgbClr val="010101"/>
                    </a:solidFill>
                  </a:tcPr>
                </a:tc>
                <a:extLst>
                  <a:ext uri="{0D108BD9-81ED-4DB2-BD59-A6C34878D82A}">
                    <a16:rowId xmlns:a16="http://schemas.microsoft.com/office/drawing/2014/main" val="10008"/>
                  </a:ext>
                </a:extLst>
              </a:tr>
              <a:tr h="4288692">
                <a:tc>
                  <a:txBody>
                    <a:bodyPr/>
                    <a:lstStyle/>
                    <a:p>
                      <a:endParaRPr lang="en-US" sz="2000" dirty="0">
                        <a:solidFill>
                          <a:srgbClr val="1F3A4E"/>
                        </a:solidFill>
                      </a:endParaRPr>
                    </a:p>
                  </a:txBody>
                  <a:tcPr>
                    <a:blipFill rotWithShape="1">
                      <a:blip r:embed="rId3"/>
                      <a:stretch>
                        <a:fillRect/>
                      </a:stretch>
                    </a:blipFill>
                  </a:tcPr>
                </a:tc>
                <a:tc>
                  <a:txBody>
                    <a:bodyPr/>
                    <a:lstStyle/>
                    <a:p>
                      <a:pPr algn="l"/>
                      <a:r>
                        <a:rPr lang="en-US" sz="2400" b="1" baseline="0" dirty="0">
                          <a:solidFill>
                            <a:srgbClr val="FFC000"/>
                          </a:solidFill>
                          <a:latin typeface="Arial" panose="020B0604020202020204" pitchFamily="34" charset="0"/>
                          <a:cs typeface="Arial" panose="020B0604020202020204" pitchFamily="34" charset="0"/>
                        </a:rPr>
                        <a:t>How to </a:t>
                      </a:r>
                      <a:r>
                        <a:rPr lang="en-US" sz="4000" b="1" baseline="0" dirty="0">
                          <a:solidFill>
                            <a:srgbClr val="FFC000"/>
                          </a:solidFill>
                          <a:latin typeface="Arial" panose="020B0604020202020204" pitchFamily="34" charset="0"/>
                          <a:cs typeface="Arial" panose="020B0604020202020204" pitchFamily="34" charset="0"/>
                        </a:rPr>
                        <a:t>Zoom in </a:t>
                      </a:r>
                      <a:r>
                        <a:rPr lang="en-US" sz="2400" b="1" baseline="0" dirty="0">
                          <a:solidFill>
                            <a:srgbClr val="FFC000"/>
                          </a:solidFill>
                          <a:latin typeface="Arial" panose="020B0604020202020204" pitchFamily="34" charset="0"/>
                          <a:cs typeface="Arial" panose="020B0604020202020204" pitchFamily="34" charset="0"/>
                        </a:rPr>
                        <a:t>and </a:t>
                      </a:r>
                      <a:r>
                        <a:rPr lang="en-US" sz="1800" b="1" baseline="0" dirty="0">
                          <a:solidFill>
                            <a:srgbClr val="FFC000"/>
                          </a:solidFill>
                          <a:latin typeface="Arial" panose="020B0604020202020204" pitchFamily="34" charset="0"/>
                          <a:cs typeface="Arial" panose="020B0604020202020204" pitchFamily="34" charset="0"/>
                        </a:rPr>
                        <a:t>out</a:t>
                      </a:r>
                      <a:endParaRPr lang="en-US" sz="2400" b="1" baseline="0" dirty="0">
                        <a:solidFill>
                          <a:srgbClr val="FFC000"/>
                        </a:solidFill>
                        <a:latin typeface="Arial" panose="020B0604020202020204" pitchFamily="34" charset="0"/>
                        <a:cs typeface="Arial" panose="020B0604020202020204" pitchFamily="34" charset="0"/>
                      </a:endParaRPr>
                    </a:p>
                    <a:p>
                      <a:pPr algn="l"/>
                      <a:r>
                        <a:rPr lang="en-US" sz="2000" b="0" baseline="0" dirty="0">
                          <a:solidFill>
                            <a:srgbClr val="D9D9D9"/>
                          </a:solidFill>
                          <a:latin typeface="Arial" panose="020B0604020202020204" pitchFamily="34" charset="0"/>
                          <a:cs typeface="Arial" panose="020B0604020202020204" pitchFamily="34" charset="0"/>
                        </a:rPr>
                        <a:t>Use the PowerPoint zoom tool to adjust the screen magnification to view comfortably. PowerPoint provides 2 ways to zoom: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1. </a:t>
                      </a:r>
                      <a:r>
                        <a:rPr lang="en-US" sz="2000" b="0" baseline="0" dirty="0">
                          <a:solidFill>
                            <a:srgbClr val="D9D9D9"/>
                          </a:solidFill>
                          <a:latin typeface="Arial" panose="020B0604020202020204" pitchFamily="34" charset="0"/>
                          <a:cs typeface="Arial" panose="020B0604020202020204" pitchFamily="34" charset="0"/>
                        </a:rPr>
                        <a:t>On the top menu bar click on the VIEW tab and then click on ZOOM. Choose the zoom percentage that works best for you. </a:t>
                      </a:r>
                      <a:br>
                        <a:rPr lang="en-US" sz="2000" b="0" baseline="0" dirty="0">
                          <a:solidFill>
                            <a:srgbClr val="D9D9D9"/>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2. </a:t>
                      </a:r>
                      <a:r>
                        <a:rPr lang="en-US" sz="2000" b="0" baseline="0" dirty="0">
                          <a:solidFill>
                            <a:srgbClr val="D9D9D9"/>
                          </a:solidFill>
                          <a:latin typeface="Arial" panose="020B0604020202020204" pitchFamily="34" charset="0"/>
                          <a:cs typeface="Arial" panose="020B0604020202020204" pitchFamily="34" charset="0"/>
                        </a:rPr>
                        <a:t>For better zoom flexibility, use the zoom slider at the bottom right of the window.</a:t>
                      </a:r>
                    </a:p>
                  </a:txBody>
                  <a:tcPr marL="182880" marT="137160">
                    <a:solidFill>
                      <a:srgbClr val="010101"/>
                    </a:solidFill>
                  </a:tcPr>
                </a:tc>
                <a:extLst>
                  <a:ext uri="{0D108BD9-81ED-4DB2-BD59-A6C34878D82A}">
                    <a16:rowId xmlns:a16="http://schemas.microsoft.com/office/drawing/2014/main" val="10001"/>
                  </a:ext>
                </a:extLst>
              </a:tr>
              <a:tr h="1800526">
                <a:tc gridSpan="2">
                  <a:txBody>
                    <a:bodyPr/>
                    <a:lstStyle/>
                    <a:p>
                      <a:pPr marL="0" marR="0" lvl="0" indent="0" algn="l" defTabSz="4388900" rtl="0" eaLnBrk="1" fontAlgn="auto" latinLnBrk="0" hangingPunct="1">
                        <a:lnSpc>
                          <a:spcPct val="100000"/>
                        </a:lnSpc>
                        <a:spcBef>
                          <a:spcPts val="0"/>
                        </a:spcBef>
                        <a:spcAft>
                          <a:spcPts val="0"/>
                        </a:spcAft>
                        <a:buClrTx/>
                        <a:buSzTx/>
                        <a:buFontTx/>
                        <a:buNone/>
                        <a:tabLst/>
                        <a:defRPr/>
                      </a:pPr>
                      <a:r>
                        <a:rPr lang="en-US" sz="2400" b="1" baseline="0" dirty="0">
                          <a:solidFill>
                            <a:srgbClr val="FFC000"/>
                          </a:solidFill>
                          <a:latin typeface="Arial" panose="020B0604020202020204" pitchFamily="34" charset="0"/>
                          <a:cs typeface="Arial" panose="020B0604020202020204" pitchFamily="34" charset="0"/>
                        </a:rPr>
                        <a:t>Ruler and Guides</a:t>
                      </a:r>
                      <a:br>
                        <a:rPr lang="en-US" sz="2000" b="0" baseline="0" dirty="0">
                          <a:solidFill>
                            <a:srgbClr val="FFC000"/>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The dotted lines on his poster template are guides.  The horizontal and vertical guides will help you align your poster elements accurately. Text boxes and other elements will ”snap” to the guides and stay within the boundaries of the columns. To hide the guides go to VIEW and uncheck the Guides box.</a:t>
                      </a:r>
                    </a:p>
                  </a:txBody>
                  <a:tcPr>
                    <a:solidFill>
                      <a:srgbClr val="010101"/>
                    </a:solidFill>
                  </a:tcPr>
                </a:tc>
                <a:tc hMerge="1">
                  <a:txBody>
                    <a:bodyPr/>
                    <a:lstStyle/>
                    <a:p>
                      <a:endParaRPr lang="en-US" sz="2400" b="0" baseline="0" dirty="0">
                        <a:solidFill>
                          <a:schemeClr val="bg1"/>
                        </a:solidFill>
                        <a:latin typeface="Arial" panose="020B0604020202020204" pitchFamily="34" charset="0"/>
                        <a:cs typeface="Arial" panose="020B0604020202020204" pitchFamily="34" charset="0"/>
                      </a:endParaRPr>
                    </a:p>
                  </a:txBody>
                  <a:tcPr marL="182880" marT="137160">
                    <a:solidFill>
                      <a:schemeClr val="tx1">
                        <a:lumMod val="95000"/>
                        <a:lumOff val="5000"/>
                      </a:schemeClr>
                    </a:solidFill>
                  </a:tcPr>
                </a:tc>
                <a:extLst>
                  <a:ext uri="{0D108BD9-81ED-4DB2-BD59-A6C34878D82A}">
                    <a16:rowId xmlns:a16="http://schemas.microsoft.com/office/drawing/2014/main" val="10002"/>
                  </a:ext>
                </a:extLst>
              </a:tr>
              <a:tr h="3824339">
                <a:tc>
                  <a:txBody>
                    <a:bodyPr/>
                    <a:lstStyle/>
                    <a:p>
                      <a:endParaRPr lang="en-US" sz="2000" dirty="0">
                        <a:solidFill>
                          <a:srgbClr val="1F3A4E"/>
                        </a:solidFill>
                      </a:endParaRPr>
                    </a:p>
                  </a:txBody>
                  <a:tcPr>
                    <a:blipFill rotWithShape="1">
                      <a:blip r:embed="rId4"/>
                      <a:stretch>
                        <a:fillRect/>
                      </a:stretch>
                    </a:blipFill>
                  </a:tcPr>
                </a:tc>
                <a:tc>
                  <a:txBody>
                    <a:bodyPr/>
                    <a:lstStyle/>
                    <a:p>
                      <a:pPr marL="0" lvl="1" indent="0" algn="l" defTabSz="114300"/>
                      <a:r>
                        <a:rPr lang="en-US" sz="2400" b="1" baseline="0" dirty="0">
                          <a:solidFill>
                            <a:srgbClr val="FFC000"/>
                          </a:solidFill>
                          <a:latin typeface="Arial" panose="020B0604020202020204" pitchFamily="34" charset="0"/>
                          <a:cs typeface="Arial" panose="020B0604020202020204" pitchFamily="34" charset="0"/>
                        </a:rPr>
                        <a:t>Headers and text containers</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D9D9D9"/>
                          </a:solidFill>
                          <a:latin typeface="Arial" panose="020B0604020202020204" pitchFamily="34" charset="0"/>
                          <a:cs typeface="Arial" panose="020B0604020202020204" pitchFamily="34" charset="0"/>
                        </a:rPr>
                        <a:t>Included in this template are commonly used section headers such as Abstract, Objectives, Methods, Results, etc.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Click inside a section header to add its text.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add another header, click on edge of the section box so that it is outlined. Copy and paste it. </a:t>
                      </a:r>
                      <a:br>
                        <a:rPr lang="en-US" sz="2000" b="0" baseline="0" dirty="0">
                          <a:solidFill>
                            <a:schemeClr val="bg1"/>
                          </a:solidFill>
                          <a:latin typeface="Arial" panose="020B0604020202020204" pitchFamily="34" charset="0"/>
                          <a:cs typeface="Arial" panose="020B0604020202020204" pitchFamily="34" charset="0"/>
                        </a:rPr>
                      </a:br>
                      <a:r>
                        <a:rPr lang="en-US" sz="2000" b="0" baseline="0" dirty="0">
                          <a:solidFill>
                            <a:srgbClr val="FFC000"/>
                          </a:solidFill>
                          <a:latin typeface="Arial" panose="020B0604020202020204" pitchFamily="34" charset="0"/>
                          <a:cs typeface="Arial" panose="020B0604020202020204" pitchFamily="34" charset="0"/>
                        </a:rPr>
                        <a:t>-</a:t>
                      </a:r>
                      <a:r>
                        <a:rPr lang="en-US" sz="2000" b="0" baseline="0" dirty="0">
                          <a:solidFill>
                            <a:schemeClr val="bg1"/>
                          </a:solidFill>
                          <a:latin typeface="Arial" panose="020B0604020202020204" pitchFamily="34" charset="0"/>
                          <a:cs typeface="Arial" panose="020B0604020202020204" pitchFamily="34" charset="0"/>
                        </a:rPr>
                        <a:t> </a:t>
                      </a:r>
                      <a:r>
                        <a:rPr lang="en-US" sz="2000" b="0" baseline="0" dirty="0">
                          <a:solidFill>
                            <a:srgbClr val="D9D9D9"/>
                          </a:solidFill>
                          <a:latin typeface="Arial" panose="020B0604020202020204" pitchFamily="34" charset="0"/>
                          <a:cs typeface="Arial" panose="020B0604020202020204" pitchFamily="34" charset="0"/>
                        </a:rPr>
                        <a:t>To increase its size, click on the white circles and expand to the the desired size.</a:t>
                      </a:r>
                    </a:p>
                  </a:txBody>
                  <a:tcPr marL="182880" marT="137160">
                    <a:solidFill>
                      <a:srgbClr val="010101"/>
                    </a:solidFill>
                  </a:tcPr>
                </a:tc>
                <a:extLst>
                  <a:ext uri="{0D108BD9-81ED-4DB2-BD59-A6C34878D82A}">
                    <a16:rowId xmlns:a16="http://schemas.microsoft.com/office/drawing/2014/main" val="10003"/>
                  </a:ext>
                </a:extLst>
              </a:tr>
              <a:tr h="3519135">
                <a:tc gridSpan="2">
                  <a:txBody>
                    <a:bodyPr/>
                    <a:lstStyle/>
                    <a:p>
                      <a:r>
                        <a:rPr lang="en-US" sz="2400" b="1" dirty="0">
                          <a:solidFill>
                            <a:srgbClr val="FFC000"/>
                          </a:solidFill>
                          <a:latin typeface="Arial" panose="020B0604020202020204" pitchFamily="34" charset="0"/>
                          <a:cs typeface="Arial" panose="020B0604020202020204" pitchFamily="34" charset="0"/>
                        </a:rPr>
                        <a:t>Adding content to the poster</a:t>
                      </a:r>
                    </a:p>
                    <a:p>
                      <a:r>
                        <a:rPr lang="en-US" sz="2000" baseline="0" dirty="0">
                          <a:solidFill>
                            <a:srgbClr val="D9D9D9"/>
                          </a:solidFill>
                          <a:latin typeface="Arial" panose="020B0604020202020204" pitchFamily="34" charset="0"/>
                          <a:cs typeface="Arial" panose="020B0604020202020204" pitchFamily="34" charset="0"/>
                        </a:rPr>
                        <a:t>Start by adding your text to each section without spending too much time with formatting. Use the default font size even if your text extends beyond the bottom of the poster. Continue until you have added all your content including text, graphics, photos, etc. Once you finish adding your content you can go back and format your text as needed.</a:t>
                      </a:r>
                    </a:p>
                    <a:p>
                      <a:pPr marL="342900" indent="-342900">
                        <a:buFontTx/>
                        <a:buChar char="-"/>
                      </a:pPr>
                      <a:r>
                        <a:rPr lang="en-US" sz="2000" baseline="0" dirty="0">
                          <a:solidFill>
                            <a:srgbClr val="D9D9D9"/>
                          </a:solidFill>
                          <a:latin typeface="Arial" panose="020B0604020202020204" pitchFamily="34" charset="0"/>
                          <a:cs typeface="Arial" panose="020B0604020202020204" pitchFamily="34" charset="0"/>
                        </a:rPr>
                        <a:t>If you run out of room, try to reduce the size of your fonts and/or the size of your graphics. If there is a lot of empty space try to increase your font sizes and the size of your graphics. The font used for references can be smaller.</a:t>
                      </a:r>
                      <a:endParaRPr lang="en-US" sz="2000" dirty="0">
                        <a:solidFill>
                          <a:srgbClr val="D9D9D9"/>
                        </a:solidFill>
                        <a:latin typeface="Arial" panose="020B0604020202020204" pitchFamily="34" charset="0"/>
                        <a:cs typeface="Arial" panose="020B0604020202020204" pitchFamily="34" charset="0"/>
                      </a:endParaRPr>
                    </a:p>
                  </a:txBody>
                  <a:tcPr>
                    <a:solidFill>
                      <a:srgbClr val="010101"/>
                    </a:solidFill>
                  </a:tcPr>
                </a:tc>
                <a:tc hMerge="1">
                  <a:txBody>
                    <a:bodyPr/>
                    <a:lstStyle/>
                    <a:p>
                      <a:endParaRPr lang="en-US" sz="2400" dirty="0">
                        <a:solidFill>
                          <a:schemeClr val="bg1"/>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4"/>
                  </a:ext>
                </a:extLst>
              </a:tr>
              <a:tr h="237765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panose="020B0604020202020204" pitchFamily="34" charset="0"/>
                          <a:cs typeface="Arial" panose="020B0604020202020204" pitchFamily="34" charset="0"/>
                        </a:rPr>
                        <a:t>Photos</a:t>
                      </a:r>
                    </a:p>
                    <a:p>
                      <a:pPr marL="0" marR="0" lvl="0" indent="0" algn="l" defTabSz="9779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D9D9D9"/>
                          </a:solidFill>
                          <a:effectLst/>
                          <a:uLnTx/>
                          <a:uFillTx/>
                          <a:latin typeface="Arial"/>
                          <a:ea typeface="+mn-ea"/>
                          <a:cs typeface="Arial"/>
                        </a:rPr>
                        <a:t>You can add photos by dragging and dropping from your desktop, copy and paste, or by going to INSERT &gt; PICTURES. Resize images proportionally by holding down the SHIFT key and dragging one of the white corner handles (dots). For a professional-looking poster, do not distort your images by stretching them disproportionally.</a:t>
                      </a:r>
                    </a:p>
                  </a:txBody>
                  <a:tcPr marL="182880" marT="137160">
                    <a:solidFill>
                      <a:srgbClr val="010101"/>
                    </a:solidFill>
                  </a:tcPr>
                </a:tc>
                <a:tc hMerge="1">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200" noProof="0" dirty="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005"/>
                  </a:ext>
                </a:extLst>
              </a:tr>
              <a:tr h="2293170">
                <a:tc gridSpan="2">
                  <a:txBody>
                    <a:bodyPr/>
                    <a:lstStyle/>
                    <a:p>
                      <a:endParaRPr lang="en-US" sz="2000" dirty="0">
                        <a:solidFill>
                          <a:schemeClr val="bg1"/>
                        </a:solidFill>
                        <a:latin typeface="Arial" panose="020B0604020202020204" pitchFamily="34" charset="0"/>
                        <a:cs typeface="Arial" panose="020B0604020202020204" pitchFamily="34" charset="0"/>
                      </a:endParaRPr>
                    </a:p>
                  </a:txBody>
                  <a:tcPr marL="182880" marT="137160">
                    <a:blipFill rotWithShape="1">
                      <a:blip r:embed="rId5"/>
                      <a:stretch>
                        <a:fillRect/>
                      </a:stretch>
                    </a:blipFill>
                  </a:tcPr>
                </a:tc>
                <a:tc hMerge="1">
                  <a:txBody>
                    <a:bodyPr/>
                    <a:lstStyle/>
                    <a:p>
                      <a:endParaRPr lang="en-US" sz="2400" dirty="0">
                        <a:solidFill>
                          <a:srgbClr val="1F3A4E"/>
                        </a:solidFill>
                      </a:endParaRPr>
                    </a:p>
                  </a:txBody>
                  <a:tcPr/>
                </a:tc>
                <a:extLst>
                  <a:ext uri="{0D108BD9-81ED-4DB2-BD59-A6C34878D82A}">
                    <a16:rowId xmlns:a16="http://schemas.microsoft.com/office/drawing/2014/main" val="10006"/>
                  </a:ext>
                </a:extLst>
              </a:tr>
              <a:tr h="128027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400" b="1" noProof="0" dirty="0">
                          <a:solidFill>
                            <a:srgbClr val="FFC000"/>
                          </a:solidFill>
                          <a:latin typeface="Arial"/>
                          <a:cs typeface="Arial"/>
                        </a:rPr>
                        <a:t>Quality check your graphics</a:t>
                      </a:r>
                    </a:p>
                    <a:p>
                      <a:pPr marL="0" marR="0" lvl="0" indent="0" algn="l" defTabSz="1518341" rtl="0" eaLnBrk="1" fontAlgn="auto" latinLnBrk="0" hangingPunct="1">
                        <a:lnSpc>
                          <a:spcPct val="100000"/>
                        </a:lnSpc>
                        <a:spcBef>
                          <a:spcPts val="0"/>
                        </a:spcBef>
                        <a:spcAft>
                          <a:spcPts val="0"/>
                        </a:spcAft>
                        <a:buClrTx/>
                        <a:buSzTx/>
                        <a:buFontTx/>
                        <a:buNone/>
                        <a:tabLst/>
                        <a:defRPr/>
                      </a:pPr>
                      <a:r>
                        <a:rPr lang="en-US" sz="2000" noProof="0" dirty="0">
                          <a:solidFill>
                            <a:srgbClr val="D9D9D9"/>
                          </a:solidFill>
                          <a:latin typeface="Arial"/>
                          <a:cs typeface="Arial"/>
                        </a:rPr>
                        <a:t>Zoom in and look at your images at 100%-200% magnification. If they look clear, they will print well. </a:t>
                      </a:r>
                    </a:p>
                  </a:txBody>
                  <a:tcPr marL="182880" marT="137160">
                    <a:solidFill>
                      <a:srgbClr val="010101"/>
                    </a:solidFill>
                  </a:tcPr>
                </a:tc>
                <a:tc hMerge="1">
                  <a:txBody>
                    <a:bodyPr/>
                    <a:lstStyle/>
                    <a:p>
                      <a:endParaRPr lang="en-US" sz="2400" dirty="0">
                        <a:solidFill>
                          <a:srgbClr val="1F3A4E"/>
                        </a:solidFill>
                      </a:endParaRPr>
                    </a:p>
                  </a:txBody>
                  <a:tcPr>
                    <a:solidFill>
                      <a:schemeClr val="tx1">
                        <a:lumMod val="95000"/>
                        <a:lumOff val="5000"/>
                      </a:schemeClr>
                    </a:solidFill>
                  </a:tcPr>
                </a:tc>
                <a:extLst>
                  <a:ext uri="{0D108BD9-81ED-4DB2-BD59-A6C34878D82A}">
                    <a16:rowId xmlns:a16="http://schemas.microsoft.com/office/drawing/2014/main" val="10007"/>
                  </a:ext>
                </a:extLst>
              </a:tr>
              <a:tr h="3187270">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000" noProof="0" dirty="0">
                        <a:solidFill>
                          <a:schemeClr val="bg1"/>
                        </a:solidFill>
                        <a:latin typeface="Arial"/>
                        <a:cs typeface="Arial"/>
                      </a:endParaRPr>
                    </a:p>
                  </a:txBody>
                  <a:tcPr marL="182880" marT="137160">
                    <a:blipFill rotWithShape="1">
                      <a:blip r:embed="rId6"/>
                      <a:stretch>
                        <a:fillRect/>
                      </a:stretch>
                    </a:blipFill>
                  </a:tcPr>
                </a:tc>
                <a:tc hMerge="1">
                  <a:txBody>
                    <a:bodyPr/>
                    <a:lstStyle/>
                    <a:p>
                      <a:endParaRPr lang="en-US"/>
                    </a:p>
                  </a:txBody>
                  <a:tcPr/>
                </a:tc>
                <a:extLst>
                  <a:ext uri="{0D108BD9-81ED-4DB2-BD59-A6C34878D82A}">
                    <a16:rowId xmlns:a16="http://schemas.microsoft.com/office/drawing/2014/main" val="10010"/>
                  </a:ext>
                </a:extLst>
              </a:tr>
            </a:tbl>
          </a:graphicData>
        </a:graphic>
      </p:graphicFrame>
      <p:graphicFrame>
        <p:nvGraphicFramePr>
          <p:cNvPr id="4" name="Table 3">
            <a:extLst>
              <a:ext uri="{FF2B5EF4-FFF2-40B4-BE49-F238E27FC236}">
                <a16:creationId xmlns:a16="http://schemas.microsoft.com/office/drawing/2014/main" id="{6338BD29-2BD7-AB47-B9B8-5033641D7C2D}"/>
              </a:ext>
            </a:extLst>
          </p:cNvPr>
          <p:cNvGraphicFramePr>
            <a:graphicFrameLocks noGrp="1"/>
          </p:cNvGraphicFramePr>
          <p:nvPr userDrawn="1">
            <p:extLst>
              <p:ext uri="{D42A27DB-BD31-4B8C-83A1-F6EECF244321}">
                <p14:modId xmlns:p14="http://schemas.microsoft.com/office/powerpoint/2010/main" val="336852881"/>
              </p:ext>
            </p:extLst>
          </p:nvPr>
        </p:nvGraphicFramePr>
        <p:xfrm>
          <a:off x="44695229" y="-84749"/>
          <a:ext cx="9430188" cy="33075070"/>
        </p:xfrm>
        <a:graphic>
          <a:graphicData uri="http://schemas.openxmlformats.org/drawingml/2006/table">
            <a:tbl>
              <a:tblPr firstRow="1" bandRow="1">
                <a:tableStyleId>{5C22544A-7EE6-4342-B048-85BDC9FD1C3A}</a:tableStyleId>
              </a:tblPr>
              <a:tblGrid>
                <a:gridCol w="3343835">
                  <a:extLst>
                    <a:ext uri="{9D8B030D-6E8A-4147-A177-3AD203B41FA5}">
                      <a16:colId xmlns:a16="http://schemas.microsoft.com/office/drawing/2014/main" val="20000"/>
                    </a:ext>
                  </a:extLst>
                </a:gridCol>
                <a:gridCol w="1381559">
                  <a:extLst>
                    <a:ext uri="{9D8B030D-6E8A-4147-A177-3AD203B41FA5}">
                      <a16:colId xmlns:a16="http://schemas.microsoft.com/office/drawing/2014/main" val="997673227"/>
                    </a:ext>
                  </a:extLst>
                </a:gridCol>
                <a:gridCol w="4704794">
                  <a:extLst>
                    <a:ext uri="{9D8B030D-6E8A-4147-A177-3AD203B41FA5}">
                      <a16:colId xmlns:a16="http://schemas.microsoft.com/office/drawing/2014/main" val="4164475170"/>
                    </a:ext>
                  </a:extLst>
                </a:gridCol>
              </a:tblGrid>
              <a:tr h="1756432">
                <a:tc gridSpan="3">
                  <a:txBody>
                    <a:bodyPr/>
                    <a:lstStyle/>
                    <a:p>
                      <a:pPr marL="0" marR="0" indent="0" algn="ctr" defTabSz="4388900" rtl="0" eaLnBrk="1" fontAlgn="auto" latinLnBrk="0" hangingPunct="1">
                        <a:lnSpc>
                          <a:spcPct val="100000"/>
                        </a:lnSpc>
                        <a:spcBef>
                          <a:spcPts val="0"/>
                        </a:spcBef>
                        <a:spcAft>
                          <a:spcPts val="0"/>
                        </a:spcAft>
                        <a:buClrTx/>
                        <a:buSzTx/>
                        <a:buFontTx/>
                        <a:buNone/>
                        <a:tabLst/>
                        <a:defRPr/>
                      </a:pPr>
                      <a:r>
                        <a:rPr lang="en-US" sz="4000" b="0" spc="600" dirty="0">
                          <a:solidFill>
                            <a:srgbClr val="1F3A4E"/>
                          </a:solidFill>
                          <a:latin typeface="Arial Black" panose="020B0A04020102020204" pitchFamily="34" charset="0"/>
                        </a:rPr>
                        <a:t>QUICK START GUIDE</a:t>
                      </a:r>
                      <a:br>
                        <a:rPr lang="en-US" sz="4000" b="0" spc="600" dirty="0">
                          <a:solidFill>
                            <a:srgbClr val="1F3A4E"/>
                          </a:solidFill>
                          <a:latin typeface="Arial Black" panose="020B0A04020102020204" pitchFamily="34" charset="0"/>
                        </a:rPr>
                      </a:br>
                      <a:r>
                        <a:rPr lang="en-US" sz="3200" b="1" spc="0" dirty="0">
                          <a:solidFill>
                            <a:srgbClr val="FF0000"/>
                          </a:solidFill>
                          <a:latin typeface="Trebuchet MS" pitchFamily="34" charset="0"/>
                        </a:rPr>
                        <a:t>(THIS SIDEBAR WILL NOT PRINT)</a:t>
                      </a:r>
                      <a:endParaRPr lang="en-US" sz="4000" b="1" spc="600" dirty="0">
                        <a:solidFill>
                          <a:schemeClr val="bg1"/>
                        </a:solidFill>
                        <a:latin typeface="Trebuchet MS" pitchFamily="34" charset="0"/>
                      </a:endParaRPr>
                    </a:p>
                  </a:txBody>
                  <a:tcPr marL="182880" marT="137160">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5563101">
                <a:tc gridSpan="3">
                  <a:txBody>
                    <a:bodyPr/>
                    <a:lstStyle/>
                    <a:p>
                      <a:pPr algn="l"/>
                      <a:r>
                        <a:rPr lang="en-US" sz="2800" b="1" baseline="0" dirty="0">
                          <a:solidFill>
                            <a:srgbClr val="FFC000"/>
                          </a:solidFill>
                          <a:latin typeface="Arial" panose="020B0604020202020204" pitchFamily="34" charset="0"/>
                          <a:cs typeface="Arial" panose="020B0604020202020204" pitchFamily="34" charset="0"/>
                        </a:rPr>
                        <a:t>How to change the template colors</a:t>
                      </a: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change the overall template color theme by clicking on the COLORS dropdown menu under the DESIGN tab. You can see a tutorial here: </a:t>
                      </a:r>
                      <a:r>
                        <a:rPr lang="en-US" sz="2400" dirty="0">
                          <a:solidFill>
                            <a:srgbClr val="FFC000"/>
                          </a:solidFill>
                          <a:hlinkClick r:id="rId7">
                            <a:extLst>
                              <a:ext uri="{A12FA001-AC4F-418D-AE19-62706E023703}">
                                <ahyp:hlinkClr xmlns:ahyp="http://schemas.microsoft.com/office/drawing/2018/hyperlinkcolor" val="tx"/>
                              </a:ext>
                            </a:extLst>
                          </a:hlinkClick>
                        </a:rPr>
                        <a:t>https://www.posterpresentations.com/how-to-change-the-research-poster-template-colors.html</a:t>
                      </a:r>
                      <a:endParaRPr lang="en-US" sz="2400" dirty="0">
                        <a:solidFill>
                          <a:srgbClr val="FFC000"/>
                        </a:solidFill>
                      </a:endParaRP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You can also manually change the color of individual elements by going to VIEW &gt; SLIDE MASTER. On the left side of your screen select the background master where you can change the template background, column sizes, etc. </a:t>
                      </a:r>
                    </a:p>
                    <a:p>
                      <a:pPr marL="0" indent="0" algn="l" defTabSz="114300"/>
                      <a:endParaRPr lang="en-US" sz="2400" b="0" baseline="0" dirty="0">
                        <a:solidFill>
                          <a:srgbClr val="D9D9D9"/>
                        </a:solidFill>
                        <a:latin typeface="Arial" panose="020B0604020202020204" pitchFamily="34" charset="0"/>
                        <a:cs typeface="Arial" panose="020B0604020202020204" pitchFamily="34" charset="0"/>
                      </a:endParaRPr>
                    </a:p>
                    <a:p>
                      <a:pPr marL="0" indent="0" algn="l" defTabSz="114300"/>
                      <a:r>
                        <a:rPr lang="en-US" sz="2400" b="0" baseline="0" dirty="0">
                          <a:solidFill>
                            <a:srgbClr val="D9D9D9"/>
                          </a:solidFill>
                          <a:latin typeface="Arial" panose="020B0604020202020204" pitchFamily="34" charset="0"/>
                          <a:cs typeface="Arial" panose="020B0604020202020204" pitchFamily="34" charset="0"/>
                        </a:rPr>
                        <a:t>After you finish working on the SLIDE MASTER, it is important that you go to VIEW &gt; NORMAL to continue working on your poster. </a:t>
                      </a: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8"/>
                      <a:stretch>
                        <a:fillRect/>
                      </a:stretch>
                    </a:blipFill>
                  </a:tcPr>
                </a:tc>
                <a:tc hMerge="1">
                  <a:txBody>
                    <a:bodyPr/>
                    <a:lstStyle/>
                    <a:p>
                      <a:endParaRPr lang="en-US"/>
                    </a:p>
                  </a:txBody>
                  <a:tcPr/>
                </a:tc>
                <a:extLst>
                  <a:ext uri="{0D108BD9-81ED-4DB2-BD59-A6C34878D82A}">
                    <a16:rowId xmlns:a16="http://schemas.microsoft.com/office/drawing/2014/main" val="10001"/>
                  </a:ext>
                </a:extLst>
              </a:tr>
              <a:tr h="3667719">
                <a:tc gridSpan="3">
                  <a:txBody>
                    <a:bodyPr/>
                    <a:lstStyle/>
                    <a:p>
                      <a:r>
                        <a:rPr lang="en-US" sz="2800" b="1" dirty="0">
                          <a:solidFill>
                            <a:srgbClr val="FFC000"/>
                          </a:solidFill>
                          <a:latin typeface="Arial" panose="020B0604020202020204" pitchFamily="34" charset="0"/>
                          <a:cs typeface="Arial" panose="020B0604020202020204" pitchFamily="34" charset="0"/>
                        </a:rPr>
                        <a:t>How to change the column layout configuration</a:t>
                      </a:r>
                    </a:p>
                    <a:p>
                      <a:r>
                        <a:rPr lang="en-US" sz="2400" dirty="0">
                          <a:solidFill>
                            <a:srgbClr val="D9D9D9"/>
                          </a:solidFill>
                          <a:latin typeface="Arial" panose="020B0604020202020204" pitchFamily="34" charset="0"/>
                          <a:cs typeface="Arial" panose="020B0604020202020204" pitchFamily="34" charset="0"/>
                        </a:rPr>
                        <a:t>You can manually change the configuration on the columns by going to VIEW &gt; SLIDE MASTER. You can delete columns, resize them or modify them as needed for your layout. </a:t>
                      </a:r>
                    </a:p>
                    <a:p>
                      <a:pPr marL="0" marR="0" indent="0" algn="l" defTabSz="3765366" rtl="0" eaLnBrk="1" fontAlgn="auto" latinLnBrk="0" hangingPunct="1">
                        <a:lnSpc>
                          <a:spcPct val="100000"/>
                        </a:lnSpc>
                        <a:spcBef>
                          <a:spcPts val="0"/>
                        </a:spcBef>
                        <a:spcAft>
                          <a:spcPts val="0"/>
                        </a:spcAft>
                        <a:buClrTx/>
                        <a:buSzTx/>
                        <a:buFontTx/>
                        <a:buNone/>
                        <a:tabLst/>
                        <a:defRPr/>
                      </a:pPr>
                      <a:r>
                        <a:rPr lang="en-US" sz="2400" dirty="0">
                          <a:solidFill>
                            <a:srgbClr val="D9D9D9"/>
                          </a:solidFill>
                          <a:latin typeface="Arial" panose="020B0604020202020204" pitchFamily="34" charset="0"/>
                          <a:cs typeface="Arial" panose="020B0604020202020204" pitchFamily="34" charset="0"/>
                        </a:rPr>
                        <a:t>You can see a tutorial here: </a:t>
                      </a:r>
                      <a:r>
                        <a:rPr lang="en-US" sz="2400" u="sng" dirty="0">
                          <a:solidFill>
                            <a:srgbClr val="FFC000"/>
                          </a:solidFill>
                          <a:latin typeface="Arial" panose="020B0604020202020204" pitchFamily="34" charset="0"/>
                          <a:cs typeface="Arial" panose="020B0604020202020204" pitchFamily="34" charset="0"/>
                        </a:rPr>
                        <a:t>https://www.posterpresentations.com/how-to-change-the-column-configuration.html</a:t>
                      </a:r>
                      <a:endParaRPr lang="en-US" u="sng" dirty="0">
                        <a:solidFill>
                          <a:srgbClr val="FFC000"/>
                        </a:solidFill>
                      </a:endParaRPr>
                    </a:p>
                  </a:txBody>
                  <a:tcPr marL="182880" marT="137160">
                    <a:solidFill>
                      <a:schemeClr val="tx1"/>
                    </a:solidFill>
                  </a:tcPr>
                </a:tc>
                <a:tc hMerge="1">
                  <a:txBody>
                    <a:bodyPr/>
                    <a:lstStyle/>
                    <a:p>
                      <a:endParaRPr lang="en-US" sz="2400" dirty="0">
                        <a:solidFill>
                          <a:srgbClr val="1F3A4E"/>
                        </a:solidFill>
                      </a:endParaRPr>
                    </a:p>
                  </a:txBody>
                  <a:tcPr marL="182880" marT="137160">
                    <a:blipFill rotWithShape="1">
                      <a:blip r:embed="rId9"/>
                      <a:stretch>
                        <a:fillRect/>
                      </a:stretch>
                    </a:blipFill>
                  </a:tcPr>
                </a:tc>
                <a:tc hMerge="1">
                  <a:txBody>
                    <a:bodyPr/>
                    <a:lstStyle/>
                    <a:p>
                      <a:endParaRPr lang="en-US" dirty="0"/>
                    </a:p>
                  </a:txBody>
                  <a:tcPr marL="182880" marT="137160">
                    <a:solidFill>
                      <a:srgbClr val="010101"/>
                    </a:solidFill>
                  </a:tcPr>
                </a:tc>
                <a:extLst>
                  <a:ext uri="{0D108BD9-81ED-4DB2-BD59-A6C34878D82A}">
                    <a16:rowId xmlns:a16="http://schemas.microsoft.com/office/drawing/2014/main" val="10004"/>
                  </a:ext>
                </a:extLst>
              </a:tr>
              <a:tr h="5177074">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blipFill dpi="0" rotWithShape="1">
                      <a:blip r:embed="rId10">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row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panose="020B0604020202020204" pitchFamily="34" charset="0"/>
                          <a:cs typeface="Arial" panose="020B0604020202020204" pitchFamily="34" charset="0"/>
                        </a:rPr>
                        <a:t>How to hide the QUICK START GUIDE bars from the sides of the template</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panose="020B0604020202020204" pitchFamily="34" charset="0"/>
                          <a:cs typeface="Arial" panose="020B0604020202020204" pitchFamily="34" charset="0"/>
                        </a:rPr>
                        <a:t>The Quick Start</a:t>
                      </a:r>
                      <a:r>
                        <a:rPr lang="en-US" sz="2400" baseline="0" noProof="0" dirty="0">
                          <a:solidFill>
                            <a:srgbClr val="D9D9D9"/>
                          </a:solidFill>
                          <a:latin typeface="Arial" panose="020B0604020202020204" pitchFamily="34" charset="0"/>
                          <a:cs typeface="Arial" panose="020B0604020202020204" pitchFamily="34" charset="0"/>
                        </a:rPr>
                        <a:t> Guides</a:t>
                      </a:r>
                      <a:r>
                        <a:rPr lang="en-US" sz="2400" noProof="0" dirty="0">
                          <a:solidFill>
                            <a:srgbClr val="D9D9D9"/>
                          </a:solidFill>
                          <a:latin typeface="Arial" panose="020B0604020202020204" pitchFamily="34" charset="0"/>
                          <a:cs typeface="Arial" panose="020B0604020202020204" pitchFamily="34" charset="0"/>
                        </a:rPr>
                        <a:t> </a:t>
                      </a:r>
                      <a:r>
                        <a:rPr lang="en-US" sz="2400" u="sng" noProof="0" dirty="0">
                          <a:solidFill>
                            <a:srgbClr val="D9D9D9"/>
                          </a:solidFill>
                          <a:latin typeface="Arial" panose="020B0604020202020204" pitchFamily="34" charset="0"/>
                          <a:cs typeface="Arial" panose="020B0604020202020204" pitchFamily="34" charset="0"/>
                        </a:rPr>
                        <a:t>are outside the template’s printable area</a:t>
                      </a:r>
                      <a:r>
                        <a:rPr lang="en-US" sz="2400" noProof="0" dirty="0">
                          <a:solidFill>
                            <a:srgbClr val="D9D9D9"/>
                          </a:solidFill>
                          <a:latin typeface="Arial" panose="020B0604020202020204" pitchFamily="34" charset="0"/>
                          <a:cs typeface="Arial" panose="020B0604020202020204" pitchFamily="34" charset="0"/>
                        </a:rPr>
                        <a:t> and they will not be on the printed poster</a:t>
                      </a:r>
                      <a:r>
                        <a:rPr lang="en-US" sz="2400" baseline="0" noProof="0" dirty="0">
                          <a:solidFill>
                            <a:srgbClr val="D9D9D9"/>
                          </a:solidFill>
                          <a:latin typeface="Arial" panose="020B0604020202020204" pitchFamily="34" charset="0"/>
                          <a:cs typeface="Arial" panose="020B0604020202020204" pitchFamily="34" charset="0"/>
                        </a:rPr>
                        <a:t>. </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If you create a PDF file from your template, the guides will not be included.</a:t>
                      </a: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baseline="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baseline="0" noProof="0" dirty="0">
                          <a:solidFill>
                            <a:srgbClr val="D9D9D9"/>
                          </a:solidFill>
                          <a:latin typeface="Arial" panose="020B0604020202020204" pitchFamily="34" charset="0"/>
                          <a:cs typeface="Arial" panose="020B0604020202020204" pitchFamily="34" charset="0"/>
                        </a:rPr>
                        <a:t>To hide the guides click on the </a:t>
                      </a:r>
                      <a:r>
                        <a:rPr lang="en-US" sz="2400" b="1" baseline="0" noProof="0" dirty="0">
                          <a:solidFill>
                            <a:srgbClr val="D9D9D9"/>
                          </a:solidFill>
                          <a:latin typeface="Arial" panose="020B0604020202020204" pitchFamily="34" charset="0"/>
                          <a:cs typeface="Arial" panose="020B0604020202020204" pitchFamily="34" charset="0"/>
                        </a:rPr>
                        <a:t>Home</a:t>
                      </a:r>
                      <a:r>
                        <a:rPr lang="en-US" sz="2400" baseline="0" noProof="0" dirty="0">
                          <a:solidFill>
                            <a:srgbClr val="D9D9D9"/>
                          </a:solidFill>
                          <a:latin typeface="Arial" panose="020B0604020202020204" pitchFamily="34" charset="0"/>
                          <a:cs typeface="Arial" panose="020B0604020202020204" pitchFamily="34" charset="0"/>
                        </a:rPr>
                        <a:t> tab (top of the screen) and then click on the </a:t>
                      </a:r>
                      <a:r>
                        <a:rPr lang="en-US" sz="2400" b="1"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 button below to see the available layouts. Choose the </a:t>
                      </a:r>
                      <a:r>
                        <a:rPr lang="en-US" sz="2400" b="1" baseline="0" noProof="0" dirty="0">
                          <a:solidFill>
                            <a:srgbClr val="D9D9D9"/>
                          </a:solidFill>
                          <a:latin typeface="Arial" panose="020B0604020202020204" pitchFamily="34" charset="0"/>
                          <a:cs typeface="Arial" panose="020B0604020202020204" pitchFamily="34" charset="0"/>
                        </a:rPr>
                        <a:t>Without Guides </a:t>
                      </a:r>
                      <a:r>
                        <a:rPr lang="en-US" sz="2400" b="0" baseline="0" noProof="0" dirty="0">
                          <a:solidFill>
                            <a:srgbClr val="D9D9D9"/>
                          </a:solidFill>
                          <a:latin typeface="Arial" panose="020B0604020202020204" pitchFamily="34" charset="0"/>
                          <a:cs typeface="Arial" panose="020B0604020202020204" pitchFamily="34" charset="0"/>
                        </a:rPr>
                        <a:t>layout</a:t>
                      </a:r>
                      <a:r>
                        <a:rPr lang="en-US" sz="2400" baseline="0" noProof="0" dirty="0">
                          <a:solidFill>
                            <a:srgbClr val="D9D9D9"/>
                          </a:solidFill>
                          <a:latin typeface="Arial" panose="020B0604020202020204" pitchFamily="34" charset="0"/>
                          <a:cs typeface="Arial" panose="020B0604020202020204" pitchFamily="34" charset="0"/>
                        </a:rPr>
                        <a:t>.</a:t>
                      </a:r>
                      <a:endParaRPr lang="en-US" sz="2400" noProof="0" dirty="0">
                        <a:solidFill>
                          <a:srgbClr val="D9D9D9"/>
                        </a:solidFill>
                        <a:latin typeface="Arial" panose="020B0604020202020204" pitchFamily="34" charset="0"/>
                        <a:cs typeface="Arial" panose="020B0604020202020204" pitchFamily="34" charset="0"/>
                      </a:endParaRPr>
                    </a:p>
                    <a:p>
                      <a:pPr marL="0" marR="0" lvl="0" indent="0" algn="l" defTabSz="114300"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extLst>
                  <a:ext uri="{0D108BD9-81ED-4DB2-BD59-A6C34878D82A}">
                    <a16:rowId xmlns:a16="http://schemas.microsoft.com/office/drawing/2014/main" val="10005"/>
                  </a:ext>
                </a:extLst>
              </a:tr>
              <a:tr h="2888327">
                <a:tc gridSpan="2">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endParaRPr lang="en-US" sz="2400" noProof="0" dirty="0">
                        <a:solidFill>
                          <a:srgbClr val="D9D9D9"/>
                        </a:solidFill>
                        <a:latin typeface="Arial" panose="020B0604020202020204" pitchFamily="34" charset="0"/>
                        <a:cs typeface="Arial" panose="020B0604020202020204" pitchFamily="34" charset="0"/>
                      </a:endParaRPr>
                    </a:p>
                  </a:txBody>
                  <a:tcPr marL="182880" marT="137160">
                    <a:solidFill>
                      <a:srgbClr val="010101"/>
                    </a:solidFill>
                  </a:tcPr>
                </a:tc>
                <a:tc hMerge="1">
                  <a:txBody>
                    <a:bodyPr/>
                    <a:lstStyle/>
                    <a:p>
                      <a:endParaRPr lang="en-US"/>
                    </a:p>
                  </a:txBody>
                  <a:tcPr/>
                </a:tc>
                <a:tc vMerge="1">
                  <a:txBody>
                    <a:bodyPr/>
                    <a:lstStyle/>
                    <a:p>
                      <a:endParaRPr lang="en-US"/>
                    </a:p>
                  </a:txBody>
                  <a:tcPr/>
                </a:tc>
                <a:extLst>
                  <a:ext uri="{0D108BD9-81ED-4DB2-BD59-A6C34878D82A}">
                    <a16:rowId xmlns:a16="http://schemas.microsoft.com/office/drawing/2014/main" val="1766341567"/>
                  </a:ext>
                </a:extLst>
              </a:tr>
              <a:tr h="3781426">
                <a:tc gridSpan="2">
                  <a:txBody>
                    <a:bodyPr/>
                    <a:lstStyle/>
                    <a:p>
                      <a:r>
                        <a:rPr lang="en-US" sz="2800" b="1" dirty="0">
                          <a:solidFill>
                            <a:srgbClr val="FFC000"/>
                          </a:solidFill>
                          <a:latin typeface="Arial" panose="020B0604020202020204" pitchFamily="34" charset="0"/>
                          <a:cs typeface="Arial" panose="020B0604020202020204" pitchFamily="34" charset="0"/>
                        </a:rPr>
                        <a:t>How to</a:t>
                      </a:r>
                      <a:r>
                        <a:rPr lang="en-US" sz="2800" b="1" baseline="0" dirty="0">
                          <a:solidFill>
                            <a:srgbClr val="FFC000"/>
                          </a:solidFill>
                          <a:latin typeface="Arial" panose="020B0604020202020204" pitchFamily="34" charset="0"/>
                          <a:cs typeface="Arial" panose="020B0604020202020204" pitchFamily="34" charset="0"/>
                        </a:rPr>
                        <a:t> preview your poster prior to printing</a:t>
                      </a:r>
                      <a:endParaRPr lang="en-US" sz="2800" b="1" dirty="0">
                        <a:solidFill>
                          <a:srgbClr val="FFC000"/>
                        </a:solidFill>
                        <a:latin typeface="Arial" panose="020B0604020202020204" pitchFamily="34" charset="0"/>
                        <a:cs typeface="Arial" panose="020B0604020202020204" pitchFamily="34" charset="0"/>
                      </a:endParaRPr>
                    </a:p>
                    <a:p>
                      <a:r>
                        <a:rPr lang="en-US" sz="2400" dirty="0">
                          <a:solidFill>
                            <a:srgbClr val="D9D9D9"/>
                          </a:solidFill>
                          <a:latin typeface="Arial" panose="020B0604020202020204" pitchFamily="34" charset="0"/>
                          <a:cs typeface="Arial" panose="020B0604020202020204" pitchFamily="34" charset="0"/>
                        </a:rPr>
                        <a:t>You can preview your poster at any time by pressing the </a:t>
                      </a:r>
                      <a:r>
                        <a:rPr lang="en-US" sz="2400" dirty="0">
                          <a:solidFill>
                            <a:srgbClr val="FFC000"/>
                          </a:solidFill>
                          <a:latin typeface="Arial" panose="020B0604020202020204" pitchFamily="34" charset="0"/>
                          <a:cs typeface="Arial" panose="020B0604020202020204" pitchFamily="34" charset="0"/>
                        </a:rPr>
                        <a:t>F5 key</a:t>
                      </a:r>
                      <a:r>
                        <a:rPr lang="en-US" sz="2400" dirty="0">
                          <a:solidFill>
                            <a:srgbClr val="D9D9D9"/>
                          </a:solidFill>
                          <a:latin typeface="Arial" panose="020B0604020202020204" pitchFamily="34" charset="0"/>
                          <a:cs typeface="Arial" panose="020B0604020202020204" pitchFamily="34" charset="0"/>
                        </a:rPr>
                        <a:t> on your keyboard. You will see on the screen what's on your poster and how it should look when printed. Press the </a:t>
                      </a:r>
                      <a:r>
                        <a:rPr lang="en-US" sz="2400" dirty="0">
                          <a:solidFill>
                            <a:srgbClr val="FFC000"/>
                          </a:solidFill>
                          <a:latin typeface="Arial" panose="020B0604020202020204" pitchFamily="34" charset="0"/>
                          <a:cs typeface="Arial" panose="020B0604020202020204" pitchFamily="34" charset="0"/>
                        </a:rPr>
                        <a:t>ESC key </a:t>
                      </a:r>
                      <a:r>
                        <a:rPr lang="en-US" sz="2400" dirty="0">
                          <a:solidFill>
                            <a:srgbClr val="D9D9D9"/>
                          </a:solidFill>
                          <a:latin typeface="Arial" panose="020B0604020202020204" pitchFamily="34" charset="0"/>
                          <a:cs typeface="Arial" panose="020B0604020202020204" pitchFamily="34" charset="0"/>
                        </a:rPr>
                        <a:t>to exit Preview.</a:t>
                      </a:r>
                    </a:p>
                  </a:txBody>
                  <a:tcPr marL="182880" marT="137160">
                    <a:solidFill>
                      <a:srgbClr val="010101"/>
                    </a:solidFill>
                  </a:tcPr>
                </a:tc>
                <a:tc hMerge="1">
                  <a:txBody>
                    <a:bodyPr/>
                    <a:lstStyle/>
                    <a:p>
                      <a:endParaRPr lang="en-US"/>
                    </a:p>
                  </a:txBody>
                  <a:tcPr/>
                </a:tc>
                <a:tc>
                  <a:txBody>
                    <a:bodyPr/>
                    <a:lstStyle/>
                    <a:p>
                      <a:pPr algn="ctr"/>
                      <a:r>
                        <a:rPr lang="en-US" sz="11500" b="1" dirty="0">
                          <a:solidFill>
                            <a:srgbClr val="D9D9D9"/>
                          </a:solidFill>
                          <a:latin typeface="Arial" panose="020B0604020202020204" pitchFamily="34" charset="0"/>
                          <a:cs typeface="Arial" panose="020B0604020202020204" pitchFamily="34" charset="0"/>
                        </a:rPr>
                        <a:t>F5</a:t>
                      </a:r>
                      <a:r>
                        <a:rPr lang="en-US" sz="2400" baseline="0" dirty="0">
                          <a:solidFill>
                            <a:srgbClr val="D9D9D9"/>
                          </a:solidFill>
                          <a:latin typeface="Arial" panose="020B0604020202020204" pitchFamily="34" charset="0"/>
                          <a:cs typeface="Arial" panose="020B0604020202020204" pitchFamily="34" charset="0"/>
                        </a:rPr>
                        <a:t> </a:t>
                      </a:r>
                      <a:endParaRPr lang="en-US" dirty="0"/>
                    </a:p>
                  </a:txBody>
                  <a:tcPr marL="182880" marT="137160" anchor="ctr">
                    <a:solidFill>
                      <a:schemeClr val="tx1">
                        <a:lumMod val="95000"/>
                        <a:lumOff val="5000"/>
                      </a:schemeClr>
                    </a:solidFill>
                  </a:tcPr>
                </a:tc>
                <a:extLst>
                  <a:ext uri="{0D108BD9-81ED-4DB2-BD59-A6C34878D82A}">
                    <a16:rowId xmlns:a16="http://schemas.microsoft.com/office/drawing/2014/main" val="10006"/>
                  </a:ext>
                </a:extLst>
              </a:tr>
              <a:tr h="5674009">
                <a:tc gridSpan="3">
                  <a:txBody>
                    <a:bodyPr/>
                    <a:lstStyle/>
                    <a:p>
                      <a:pPr marL="0" marR="0" lvl="0" indent="0" algn="l" defTabSz="1518341" rtl="0" eaLnBrk="1" fontAlgn="auto" latinLnBrk="0" hangingPunct="1">
                        <a:lnSpc>
                          <a:spcPct val="100000"/>
                        </a:lnSpc>
                        <a:spcBef>
                          <a:spcPts val="0"/>
                        </a:spcBef>
                        <a:spcAft>
                          <a:spcPts val="0"/>
                        </a:spcAft>
                        <a:buClrTx/>
                        <a:buSzTx/>
                        <a:buFontTx/>
                        <a:buNone/>
                        <a:tabLst/>
                        <a:defRPr/>
                      </a:pPr>
                      <a:r>
                        <a:rPr lang="en-US" sz="2800" b="1" noProof="0" dirty="0">
                          <a:solidFill>
                            <a:srgbClr val="FFC000"/>
                          </a:solidFill>
                          <a:latin typeface="Arial"/>
                          <a:cs typeface="Arial"/>
                        </a:rPr>
                        <a:t>How to print your poster</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When you are ready to have your poster printed go online to </a:t>
                      </a:r>
                      <a:r>
                        <a:rPr lang="en-US" sz="2400" noProof="0" dirty="0">
                          <a:solidFill>
                            <a:srgbClr val="FFC000"/>
                          </a:solidFill>
                          <a:latin typeface="Arial"/>
                          <a:cs typeface="Arial"/>
                        </a:rPr>
                        <a:t>PosterPresentations.com</a:t>
                      </a:r>
                      <a:r>
                        <a:rPr lang="en-US" sz="2400" noProof="0" dirty="0">
                          <a:solidFill>
                            <a:srgbClr val="D9D9D9"/>
                          </a:solidFill>
                          <a:latin typeface="Arial"/>
                          <a:cs typeface="Arial"/>
                        </a:rPr>
                        <a:t> and click on the "</a:t>
                      </a:r>
                      <a:r>
                        <a:rPr lang="en-US" sz="2400" noProof="0" dirty="0">
                          <a:solidFill>
                            <a:srgbClr val="FFC000"/>
                          </a:solidFill>
                          <a:latin typeface="Arial"/>
                          <a:cs typeface="Arial"/>
                        </a:rPr>
                        <a:t>Order Your Poster</a:t>
                      </a:r>
                      <a:r>
                        <a:rPr lang="en-US" sz="2400" noProof="0" dirty="0">
                          <a:solidFill>
                            <a:srgbClr val="D9D9D9"/>
                          </a:solidFill>
                          <a:latin typeface="Arial"/>
                          <a:cs typeface="Arial"/>
                        </a:rPr>
                        <a:t>" button. You can have your poster printed on professional papers, fabric for easy traveling and a variety of other materials. </a:t>
                      </a:r>
                    </a:p>
                    <a:p>
                      <a:pPr marL="0" marR="0" lvl="0" indent="0" algn="l" defTabSz="114300" rtl="0" eaLnBrk="1" fontAlgn="auto" latinLnBrk="0" hangingPunct="1">
                        <a:lnSpc>
                          <a:spcPct val="100000"/>
                        </a:lnSpc>
                        <a:spcBef>
                          <a:spcPts val="0"/>
                        </a:spcBef>
                        <a:spcAft>
                          <a:spcPts val="0"/>
                        </a:spcAft>
                        <a:buClrTx/>
                        <a:buSzTx/>
                        <a:buFontTx/>
                        <a:buNone/>
                        <a:tabLst/>
                        <a:defRPr/>
                      </a:pPr>
                      <a:r>
                        <a:rPr lang="en-US" sz="2400" noProof="0" dirty="0">
                          <a:solidFill>
                            <a:srgbClr val="D9D9D9"/>
                          </a:solidFill>
                          <a:latin typeface="Arial"/>
                          <a:cs typeface="Arial"/>
                        </a:rPr>
                        <a:t>If you submit a PowerPoint document, you will be receiving a PDF proof for your approval prior to printing. If your order is placed and paid for before noon (Pacific time) Monday-Friday, your order will ship out that same day. FedEx Next day, Second day, Third day, and Free Ground services are offered. </a:t>
                      </a:r>
                    </a:p>
                    <a:p>
                      <a:pPr marL="0" marR="0" lvl="0" indent="0" algn="l" defTabSz="114300" rtl="0" eaLnBrk="1" fontAlgn="auto" latinLnBrk="0" hangingPunct="1">
                        <a:lnSpc>
                          <a:spcPct val="100000"/>
                        </a:lnSpc>
                        <a:spcBef>
                          <a:spcPts val="0"/>
                        </a:spcBef>
                        <a:spcAft>
                          <a:spcPts val="0"/>
                        </a:spcAft>
                        <a:buClrTx/>
                        <a:buSzTx/>
                        <a:buFontTx/>
                        <a:buNone/>
                        <a:tabLst/>
                        <a:defRPr/>
                      </a:pPr>
                      <a:br>
                        <a:rPr lang="en-US" sz="2400" noProof="0" dirty="0">
                          <a:solidFill>
                            <a:srgbClr val="D9D9D9"/>
                          </a:solidFill>
                          <a:latin typeface="Arial"/>
                          <a:cs typeface="Arial"/>
                        </a:rPr>
                      </a:br>
                      <a:r>
                        <a:rPr lang="en-US" sz="2400" noProof="0" dirty="0">
                          <a:solidFill>
                            <a:srgbClr val="D9D9D9"/>
                          </a:solidFill>
                          <a:latin typeface="Arial"/>
                          <a:cs typeface="Arial"/>
                        </a:rPr>
                        <a:t>Go to </a:t>
                      </a:r>
                      <a:r>
                        <a:rPr lang="en-US" sz="2400" noProof="0" dirty="0">
                          <a:solidFill>
                            <a:srgbClr val="FFC000"/>
                          </a:solidFill>
                          <a:latin typeface="Arial"/>
                          <a:cs typeface="Arial"/>
                        </a:rPr>
                        <a:t>PosterPresentations.com</a:t>
                      </a:r>
                      <a:r>
                        <a:rPr lang="en-US" sz="2400" noProof="0" dirty="0">
                          <a:solidFill>
                            <a:srgbClr val="D9D9D9"/>
                          </a:solidFill>
                          <a:latin typeface="Arial"/>
                          <a:cs typeface="Arial"/>
                        </a:rPr>
                        <a:t> for more information.</a:t>
                      </a:r>
                    </a:p>
                  </a:txBody>
                  <a:tcPr marL="182880" marT="137160">
                    <a:solidFill>
                      <a:srgbClr val="01010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7"/>
                  </a:ext>
                </a:extLst>
              </a:tr>
              <a:tr h="1354778">
                <a:tc gridSpan="3">
                  <a:txBody>
                    <a:bodyPr/>
                    <a:lstStyle/>
                    <a:p>
                      <a:endParaRPr lang="en-US" sz="2400" dirty="0">
                        <a:solidFill>
                          <a:srgbClr val="1F3A4E"/>
                        </a:solidFill>
                      </a:endParaRPr>
                    </a:p>
                  </a:txBody>
                  <a:tcPr marL="182880" marT="137160">
                    <a:blipFill dpi="0" rotWithShape="1">
                      <a:blip r:embed="rId11">
                        <a:extLst>
                          <a:ext uri="{28A0092B-C50C-407E-A947-70E740481C1C}">
                            <a14:useLocalDpi xmlns:a14="http://schemas.microsoft.com/office/drawing/2010/main" val="0"/>
                          </a:ext>
                        </a:extLst>
                      </a:blip>
                      <a:srcRect/>
                      <a:stretch>
                        <a:fillRect/>
                      </a:stretch>
                    </a:blip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212204">
                <a:tc>
                  <a:txBody>
                    <a:bodyPr/>
                    <a:lstStyle/>
                    <a:p>
                      <a:pPr>
                        <a:lnSpc>
                          <a:spcPts val="2600"/>
                        </a:lnSpc>
                      </a:pPr>
                      <a:r>
                        <a:rPr lang="en-US" sz="2000" dirty="0">
                          <a:solidFill>
                            <a:schemeClr val="bg1">
                              <a:lumMod val="85000"/>
                            </a:schemeClr>
                          </a:solidFill>
                          <a:latin typeface="Arial"/>
                          <a:cs typeface="Arial"/>
                        </a:rPr>
                        <a:t>© 2019</a:t>
                      </a:r>
                      <a:r>
                        <a:rPr lang="en-US" sz="2000" baseline="0" dirty="0">
                          <a:solidFill>
                            <a:schemeClr val="bg1">
                              <a:lumMod val="85000"/>
                            </a:schemeClr>
                          </a:solidFill>
                          <a:latin typeface="Arial"/>
                          <a:cs typeface="Arial"/>
                        </a:rPr>
                        <a:t> </a:t>
                      </a:r>
                      <a:r>
                        <a:rPr lang="en-US" sz="2000" dirty="0">
                          <a:solidFill>
                            <a:schemeClr val="bg1">
                              <a:lumMod val="85000"/>
                            </a:schemeClr>
                          </a:solidFill>
                          <a:latin typeface="Arial"/>
                          <a:cs typeface="Arial"/>
                        </a:rPr>
                        <a:t>PosterPresentations.com</a:t>
                      </a:r>
                      <a:br>
                        <a:rPr lang="en-US" sz="2000" dirty="0">
                          <a:solidFill>
                            <a:schemeClr val="bg1">
                              <a:lumMod val="85000"/>
                            </a:schemeClr>
                          </a:solidFill>
                          <a:latin typeface="Arial"/>
                          <a:cs typeface="Arial"/>
                        </a:rPr>
                      </a:br>
                      <a:r>
                        <a:rPr lang="en-US" sz="2000" dirty="0">
                          <a:solidFill>
                            <a:schemeClr val="bg1">
                              <a:lumMod val="85000"/>
                            </a:schemeClr>
                          </a:solidFill>
                          <a:latin typeface="Arial"/>
                          <a:cs typeface="Arial"/>
                        </a:rPr>
                        <a:t>2117 Fourth Street ,</a:t>
                      </a:r>
                      <a:r>
                        <a:rPr lang="en-US" sz="2000" baseline="0" dirty="0">
                          <a:solidFill>
                            <a:schemeClr val="bg1">
                              <a:lumMod val="85000"/>
                            </a:schemeClr>
                          </a:solidFill>
                          <a:latin typeface="Arial"/>
                          <a:cs typeface="Arial"/>
                        </a:rPr>
                        <a:t> STE C        </a:t>
                      </a:r>
                    </a:p>
                    <a:p>
                      <a:pPr>
                        <a:lnSpc>
                          <a:spcPts val="2600"/>
                        </a:lnSpc>
                      </a:pPr>
                      <a:r>
                        <a:rPr lang="en-US" sz="2000" baseline="0" dirty="0">
                          <a:solidFill>
                            <a:schemeClr val="bg1">
                              <a:lumMod val="85000"/>
                            </a:schemeClr>
                          </a:solidFill>
                          <a:latin typeface="Arial"/>
                          <a:cs typeface="Arial"/>
                        </a:rPr>
                        <a:t>Berkeley CA 94710 USA</a:t>
                      </a:r>
                      <a:endParaRPr lang="en-US" sz="2000" dirty="0">
                        <a:solidFill>
                          <a:schemeClr val="bg1">
                            <a:lumMod val="85000"/>
                          </a:schemeClr>
                        </a:solidFill>
                        <a:latin typeface="Arial"/>
                        <a:cs typeface="Arial"/>
                      </a:endParaRPr>
                    </a:p>
                  </a:txBody>
                  <a:tcPr marL="182880" marT="137160">
                    <a:solidFill>
                      <a:srgbClr val="010101"/>
                    </a:solidFill>
                  </a:tcPr>
                </a:tc>
                <a:tc gridSpan="2">
                  <a:txBody>
                    <a:bodyPr/>
                    <a:lstStyle/>
                    <a:p>
                      <a:pPr marL="0" marR="0" indent="0" algn="l" defTabSz="4388900" rtl="0" eaLnBrk="1" fontAlgn="auto" latinLnBrk="0" hangingPunct="1">
                        <a:lnSpc>
                          <a:spcPct val="100000"/>
                        </a:lnSpc>
                        <a:spcBef>
                          <a:spcPts val="0"/>
                        </a:spcBef>
                        <a:spcAft>
                          <a:spcPts val="0"/>
                        </a:spcAft>
                        <a:buClrTx/>
                        <a:buSzTx/>
                        <a:buFontTx/>
                        <a:buNone/>
                        <a:tabLst/>
                        <a:defRPr/>
                      </a:pPr>
                      <a:r>
                        <a:rPr lang="en-US" sz="2400" b="1" dirty="0">
                          <a:solidFill>
                            <a:srgbClr val="D0D0D0"/>
                          </a:solidFill>
                          <a:latin typeface="Arial"/>
                          <a:cs typeface="Arial"/>
                        </a:rPr>
                        <a:t>For complete tutorials</a:t>
                      </a:r>
                      <a:r>
                        <a:rPr lang="en-US" sz="2400" b="1" baseline="0" dirty="0">
                          <a:solidFill>
                            <a:srgbClr val="D0D0D0"/>
                          </a:solidFill>
                          <a:latin typeface="Arial"/>
                          <a:cs typeface="Arial"/>
                        </a:rPr>
                        <a:t> visit:</a:t>
                      </a:r>
                    </a:p>
                    <a:p>
                      <a:pPr marL="0" marR="0" indent="0" algn="l" defTabSz="4388900" rtl="0" eaLnBrk="1" fontAlgn="auto" latinLnBrk="0" hangingPunct="1">
                        <a:lnSpc>
                          <a:spcPct val="100000"/>
                        </a:lnSpc>
                        <a:spcBef>
                          <a:spcPts val="0"/>
                        </a:spcBef>
                        <a:spcAft>
                          <a:spcPts val="0"/>
                        </a:spcAft>
                        <a:buClrTx/>
                        <a:buSzTx/>
                        <a:buFontTx/>
                        <a:buNone/>
                        <a:tabLst/>
                        <a:defRPr/>
                      </a:pPr>
                      <a:r>
                        <a:rPr lang="en-US" sz="1800" b="1" dirty="0">
                          <a:solidFill>
                            <a:srgbClr val="FFC000"/>
                          </a:solidFill>
                          <a:latin typeface="Arial"/>
                          <a:cs typeface="Arial"/>
                        </a:rPr>
                        <a:t>https://www.posterpresentations.com/helpdesk.html</a:t>
                      </a:r>
                      <a:endParaRPr lang="en-US" sz="1800" dirty="0">
                        <a:solidFill>
                          <a:schemeClr val="bg1">
                            <a:lumMod val="85000"/>
                          </a:schemeClr>
                        </a:solidFill>
                        <a:latin typeface="Arial"/>
                        <a:cs typeface="Arial"/>
                      </a:endParaRPr>
                    </a:p>
                  </a:txBody>
                  <a:tcPr marL="182880" marT="137160">
                    <a:solidFill>
                      <a:srgbClr val="010101"/>
                    </a:solidFill>
                  </a:tcPr>
                </a:tc>
                <a:tc hMerge="1">
                  <a:txBody>
                    <a:bodyPr/>
                    <a:lstStyle/>
                    <a:p>
                      <a:endParaRPr lang="en-US"/>
                    </a:p>
                  </a:txBody>
                  <a:tcPr/>
                </a:tc>
                <a:extLst>
                  <a:ext uri="{0D108BD9-81ED-4DB2-BD59-A6C34878D82A}">
                    <a16:rowId xmlns:a16="http://schemas.microsoft.com/office/drawing/2014/main" val="10009"/>
                  </a:ext>
                </a:extLst>
              </a:tr>
            </a:tbl>
          </a:graphicData>
        </a:graphic>
      </p:graphicFrame>
    </p:spTree>
  </p:cSld>
  <p:clrMap bg1="lt1" tx1="dk1" bg2="lt2" tx2="dk2" accent1="accent1" accent2="accent2" accent3="accent3" accent4="accent4" accent5="accent5" accent6="accent6" hlink="hlink" folHlink="folHlink"/>
  <p:sldLayoutIdLst>
    <p:sldLayoutId id="2147483652"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Text Box 14"/>
          <p:cNvSpPr txBox="1">
            <a:spLocks noChangeArrowheads="1"/>
          </p:cNvSpPr>
          <p:nvPr/>
        </p:nvSpPr>
        <p:spPr bwMode="auto">
          <a:xfrm>
            <a:off x="1567305" y="32390910"/>
            <a:ext cx="2514600" cy="341436"/>
          </a:xfrm>
          <a:prstGeom prst="rect">
            <a:avLst/>
          </a:prstGeom>
          <a:noFill/>
          <a:ln w="9525">
            <a:noFill/>
            <a:miter lim="800000"/>
            <a:headEnd/>
            <a:tailEnd/>
          </a:ln>
          <a:effectLst/>
        </p:spPr>
        <p:txBody>
          <a:bodyPr lIns="91263" tIns="45623" rIns="91263" bIns="45623">
            <a:spAutoFit/>
          </a:bodyPr>
          <a:lstStyle/>
          <a:p>
            <a:pPr eaLnBrk="0" hangingPunct="0">
              <a:lnSpc>
                <a:spcPct val="65000"/>
              </a:lnSpc>
              <a:spcBef>
                <a:spcPct val="50000"/>
              </a:spcBef>
              <a:defRPr/>
            </a:pPr>
            <a:r>
              <a:rPr lang="en-US" sz="500" b="1" dirty="0">
                <a:solidFill>
                  <a:schemeClr val="bg1">
                    <a:lumMod val="75000"/>
                  </a:schemeClr>
                </a:solidFill>
                <a:latin typeface="Arial" charset="0"/>
              </a:rPr>
              <a:t>RESEARCH POSTER PRESENTATION DESIGN © 2019</a:t>
            </a:r>
          </a:p>
          <a:p>
            <a:pPr eaLnBrk="0" hangingPunct="0">
              <a:lnSpc>
                <a:spcPct val="65000"/>
              </a:lnSpc>
              <a:spcBef>
                <a:spcPct val="50000"/>
              </a:spcBef>
              <a:defRPr/>
            </a:pPr>
            <a:r>
              <a:rPr lang="en-US" sz="1100" b="1" dirty="0">
                <a:solidFill>
                  <a:schemeClr val="bg1">
                    <a:lumMod val="75000"/>
                  </a:schemeClr>
                </a:solidFill>
                <a:latin typeface="Arial" charset="0"/>
              </a:rPr>
              <a:t>www.PosterPresentations.com</a:t>
            </a:r>
          </a:p>
        </p:txBody>
      </p:sp>
    </p:spTree>
    <p:extLst>
      <p:ext uri="{BB962C8B-B14F-4D97-AF65-F5344CB8AC3E}">
        <p14:creationId xmlns:p14="http://schemas.microsoft.com/office/powerpoint/2010/main" val="717728416"/>
      </p:ext>
    </p:extLst>
  </p:cSld>
  <p:clrMap bg1="lt1" tx1="dk1" bg2="lt2" tx2="dk2" accent1="accent1" accent2="accent2" accent3="accent3" accent4="accent4" accent5="accent5" accent6="accent6" hlink="hlink" folHlink="folHlink"/>
  <p:sldLayoutIdLst>
    <p:sldLayoutId id="2147483654" r:id="rId1"/>
  </p:sldLayoutIdLst>
  <p:txStyles>
    <p:titleStyle>
      <a:lvl1pPr algn="ctr" defTabSz="4388900" rtl="0" eaLnBrk="1" latinLnBrk="0" hangingPunct="1">
        <a:spcBef>
          <a:spcPct val="0"/>
        </a:spcBef>
        <a:buNone/>
        <a:defRPr sz="8800" kern="1200">
          <a:solidFill>
            <a:schemeClr val="bg1"/>
          </a:solidFill>
          <a:latin typeface="Trebuchet MS" pitchFamily="34" charset="0"/>
          <a:ea typeface="+mj-ea"/>
          <a:cs typeface="+mj-cs"/>
        </a:defRPr>
      </a:lvl1pPr>
    </p:titleStyle>
    <p:bodyStyle>
      <a:lvl1pPr marL="1645838" indent="-1645838" algn="l" defTabSz="4388900" rtl="0" eaLnBrk="1" latinLnBrk="0" hangingPunct="1">
        <a:spcBef>
          <a:spcPct val="20000"/>
        </a:spcBef>
        <a:buFont typeface="Arial" pitchFamily="34" charset="0"/>
        <a:buChar char="•"/>
        <a:defRPr sz="15400" kern="1200">
          <a:solidFill>
            <a:schemeClr val="tx1"/>
          </a:solidFill>
          <a:latin typeface="+mn-lt"/>
          <a:ea typeface="+mn-ea"/>
          <a:cs typeface="+mn-cs"/>
        </a:defRPr>
      </a:lvl1pPr>
      <a:lvl2pPr marL="3565982" indent="-1371531" algn="l" defTabSz="4388900" rtl="0" eaLnBrk="1" latinLnBrk="0" hangingPunct="1">
        <a:spcBef>
          <a:spcPct val="20000"/>
        </a:spcBef>
        <a:buFont typeface="Arial" pitchFamily="34" charset="0"/>
        <a:buChar char="–"/>
        <a:defRPr sz="13500" kern="1200">
          <a:solidFill>
            <a:schemeClr val="tx1"/>
          </a:solidFill>
          <a:latin typeface="+mn-lt"/>
          <a:ea typeface="+mn-ea"/>
          <a:cs typeface="+mn-cs"/>
        </a:defRPr>
      </a:lvl2pPr>
      <a:lvl3pPr marL="5486126" indent="-1097226" algn="l" defTabSz="4388900" rtl="0" eaLnBrk="1" latinLnBrk="0" hangingPunct="1">
        <a:spcBef>
          <a:spcPct val="20000"/>
        </a:spcBef>
        <a:buFont typeface="Arial" pitchFamily="34" charset="0"/>
        <a:buChar char="•"/>
        <a:defRPr sz="11600" kern="1200">
          <a:solidFill>
            <a:schemeClr val="tx1"/>
          </a:solidFill>
          <a:latin typeface="+mn-lt"/>
          <a:ea typeface="+mn-ea"/>
          <a:cs typeface="+mn-cs"/>
        </a:defRPr>
      </a:lvl3pPr>
      <a:lvl4pPr marL="76805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4pPr>
      <a:lvl5pPr marL="98750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5pPr>
      <a:lvl6pPr marL="120694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6pPr>
      <a:lvl7pPr marL="14263926"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7pPr>
      <a:lvl8pPr marL="1645837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8pPr>
      <a:lvl9pPr marL="18652827" indent="-1097226" algn="l" defTabSz="4388900" rtl="0" eaLnBrk="1" latinLnBrk="0" hangingPunct="1">
        <a:spcBef>
          <a:spcPct val="20000"/>
        </a:spcBef>
        <a:buFont typeface="Arial" pitchFamily="34" charset="0"/>
        <a:buChar char="•"/>
        <a:defRPr sz="9600" kern="1200">
          <a:solidFill>
            <a:schemeClr val="tx1"/>
          </a:solidFill>
          <a:latin typeface="+mn-lt"/>
          <a:ea typeface="+mn-ea"/>
          <a:cs typeface="+mn-cs"/>
        </a:defRPr>
      </a:lvl9pPr>
    </p:bodyStyle>
    <p:otherStyle>
      <a:defPPr>
        <a:defRPr lang="en-US"/>
      </a:defPPr>
      <a:lvl1pPr marL="0" algn="l" defTabSz="4388900" rtl="0" eaLnBrk="1" latinLnBrk="0" hangingPunct="1">
        <a:defRPr sz="8600" kern="1200">
          <a:solidFill>
            <a:schemeClr val="tx1"/>
          </a:solidFill>
          <a:latin typeface="+mn-lt"/>
          <a:ea typeface="+mn-ea"/>
          <a:cs typeface="+mn-cs"/>
        </a:defRPr>
      </a:lvl1pPr>
      <a:lvl2pPr marL="2194451" algn="l" defTabSz="4388900" rtl="0" eaLnBrk="1" latinLnBrk="0" hangingPunct="1">
        <a:defRPr sz="8600" kern="1200">
          <a:solidFill>
            <a:schemeClr val="tx1"/>
          </a:solidFill>
          <a:latin typeface="+mn-lt"/>
          <a:ea typeface="+mn-ea"/>
          <a:cs typeface="+mn-cs"/>
        </a:defRPr>
      </a:lvl2pPr>
      <a:lvl3pPr marL="4388900" algn="l" defTabSz="4388900" rtl="0" eaLnBrk="1" latinLnBrk="0" hangingPunct="1">
        <a:defRPr sz="8600" kern="1200">
          <a:solidFill>
            <a:schemeClr val="tx1"/>
          </a:solidFill>
          <a:latin typeface="+mn-lt"/>
          <a:ea typeface="+mn-ea"/>
          <a:cs typeface="+mn-cs"/>
        </a:defRPr>
      </a:lvl3pPr>
      <a:lvl4pPr marL="6583351" algn="l" defTabSz="4388900" rtl="0" eaLnBrk="1" latinLnBrk="0" hangingPunct="1">
        <a:defRPr sz="8600" kern="1200">
          <a:solidFill>
            <a:schemeClr val="tx1"/>
          </a:solidFill>
          <a:latin typeface="+mn-lt"/>
          <a:ea typeface="+mn-ea"/>
          <a:cs typeface="+mn-cs"/>
        </a:defRPr>
      </a:lvl4pPr>
      <a:lvl5pPr marL="8777801" algn="l" defTabSz="4388900" rtl="0" eaLnBrk="1" latinLnBrk="0" hangingPunct="1">
        <a:defRPr sz="8600" kern="1200">
          <a:solidFill>
            <a:schemeClr val="tx1"/>
          </a:solidFill>
          <a:latin typeface="+mn-lt"/>
          <a:ea typeface="+mn-ea"/>
          <a:cs typeface="+mn-cs"/>
        </a:defRPr>
      </a:lvl5pPr>
      <a:lvl6pPr marL="10972252" algn="l" defTabSz="4388900" rtl="0" eaLnBrk="1" latinLnBrk="0" hangingPunct="1">
        <a:defRPr sz="8600" kern="1200">
          <a:solidFill>
            <a:schemeClr val="tx1"/>
          </a:solidFill>
          <a:latin typeface="+mn-lt"/>
          <a:ea typeface="+mn-ea"/>
          <a:cs typeface="+mn-cs"/>
        </a:defRPr>
      </a:lvl6pPr>
      <a:lvl7pPr marL="13166703" algn="l" defTabSz="4388900" rtl="0" eaLnBrk="1" latinLnBrk="0" hangingPunct="1">
        <a:defRPr sz="8600" kern="1200">
          <a:solidFill>
            <a:schemeClr val="tx1"/>
          </a:solidFill>
          <a:latin typeface="+mn-lt"/>
          <a:ea typeface="+mn-ea"/>
          <a:cs typeface="+mn-cs"/>
        </a:defRPr>
      </a:lvl7pPr>
      <a:lvl8pPr marL="15361152" algn="l" defTabSz="4388900" rtl="0" eaLnBrk="1" latinLnBrk="0" hangingPunct="1">
        <a:defRPr sz="8600" kern="1200">
          <a:solidFill>
            <a:schemeClr val="tx1"/>
          </a:solidFill>
          <a:latin typeface="+mn-lt"/>
          <a:ea typeface="+mn-ea"/>
          <a:cs typeface="+mn-cs"/>
        </a:defRPr>
      </a:lvl8pPr>
      <a:lvl9pPr marL="17555603" algn="l" defTabSz="4388900" rtl="0" eaLnBrk="1" latinLnBrk="0" hangingPunct="1">
        <a:defRPr sz="8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hart" Target="../charts/chart5.xml"/><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9.jpeg"/><Relationship Id="rId21" Type="http://schemas.openxmlformats.org/officeDocument/2006/relationships/image" Target="../media/image18.tif"/><Relationship Id="rId7" Type="http://schemas.openxmlformats.org/officeDocument/2006/relationships/image" Target="../media/image13.jpeg"/><Relationship Id="rId12" Type="http://schemas.openxmlformats.org/officeDocument/2006/relationships/chart" Target="../charts/chart4.xml"/><Relationship Id="rId17" Type="http://schemas.openxmlformats.org/officeDocument/2006/relationships/chart" Target="../charts/chart9.xml"/><Relationship Id="rId25" Type="http://schemas.openxmlformats.org/officeDocument/2006/relationships/image" Target="../media/image22.png"/><Relationship Id="rId2" Type="http://schemas.openxmlformats.org/officeDocument/2006/relationships/notesSlide" Target="../notesSlides/notesSlide1.xml"/><Relationship Id="rId16" Type="http://schemas.openxmlformats.org/officeDocument/2006/relationships/chart" Target="../charts/chart8.xml"/><Relationship Id="rId20"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chart" Target="../charts/chart3.xml"/><Relationship Id="rId24" Type="http://schemas.openxmlformats.org/officeDocument/2006/relationships/image" Target="../media/image21.png"/><Relationship Id="rId5" Type="http://schemas.openxmlformats.org/officeDocument/2006/relationships/image" Target="../media/image11.jpeg"/><Relationship Id="rId15" Type="http://schemas.openxmlformats.org/officeDocument/2006/relationships/chart" Target="../charts/chart7.xml"/><Relationship Id="rId23" Type="http://schemas.openxmlformats.org/officeDocument/2006/relationships/image" Target="../media/image20.tif"/><Relationship Id="rId10" Type="http://schemas.openxmlformats.org/officeDocument/2006/relationships/chart" Target="../charts/chart2.xml"/><Relationship Id="rId19" Type="http://schemas.openxmlformats.org/officeDocument/2006/relationships/image" Target="../media/image16.jpeg"/><Relationship Id="rId4" Type="http://schemas.openxmlformats.org/officeDocument/2006/relationships/image" Target="../media/image10.jpeg"/><Relationship Id="rId9" Type="http://schemas.openxmlformats.org/officeDocument/2006/relationships/chart" Target="../charts/chart1.xml"/><Relationship Id="rId14" Type="http://schemas.openxmlformats.org/officeDocument/2006/relationships/chart" Target="../charts/chart6.xml"/><Relationship Id="rId22"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Text Placeholder 86">
            <a:extLst>
              <a:ext uri="{FF2B5EF4-FFF2-40B4-BE49-F238E27FC236}">
                <a16:creationId xmlns:a16="http://schemas.microsoft.com/office/drawing/2014/main" id="{B51B601C-AA87-C448-96E5-5B6D1C8B4249}"/>
              </a:ext>
            </a:extLst>
          </p:cNvPr>
          <p:cNvSpPr>
            <a:spLocks noGrp="1"/>
          </p:cNvSpPr>
          <p:nvPr>
            <p:ph type="body" sz="quarter" idx="10"/>
          </p:nvPr>
        </p:nvSpPr>
        <p:spPr>
          <a:xfrm>
            <a:off x="459674" y="6378481"/>
            <a:ext cx="10056813" cy="17007711"/>
          </a:xfrm>
        </p:spPr>
        <p:txBody>
          <a:bodyPr/>
          <a:lstStyle/>
          <a:p>
            <a:pPr algn="just"/>
            <a:r>
              <a:rPr lang="en-US" sz="2400" dirty="0">
                <a:solidFill>
                  <a:srgbClr val="203864"/>
                </a:solidFill>
                <a:latin typeface="Arial" panose="020B0604020202020204" pitchFamily="34" charset="0"/>
                <a:cs typeface="Arial" panose="020B0604020202020204" pitchFamily="34" charset="0"/>
              </a:rPr>
              <a:t>The coleoid cephalopods are masters of rapid, adaptive body patterning for high-fidelity camouflage or communication. This is achieved through a coordination between intradermal pigmented organs (chromatophores), and broad band reflectors (iridophores). </a:t>
            </a: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r>
              <a:rPr lang="en-US" sz="2400" dirty="0">
                <a:solidFill>
                  <a:srgbClr val="203864"/>
                </a:solidFill>
                <a:latin typeface="Arial" panose="020B0604020202020204" pitchFamily="34" charset="0"/>
                <a:cs typeface="Arial" panose="020B0604020202020204" pitchFamily="34" charset="0"/>
              </a:rPr>
              <a:t>While the anatomical arrangement of the neuro-muscular components of chromatophores and the sensory contributions of the visual system has been studied extensively, a description of the information processing of the chromatophore control system is still unknown.</a:t>
            </a:r>
            <a:r>
              <a:rPr lang="en-US" sz="2400" dirty="0">
                <a:latin typeface="Arial" panose="020B0604020202020204" pitchFamily="34" charset="0"/>
                <a:cs typeface="Arial" panose="020B0604020202020204" pitchFamily="34" charset="0"/>
              </a:rPr>
              <a:t> </a:t>
            </a: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solidFill>
                <a:srgbClr val="203864"/>
              </a:solidFill>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Our main objective in this study was to establish the mathematical parameters (latency, speed and duration) of chromatophore control at the single organ level by video-recording a close-up perspective of the skin and using a light flash stimulus to elicit body pattern changes.</a:t>
            </a:r>
          </a:p>
        </p:txBody>
      </p:sp>
      <p:sp>
        <p:nvSpPr>
          <p:cNvPr id="88" name="Text Placeholder 87">
            <a:extLst>
              <a:ext uri="{FF2B5EF4-FFF2-40B4-BE49-F238E27FC236}">
                <a16:creationId xmlns:a16="http://schemas.microsoft.com/office/drawing/2014/main" id="{ED6BA1F4-974B-AA4D-BF12-3F1211493C26}"/>
              </a:ext>
            </a:extLst>
          </p:cNvPr>
          <p:cNvSpPr>
            <a:spLocks noGrp="1"/>
          </p:cNvSpPr>
          <p:nvPr>
            <p:ph type="body" sz="quarter" idx="11"/>
          </p:nvPr>
        </p:nvSpPr>
        <p:spPr/>
        <p:txBody>
          <a:bodyPr/>
          <a:lstStyle/>
          <a:p>
            <a:r>
              <a:rPr lang="en-US" dirty="0"/>
              <a:t>INTRODUCTION</a:t>
            </a:r>
          </a:p>
        </p:txBody>
      </p:sp>
      <p:sp>
        <p:nvSpPr>
          <p:cNvPr id="89" name="Text Placeholder 88">
            <a:extLst>
              <a:ext uri="{FF2B5EF4-FFF2-40B4-BE49-F238E27FC236}">
                <a16:creationId xmlns:a16="http://schemas.microsoft.com/office/drawing/2014/main" id="{52482D9A-DD3A-3E4D-B5A8-692345FB258E}"/>
              </a:ext>
            </a:extLst>
          </p:cNvPr>
          <p:cNvSpPr>
            <a:spLocks noGrp="1"/>
          </p:cNvSpPr>
          <p:nvPr>
            <p:ph type="body" sz="quarter" idx="20"/>
          </p:nvPr>
        </p:nvSpPr>
        <p:spPr>
          <a:xfrm>
            <a:off x="477825" y="22731336"/>
            <a:ext cx="10050462" cy="754045"/>
          </a:xfrm>
        </p:spPr>
        <p:txBody>
          <a:bodyPr/>
          <a:lstStyle/>
          <a:p>
            <a:r>
              <a:rPr lang="en-US" dirty="0"/>
              <a:t>METHODS</a:t>
            </a:r>
          </a:p>
        </p:txBody>
      </p:sp>
      <p:sp>
        <p:nvSpPr>
          <p:cNvPr id="90" name="Text Placeholder 89">
            <a:extLst>
              <a:ext uri="{FF2B5EF4-FFF2-40B4-BE49-F238E27FC236}">
                <a16:creationId xmlns:a16="http://schemas.microsoft.com/office/drawing/2014/main" id="{B20DAE73-7398-3541-9047-3EF06FA94C0B}"/>
              </a:ext>
            </a:extLst>
          </p:cNvPr>
          <p:cNvSpPr>
            <a:spLocks noGrp="1"/>
          </p:cNvSpPr>
          <p:nvPr>
            <p:ph type="body" sz="quarter" idx="21"/>
          </p:nvPr>
        </p:nvSpPr>
        <p:spPr>
          <a:xfrm>
            <a:off x="11460161" y="6378481"/>
            <a:ext cx="10058400" cy="20183965"/>
          </a:xfrm>
        </p:spPr>
        <p:txBody>
          <a:bodyPr/>
          <a:lstStyle/>
          <a:p>
            <a:pPr algn="just"/>
            <a:r>
              <a:rPr lang="en-US" sz="2400" dirty="0">
                <a:latin typeface="Arial" panose="020B0604020202020204" pitchFamily="34" charset="0"/>
                <a:cs typeface="Arial" panose="020B0604020202020204" pitchFamily="34" charset="0"/>
              </a:rPr>
              <a:t>Data Scoring and Analysis:</a:t>
            </a:r>
          </a:p>
          <a:p>
            <a:pPr algn="just"/>
            <a:r>
              <a:rPr lang="en-US" sz="2400" dirty="0">
                <a:latin typeface="Arial" panose="020B0604020202020204" pitchFamily="34" charset="0"/>
                <a:cs typeface="Arial" panose="020B0604020202020204" pitchFamily="34" charset="0"/>
              </a:rPr>
              <a:t>SpotMetrics: Image Analysis Plugin to automate detection, tracking and measurement of chromatophores over time. </a:t>
            </a: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Change Point Analysis: Detects significant surface area changes of individual chromatophores.</a:t>
            </a: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marL="342900" indent="-342900" algn="jus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Only tracked chromatophores having significant expansion or retraction (~4600 chromatophores overall).</a:t>
            </a: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p:txBody>
      </p:sp>
      <p:sp>
        <p:nvSpPr>
          <p:cNvPr id="91" name="Text Placeholder 90">
            <a:extLst>
              <a:ext uri="{FF2B5EF4-FFF2-40B4-BE49-F238E27FC236}">
                <a16:creationId xmlns:a16="http://schemas.microsoft.com/office/drawing/2014/main" id="{6A984DC8-C031-724D-9B33-B7D232AE5C5D}"/>
              </a:ext>
            </a:extLst>
          </p:cNvPr>
          <p:cNvSpPr>
            <a:spLocks noGrp="1"/>
          </p:cNvSpPr>
          <p:nvPr>
            <p:ph type="body" sz="quarter" idx="22"/>
          </p:nvPr>
        </p:nvSpPr>
        <p:spPr/>
        <p:txBody>
          <a:bodyPr/>
          <a:lstStyle/>
          <a:p>
            <a:r>
              <a:rPr lang="en-US" dirty="0"/>
              <a:t>METHODS (cont.)</a:t>
            </a:r>
          </a:p>
        </p:txBody>
      </p:sp>
      <p:sp>
        <p:nvSpPr>
          <p:cNvPr id="92" name="Text Placeholder 91">
            <a:extLst>
              <a:ext uri="{FF2B5EF4-FFF2-40B4-BE49-F238E27FC236}">
                <a16:creationId xmlns:a16="http://schemas.microsoft.com/office/drawing/2014/main" id="{2EA51318-ADEE-ED41-AE79-D80086567C7D}"/>
              </a:ext>
            </a:extLst>
          </p:cNvPr>
          <p:cNvSpPr>
            <a:spLocks noGrp="1"/>
          </p:cNvSpPr>
          <p:nvPr>
            <p:ph type="body" sz="quarter" idx="23"/>
          </p:nvPr>
        </p:nvSpPr>
        <p:spPr>
          <a:xfrm>
            <a:off x="22467182" y="25374336"/>
            <a:ext cx="10058400" cy="7922147"/>
          </a:xfrm>
        </p:spPr>
        <p:txBody>
          <a:bodyPr/>
          <a:lstStyle/>
          <a:p>
            <a:pPr algn="just"/>
            <a:r>
              <a:rPr lang="en-US" sz="2400" dirty="0">
                <a:latin typeface="Arial" panose="020B0604020202020204" pitchFamily="34" charset="0"/>
                <a:cs typeface="Arial" panose="020B0604020202020204" pitchFamily="34" charset="0"/>
              </a:rPr>
              <a:t>Chromatophore expansion and retraction on different body regions. Light Flash presentation at 0.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Surface area normalized by pre-flash average; 1 = pre-flash average surface area.</a:t>
            </a:r>
          </a:p>
          <a:p>
            <a:pPr algn="just"/>
            <a:endParaRPr lang="en-US" sz="2400" dirty="0">
              <a:latin typeface="Arial" panose="020B0604020202020204" pitchFamily="34" charset="0"/>
              <a:cs typeface="Arial" panose="020B0604020202020204" pitchFamily="34" charset="0"/>
            </a:endParaRPr>
          </a:p>
          <a:p>
            <a:pPr algn="just"/>
            <a:r>
              <a:rPr lang="en-US" sz="2400" b="1" dirty="0">
                <a:latin typeface="Arial" panose="020B0604020202020204" pitchFamily="34" charset="0"/>
                <a:cs typeface="Arial" panose="020B0604020202020204" pitchFamily="34" charset="0"/>
              </a:rPr>
              <a:t>Temporal Dynamics of Responses:</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Latency (point of 5% initial change in surface area)</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Duration: to </a:t>
            </a:r>
            <a:r>
              <a:rPr lang="en-US" sz="2400" i="1" dirty="0">
                <a:latin typeface="Arial" panose="020B0604020202020204" pitchFamily="34" charset="0"/>
                <a:cs typeface="Arial" panose="020B0604020202020204" pitchFamily="34" charset="0"/>
              </a:rPr>
              <a:t>Max Response</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Duration: 5% change </a:t>
            </a:r>
            <a:r>
              <a:rPr lang="en-US" sz="2400" i="1" dirty="0">
                <a:latin typeface="Arial" panose="020B0604020202020204" pitchFamily="34" charset="0"/>
                <a:cs typeface="Arial" panose="020B0604020202020204" pitchFamily="34" charset="0"/>
              </a:rPr>
              <a:t>a</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before</a:t>
            </a:r>
            <a:r>
              <a:rPr lang="en-US" sz="2400" dirty="0">
                <a:latin typeface="Arial" panose="020B0604020202020204" pitchFamily="34" charset="0"/>
                <a:cs typeface="Arial" panose="020B0604020202020204" pitchFamily="34" charset="0"/>
              </a:rPr>
              <a:t>, and, </a:t>
            </a:r>
            <a:r>
              <a:rPr lang="en-US" sz="2400" i="1" dirty="0">
                <a:latin typeface="Arial" panose="020B0604020202020204" pitchFamily="34" charset="0"/>
                <a:cs typeface="Arial" panose="020B0604020202020204" pitchFamily="34" charset="0"/>
              </a:rPr>
              <a:t>b</a:t>
            </a:r>
            <a:r>
              <a:rPr lang="en-US" sz="2400" dirty="0">
                <a:latin typeface="Arial" panose="020B0604020202020204" pitchFamily="34" charset="0"/>
                <a:cs typeface="Arial" panose="020B0604020202020204" pitchFamily="34" charset="0"/>
              </a:rPr>
              <a:t>) </a:t>
            </a:r>
            <a:r>
              <a:rPr lang="en-US" sz="2400" i="1" dirty="0">
                <a:latin typeface="Arial" panose="020B0604020202020204" pitchFamily="34" charset="0"/>
                <a:cs typeface="Arial" panose="020B0604020202020204" pitchFamily="34" charset="0"/>
              </a:rPr>
              <a:t>after peak</a:t>
            </a:r>
            <a:r>
              <a:rPr lang="en-US" sz="2400" dirty="0">
                <a:latin typeface="Arial" panose="020B0604020202020204" pitchFamily="34" charset="0"/>
                <a:cs typeface="Arial" panose="020B0604020202020204" pitchFamily="34" charset="0"/>
              </a:rPr>
              <a:t>.</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Results presented here indicate both chromatophore expansion and retraction as direct results of the flash of light. While our results match those of previous studies showing chromatophore expansion, our studies are the first demonstration of a chromatophore retraction as a response to a flash stimulus, in any cephalopod species studied so far. </a:t>
            </a: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p:txBody>
      </p:sp>
      <p:sp>
        <p:nvSpPr>
          <p:cNvPr id="93" name="Text Placeholder 92">
            <a:extLst>
              <a:ext uri="{FF2B5EF4-FFF2-40B4-BE49-F238E27FC236}">
                <a16:creationId xmlns:a16="http://schemas.microsoft.com/office/drawing/2014/main" id="{38D8D04E-BA04-3645-8D54-47AEE765C8B0}"/>
              </a:ext>
            </a:extLst>
          </p:cNvPr>
          <p:cNvSpPr>
            <a:spLocks noGrp="1"/>
          </p:cNvSpPr>
          <p:nvPr>
            <p:ph type="body" sz="quarter" idx="24"/>
          </p:nvPr>
        </p:nvSpPr>
        <p:spPr/>
        <p:txBody>
          <a:bodyPr/>
          <a:lstStyle/>
          <a:p>
            <a:r>
              <a:rPr lang="en-US" dirty="0"/>
              <a:t>RESULTS</a:t>
            </a:r>
          </a:p>
        </p:txBody>
      </p:sp>
      <p:sp>
        <p:nvSpPr>
          <p:cNvPr id="94" name="Text Placeholder 93">
            <a:extLst>
              <a:ext uri="{FF2B5EF4-FFF2-40B4-BE49-F238E27FC236}">
                <a16:creationId xmlns:a16="http://schemas.microsoft.com/office/drawing/2014/main" id="{2F97B74B-534C-0842-BE55-AF8FB3442020}"/>
              </a:ext>
            </a:extLst>
          </p:cNvPr>
          <p:cNvSpPr>
            <a:spLocks noGrp="1"/>
          </p:cNvSpPr>
          <p:nvPr>
            <p:ph type="body" sz="quarter" idx="25"/>
          </p:nvPr>
        </p:nvSpPr>
        <p:spPr/>
        <p:txBody>
          <a:bodyPr/>
          <a:lstStyle/>
          <a:p>
            <a:r>
              <a:rPr lang="en-US" dirty="0"/>
              <a:t>DISCUSSION</a:t>
            </a:r>
          </a:p>
        </p:txBody>
      </p:sp>
      <p:sp>
        <p:nvSpPr>
          <p:cNvPr id="95" name="Text Placeholder 94">
            <a:extLst>
              <a:ext uri="{FF2B5EF4-FFF2-40B4-BE49-F238E27FC236}">
                <a16:creationId xmlns:a16="http://schemas.microsoft.com/office/drawing/2014/main" id="{C425D03E-96C1-804B-9990-78B2B8349537}"/>
              </a:ext>
            </a:extLst>
          </p:cNvPr>
          <p:cNvSpPr>
            <a:spLocks noGrp="1"/>
          </p:cNvSpPr>
          <p:nvPr>
            <p:ph type="body" sz="quarter" idx="26"/>
          </p:nvPr>
        </p:nvSpPr>
        <p:spPr>
          <a:xfrm>
            <a:off x="33390292" y="6378481"/>
            <a:ext cx="10047018" cy="21070361"/>
          </a:xfrm>
        </p:spPr>
        <p:txBody>
          <a:bodyPr/>
          <a:lstStyle/>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Our results here indicate differences between the scale of chromatophore surface area changes during expansion or retraction.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An explanation for this phenomenon: chromatophore expansion and retraction depend on two different mechanisms; during expansion, the surrounding radial muscles pull and expand the pigment while during retraction, the same muscles relax causing the pigment to shrink in size due to elasticity effects from tethering.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These findings highlight the importance in understanding the mechanisms of chromatophore retraction since it is an important part of the chromatophore system.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Additional differences were found when analyzing chromatophores from the different body areas of 1) Head and Arms, 2) Mantle and 3) Fin. Out of the three regions, the mantle, head, and arms showed the biggest surface area expansions with 168% and 159% corresponding changes. The fin had 116% increases on average. It is not clear why there would be differences of close to 50% between the fin and the rest of the areas. However, it is worth considering the role of these three different body areas when it comes to camouflage. The arms, head, and mantle make up the biggest part of the body’s surface area. </a:t>
            </a:r>
          </a:p>
          <a:p>
            <a:pPr algn="just"/>
            <a:endParaRPr lang="en-US" sz="2400" dirty="0">
              <a:latin typeface="Arial" panose="020B0604020202020204" pitchFamily="34" charset="0"/>
              <a:cs typeface="Arial" panose="020B0604020202020204" pitchFamily="34" charset="0"/>
            </a:endParaRPr>
          </a:p>
          <a:p>
            <a:pPr algn="just"/>
            <a:r>
              <a:rPr lang="en-US" sz="2400" dirty="0">
                <a:latin typeface="Arial" panose="020B0604020202020204" pitchFamily="34" charset="0"/>
                <a:cs typeface="Arial" panose="020B0604020202020204" pitchFamily="34" charset="0"/>
              </a:rPr>
              <a:t>Speed:</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Between body parts, the chromatophores on head and arms are the fastest, followed by the fin at second place and mantle at the end. </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Considering the minute differences between the body parts in the magnitude of response, it is surprising that the chromatophores on head and arms are ~33 ms earlier than those on the mantle. </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The time difference may not be explained due to response magnitude since these two body parts are almost identical. </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This temporal difference may be explained by the differences in the circuitry of chromatophores on head and arms (anterior chromatophore lobe) compared to those of the mantle (posterior chromatophore lobe).</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Such parameters will help contribute to our understanding of how sensor and motor systems coordinate to generate appropriate coloration in cephalopods.</a:t>
            </a:r>
          </a:p>
        </p:txBody>
      </p:sp>
      <p:sp>
        <p:nvSpPr>
          <p:cNvPr id="100" name="Text Placeholder 99">
            <a:extLst>
              <a:ext uri="{FF2B5EF4-FFF2-40B4-BE49-F238E27FC236}">
                <a16:creationId xmlns:a16="http://schemas.microsoft.com/office/drawing/2014/main" id="{E1D63EAF-47F9-774B-9E42-7734CFFDC91E}"/>
              </a:ext>
            </a:extLst>
          </p:cNvPr>
          <p:cNvSpPr>
            <a:spLocks noGrp="1"/>
          </p:cNvSpPr>
          <p:nvPr>
            <p:ph type="body" sz="quarter" idx="96"/>
          </p:nvPr>
        </p:nvSpPr>
        <p:spPr>
          <a:xfrm>
            <a:off x="459674" y="23470375"/>
            <a:ext cx="10056813" cy="3046966"/>
          </a:xfrm>
        </p:spPr>
        <p:txBody>
          <a:bodyPr/>
          <a:lstStyle/>
          <a:p>
            <a:pPr algn="just"/>
            <a:r>
              <a:rPr lang="en-US" sz="2400" b="1" dirty="0">
                <a:latin typeface="Arial" panose="020B0604020202020204" pitchFamily="34" charset="0"/>
                <a:cs typeface="Arial" panose="020B0604020202020204" pitchFamily="34" charset="0"/>
              </a:rPr>
              <a:t>Sample Size</a:t>
            </a:r>
            <a:r>
              <a:rPr lang="en-US" sz="2400" dirty="0">
                <a:latin typeface="Arial" panose="020B0604020202020204" pitchFamily="34" charset="0"/>
                <a:cs typeface="Arial" panose="020B0604020202020204" pitchFamily="34" charset="0"/>
              </a:rPr>
              <a:t>: </a:t>
            </a:r>
          </a:p>
          <a:p>
            <a:pPr algn="just"/>
            <a:r>
              <a:rPr lang="en-US" sz="2400" dirty="0">
                <a:latin typeface="Arial" panose="020B0604020202020204" pitchFamily="34" charset="0"/>
                <a:cs typeface="Arial" panose="020B0604020202020204" pitchFamily="34" charset="0"/>
              </a:rPr>
              <a:t>Six Squid (</a:t>
            </a:r>
            <a:r>
              <a:rPr lang="en-US" sz="2400" i="1" dirty="0">
                <a:latin typeface="Arial" panose="020B0604020202020204" pitchFamily="34" charset="0"/>
                <a:cs typeface="Arial" panose="020B0604020202020204" pitchFamily="34" charset="0"/>
              </a:rPr>
              <a:t>Doryteuthis pealeii, </a:t>
            </a:r>
            <a:r>
              <a:rPr lang="en-US" sz="2400" dirty="0">
                <a:latin typeface="Arial" panose="020B0604020202020204" pitchFamily="34" charset="0"/>
                <a:cs typeface="Arial" panose="020B0604020202020204" pitchFamily="34" charset="0"/>
              </a:rPr>
              <a:t>Lesueur, 1821)</a:t>
            </a:r>
          </a:p>
          <a:p>
            <a:pPr algn="just"/>
            <a:endParaRPr lang="en-US" sz="2400" b="1" dirty="0">
              <a:latin typeface="Arial" panose="020B0604020202020204" pitchFamily="34" charset="0"/>
              <a:cs typeface="Arial" panose="020B0604020202020204" pitchFamily="34" charset="0"/>
            </a:endParaRPr>
          </a:p>
          <a:p>
            <a:pPr algn="just"/>
            <a:r>
              <a:rPr lang="en-US" sz="2400" b="1" dirty="0">
                <a:latin typeface="Arial" panose="020B0604020202020204" pitchFamily="34" charset="0"/>
                <a:cs typeface="Arial" panose="020B0604020202020204" pitchFamily="34" charset="0"/>
              </a:rPr>
              <a:t>Variables</a:t>
            </a:r>
            <a:r>
              <a:rPr lang="en-US" sz="2400" dirty="0">
                <a:latin typeface="Arial" panose="020B0604020202020204" pitchFamily="34" charset="0"/>
                <a:cs typeface="Arial" panose="020B0604020202020204" pitchFamily="34" charset="0"/>
              </a:rPr>
              <a:t>:</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Startle stimulus: light flashes, inter-stimulus interval of 10 seconds</a:t>
            </a:r>
          </a:p>
          <a:p>
            <a:pPr marL="342900" indent="-342900" algn="just">
              <a:buFont typeface="Arial" panose="020B0604020202020204" pitchFamily="34" charset="0"/>
              <a:buChar char="•"/>
            </a:pPr>
            <a:r>
              <a:rPr lang="en-US" sz="2400" dirty="0">
                <a:latin typeface="Arial" panose="020B0604020202020204" pitchFamily="34" charset="0"/>
                <a:cs typeface="Arial" panose="020B0604020202020204" pitchFamily="34" charset="0"/>
              </a:rPr>
              <a:t>Startle Response: chromatophore surface area changes</a:t>
            </a:r>
          </a:p>
        </p:txBody>
      </p:sp>
      <p:sp>
        <p:nvSpPr>
          <p:cNvPr id="101" name="Text Placeholder 100">
            <a:extLst>
              <a:ext uri="{FF2B5EF4-FFF2-40B4-BE49-F238E27FC236}">
                <a16:creationId xmlns:a16="http://schemas.microsoft.com/office/drawing/2014/main" id="{3F1E5495-EDC6-8943-BA21-C1F3009450C4}"/>
              </a:ext>
            </a:extLst>
          </p:cNvPr>
          <p:cNvSpPr>
            <a:spLocks noGrp="1"/>
          </p:cNvSpPr>
          <p:nvPr>
            <p:ph type="body" sz="quarter" idx="150"/>
          </p:nvPr>
        </p:nvSpPr>
        <p:spPr/>
        <p:txBody>
          <a:bodyPr>
            <a:normAutofit fontScale="77500" lnSpcReduction="20000"/>
          </a:bodyPr>
          <a:lstStyle/>
          <a:p>
            <a:r>
              <a:rPr lang="en-US" baseline="30000" dirty="0"/>
              <a:t>1</a:t>
            </a:r>
            <a:r>
              <a:rPr lang="en-US" dirty="0"/>
              <a:t>Social and Behavioral Sciences, American University of Kuwait; </a:t>
            </a:r>
            <a:r>
              <a:rPr lang="en-US" baseline="30000" dirty="0"/>
              <a:t>2</a:t>
            </a:r>
            <a:r>
              <a:rPr lang="en-US" dirty="0"/>
              <a:t>Psychology, Brooklyn College of the City University of New York; </a:t>
            </a:r>
            <a:r>
              <a:rPr lang="en-US" baseline="30000" dirty="0"/>
              <a:t>3</a:t>
            </a:r>
            <a:r>
              <a:rPr lang="en-US" dirty="0"/>
              <a:t>Fawzia Sultan Healthcare Network, Kuwait</a:t>
            </a:r>
          </a:p>
          <a:p>
            <a:endParaRPr lang="en-US" dirty="0"/>
          </a:p>
        </p:txBody>
      </p:sp>
      <p:sp>
        <p:nvSpPr>
          <p:cNvPr id="102" name="Text Placeholder 101">
            <a:extLst>
              <a:ext uri="{FF2B5EF4-FFF2-40B4-BE49-F238E27FC236}">
                <a16:creationId xmlns:a16="http://schemas.microsoft.com/office/drawing/2014/main" id="{54FAC610-AA8B-4244-8F06-6E0DE1A9D297}"/>
              </a:ext>
            </a:extLst>
          </p:cNvPr>
          <p:cNvSpPr>
            <a:spLocks noGrp="1"/>
          </p:cNvSpPr>
          <p:nvPr>
            <p:ph type="body" sz="quarter" idx="151"/>
          </p:nvPr>
        </p:nvSpPr>
        <p:spPr/>
        <p:txBody>
          <a:bodyPr>
            <a:normAutofit/>
          </a:bodyPr>
          <a:lstStyle/>
          <a:p>
            <a:r>
              <a:rPr lang="en-US" sz="4800" b="1" dirty="0"/>
              <a:t>*STAVROS HADJISOLOMOU</a:t>
            </a:r>
            <a:r>
              <a:rPr lang="en-US" sz="4800" baseline="30000" dirty="0"/>
              <a:t>1</a:t>
            </a:r>
            <a:r>
              <a:rPr lang="en-US" sz="4800" dirty="0"/>
              <a:t>, KAMIL KLOSKOWSKI</a:t>
            </a:r>
            <a:r>
              <a:rPr lang="en-US" sz="4800" baseline="30000" dirty="0"/>
              <a:t>2</a:t>
            </a:r>
            <a:r>
              <a:rPr lang="en-US" sz="4800" dirty="0"/>
              <a:t>, ALLA CHAVARGA</a:t>
            </a:r>
            <a:r>
              <a:rPr lang="en-US" sz="4800" baseline="30000" dirty="0"/>
              <a:t>2</a:t>
            </a:r>
            <a:r>
              <a:rPr lang="en-US" sz="4800" dirty="0"/>
              <a:t>, RITA EL-HADDAD</a:t>
            </a:r>
            <a:r>
              <a:rPr lang="en-US" sz="4800" baseline="30000" dirty="0"/>
              <a:t>3</a:t>
            </a:r>
            <a:r>
              <a:rPr lang="en-US" sz="4800" dirty="0"/>
              <a:t>, ISRAEL ABRAMOV</a:t>
            </a:r>
            <a:r>
              <a:rPr lang="en-US" sz="4800" baseline="30000" dirty="0"/>
              <a:t>2</a:t>
            </a:r>
            <a:endParaRPr lang="en-US" sz="4800" dirty="0"/>
          </a:p>
          <a:p>
            <a:endParaRPr lang="en-US" sz="3600" dirty="0"/>
          </a:p>
        </p:txBody>
      </p:sp>
      <p:sp>
        <p:nvSpPr>
          <p:cNvPr id="103" name="Text Placeholder 102">
            <a:extLst>
              <a:ext uri="{FF2B5EF4-FFF2-40B4-BE49-F238E27FC236}">
                <a16:creationId xmlns:a16="http://schemas.microsoft.com/office/drawing/2014/main" id="{95FDDD8F-0EE1-3F4F-AEB9-C6A6DBC65968}"/>
              </a:ext>
            </a:extLst>
          </p:cNvPr>
          <p:cNvSpPr>
            <a:spLocks noGrp="1"/>
          </p:cNvSpPr>
          <p:nvPr>
            <p:ph type="body" sz="quarter" idx="153"/>
          </p:nvPr>
        </p:nvSpPr>
        <p:spPr/>
        <p:txBody>
          <a:bodyPr>
            <a:normAutofit fontScale="92500" lnSpcReduction="20000"/>
          </a:bodyPr>
          <a:lstStyle/>
          <a:p>
            <a:r>
              <a:rPr lang="en-US" sz="6600" dirty="0"/>
              <a:t>Timing rapid body patterning in cephalopods: using intact, living squid to measure the speed of chromatophore coordination in response to a visual stimulus</a:t>
            </a:r>
          </a:p>
          <a:p>
            <a:endParaRPr lang="en-US" sz="8000" dirty="0"/>
          </a:p>
        </p:txBody>
      </p:sp>
      <p:pic>
        <p:nvPicPr>
          <p:cNvPr id="19" name="Picture 18" descr="A close up of a squid&#10;&#10;Description generated with low confidence">
            <a:extLst>
              <a:ext uri="{FF2B5EF4-FFF2-40B4-BE49-F238E27FC236}">
                <a16:creationId xmlns:a16="http://schemas.microsoft.com/office/drawing/2014/main" id="{3A3BABD2-402E-4C19-B942-618320D0E6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665623" y="26539919"/>
            <a:ext cx="3773977" cy="541174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21" name="Picture 20" descr="A close up of a squid&#10;&#10;Description generated with low confidence">
            <a:extLst>
              <a:ext uri="{FF2B5EF4-FFF2-40B4-BE49-F238E27FC236}">
                <a16:creationId xmlns:a16="http://schemas.microsoft.com/office/drawing/2014/main" id="{8CE49E17-B18F-42C1-A7B3-DD4ADDC9132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747196" y="8586332"/>
            <a:ext cx="9492492" cy="3901369"/>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23" name="Picture 22" descr="A close up of a squid&#10;&#10;Description generated with high confidence">
            <a:extLst>
              <a:ext uri="{FF2B5EF4-FFF2-40B4-BE49-F238E27FC236}">
                <a16:creationId xmlns:a16="http://schemas.microsoft.com/office/drawing/2014/main" id="{C97DE17F-DBE5-4088-8565-3AAB81BC2BB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6200000">
            <a:off x="38657928" y="27458577"/>
            <a:ext cx="5432262" cy="3611880"/>
          </a:xfrm>
          <a:prstGeom prst="rect">
            <a:avLst/>
          </a:prstGeom>
          <a:ln w="38100" cap="sq">
            <a:solidFill>
              <a:srgbClr val="000000"/>
            </a:solidFill>
            <a:miter lim="800000"/>
          </a:ln>
          <a:effectLst>
            <a:outerShdw blurRad="57150" dist="50800" dir="2700000" algn="tl" rotWithShape="0">
              <a:srgbClr val="000000">
                <a:alpha val="40000"/>
              </a:srgbClr>
            </a:outerShdw>
          </a:effectLst>
        </p:spPr>
      </p:pic>
      <p:cxnSp>
        <p:nvCxnSpPr>
          <p:cNvPr id="37" name="Straight Arrow Connector 36">
            <a:extLst>
              <a:ext uri="{FF2B5EF4-FFF2-40B4-BE49-F238E27FC236}">
                <a16:creationId xmlns:a16="http://schemas.microsoft.com/office/drawing/2014/main" id="{DA49FFC2-B5CC-4003-AC5F-34D5A9090C86}"/>
              </a:ext>
            </a:extLst>
          </p:cNvPr>
          <p:cNvCxnSpPr>
            <a:cxnSpLocks noChangeAspect="1"/>
          </p:cNvCxnSpPr>
          <p:nvPr/>
        </p:nvCxnSpPr>
        <p:spPr>
          <a:xfrm>
            <a:off x="10324994" y="13206968"/>
            <a:ext cx="0" cy="787218"/>
          </a:xfrm>
          <a:prstGeom prst="straightConnector1">
            <a:avLst/>
          </a:prstGeom>
          <a:ln w="539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C3A5A8C-6A0E-4457-A4FA-80034ECD4F04}"/>
              </a:ext>
            </a:extLst>
          </p:cNvPr>
          <p:cNvPicPr>
            <a:picLocks noChangeAspect="1"/>
          </p:cNvPicPr>
          <p:nvPr/>
        </p:nvPicPr>
        <p:blipFill>
          <a:blip r:embed="rId6"/>
          <a:stretch>
            <a:fillRect/>
          </a:stretch>
        </p:blipFill>
        <p:spPr>
          <a:xfrm rot="5400000">
            <a:off x="6444151" y="28149450"/>
            <a:ext cx="4926624" cy="2708275"/>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57" name="Picture 56">
            <a:extLst>
              <a:ext uri="{FF2B5EF4-FFF2-40B4-BE49-F238E27FC236}">
                <a16:creationId xmlns:a16="http://schemas.microsoft.com/office/drawing/2014/main" id="{0F0E68C4-FA82-4E45-B2B2-BB53D247E71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1201" y="27037228"/>
            <a:ext cx="6535023" cy="4921260"/>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59" name="Content Placeholder 3">
            <a:extLst>
              <a:ext uri="{FF2B5EF4-FFF2-40B4-BE49-F238E27FC236}">
                <a16:creationId xmlns:a16="http://schemas.microsoft.com/office/drawing/2014/main" id="{C5A657FC-5999-4B0C-BB02-B9EA0F08FC9D}"/>
              </a:ext>
            </a:extLst>
          </p:cNvPr>
          <p:cNvPicPr>
            <a:picLocks/>
          </p:cNvPicPr>
          <p:nvPr/>
        </p:nvPicPr>
        <p:blipFill>
          <a:blip r:embed="rId8" cstate="screen">
            <a:extLst>
              <a:ext uri="{28A0092B-C50C-407E-A947-70E740481C1C}">
                <a14:useLocalDpi xmlns:a14="http://schemas.microsoft.com/office/drawing/2010/main"/>
              </a:ext>
            </a:extLst>
          </a:blip>
          <a:stretch>
            <a:fillRect/>
          </a:stretch>
        </p:blipFill>
        <p:spPr>
          <a:xfrm>
            <a:off x="11734801" y="13006698"/>
            <a:ext cx="9499599" cy="5394960"/>
          </a:xfrm>
          <a:prstGeom prst="rect">
            <a:avLst/>
          </a:prstGeom>
          <a:ln w="38100" cap="sq">
            <a:solidFill>
              <a:srgbClr val="000000"/>
            </a:solidFill>
            <a:miter lim="800000"/>
          </a:ln>
          <a:effectLst>
            <a:outerShdw blurRad="57150" dist="50800" dir="2700000" algn="tl" rotWithShape="0">
              <a:srgbClr val="000000">
                <a:alpha val="40000"/>
              </a:srgbClr>
            </a:outerShdw>
          </a:effectLst>
        </p:spPr>
      </p:pic>
      <p:graphicFrame>
        <p:nvGraphicFramePr>
          <p:cNvPr id="63" name="Content Placeholder 5">
            <a:extLst>
              <a:ext uri="{FF2B5EF4-FFF2-40B4-BE49-F238E27FC236}">
                <a16:creationId xmlns:a16="http://schemas.microsoft.com/office/drawing/2014/main" id="{BF46550F-1F0F-41FA-9243-FB2B390D7F2E}"/>
              </a:ext>
            </a:extLst>
          </p:cNvPr>
          <p:cNvGraphicFramePr>
            <a:graphicFrameLocks/>
          </p:cNvGraphicFramePr>
          <p:nvPr>
            <p:extLst>
              <p:ext uri="{D42A27DB-BD31-4B8C-83A1-F6EECF244321}">
                <p14:modId xmlns:p14="http://schemas.microsoft.com/office/powerpoint/2010/main" val="4131717931"/>
              </p:ext>
            </p:extLst>
          </p:nvPr>
        </p:nvGraphicFramePr>
        <p:xfrm>
          <a:off x="11709401" y="24079643"/>
          <a:ext cx="9524999" cy="3840480"/>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64" name="Content Placeholder 5">
            <a:extLst>
              <a:ext uri="{FF2B5EF4-FFF2-40B4-BE49-F238E27FC236}">
                <a16:creationId xmlns:a16="http://schemas.microsoft.com/office/drawing/2014/main" id="{D52FD74E-C495-471C-A6F6-489CA0946E88}"/>
              </a:ext>
            </a:extLst>
          </p:cNvPr>
          <p:cNvGraphicFramePr>
            <a:graphicFrameLocks/>
          </p:cNvGraphicFramePr>
          <p:nvPr>
            <p:extLst>
              <p:ext uri="{D42A27DB-BD31-4B8C-83A1-F6EECF244321}">
                <p14:modId xmlns:p14="http://schemas.microsoft.com/office/powerpoint/2010/main" val="4240608827"/>
              </p:ext>
            </p:extLst>
          </p:nvPr>
        </p:nvGraphicFramePr>
        <p:xfrm>
          <a:off x="11682261" y="28148845"/>
          <a:ext cx="9552140" cy="384048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65" name="Content Placeholder 5">
            <a:extLst>
              <a:ext uri="{FF2B5EF4-FFF2-40B4-BE49-F238E27FC236}">
                <a16:creationId xmlns:a16="http://schemas.microsoft.com/office/drawing/2014/main" id="{5C396AD0-F2E6-49B4-AC0F-D28CDA4D067C}"/>
              </a:ext>
            </a:extLst>
          </p:cNvPr>
          <p:cNvGraphicFramePr>
            <a:graphicFrameLocks/>
          </p:cNvGraphicFramePr>
          <p:nvPr>
            <p:extLst>
              <p:ext uri="{D42A27DB-BD31-4B8C-83A1-F6EECF244321}">
                <p14:modId xmlns:p14="http://schemas.microsoft.com/office/powerpoint/2010/main" val="3968004717"/>
              </p:ext>
            </p:extLst>
          </p:nvPr>
        </p:nvGraphicFramePr>
        <p:xfrm>
          <a:off x="22652149" y="6689448"/>
          <a:ext cx="4663440" cy="3200400"/>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66" name="Content Placeholder 5">
            <a:extLst>
              <a:ext uri="{FF2B5EF4-FFF2-40B4-BE49-F238E27FC236}">
                <a16:creationId xmlns:a16="http://schemas.microsoft.com/office/drawing/2014/main" id="{25B3AE66-F905-4D1E-AC4B-4FED832F7D6B}"/>
              </a:ext>
            </a:extLst>
          </p:cNvPr>
          <p:cNvGraphicFramePr>
            <a:graphicFrameLocks/>
          </p:cNvGraphicFramePr>
          <p:nvPr>
            <p:extLst>
              <p:ext uri="{D42A27DB-BD31-4B8C-83A1-F6EECF244321}">
                <p14:modId xmlns:p14="http://schemas.microsoft.com/office/powerpoint/2010/main" val="1820436565"/>
              </p:ext>
            </p:extLst>
          </p:nvPr>
        </p:nvGraphicFramePr>
        <p:xfrm>
          <a:off x="27541538" y="6689448"/>
          <a:ext cx="4779964" cy="32004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67" name="Content Placeholder 5">
            <a:extLst>
              <a:ext uri="{FF2B5EF4-FFF2-40B4-BE49-F238E27FC236}">
                <a16:creationId xmlns:a16="http://schemas.microsoft.com/office/drawing/2014/main" id="{7FC32B27-8F78-4645-929C-DF5955C2F098}"/>
              </a:ext>
            </a:extLst>
          </p:cNvPr>
          <p:cNvGraphicFramePr>
            <a:graphicFrameLocks/>
          </p:cNvGraphicFramePr>
          <p:nvPr>
            <p:extLst>
              <p:ext uri="{D42A27DB-BD31-4B8C-83A1-F6EECF244321}">
                <p14:modId xmlns:p14="http://schemas.microsoft.com/office/powerpoint/2010/main" val="2876113215"/>
              </p:ext>
            </p:extLst>
          </p:nvPr>
        </p:nvGraphicFramePr>
        <p:xfrm>
          <a:off x="22652149" y="10224469"/>
          <a:ext cx="4663440" cy="320040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68" name="Content Placeholder 5">
            <a:extLst>
              <a:ext uri="{FF2B5EF4-FFF2-40B4-BE49-F238E27FC236}">
                <a16:creationId xmlns:a16="http://schemas.microsoft.com/office/drawing/2014/main" id="{2B9CE758-BB82-407C-A9C7-A86987FA6DA5}"/>
              </a:ext>
            </a:extLst>
          </p:cNvPr>
          <p:cNvGraphicFramePr>
            <a:graphicFrameLocks/>
          </p:cNvGraphicFramePr>
          <p:nvPr>
            <p:extLst>
              <p:ext uri="{D42A27DB-BD31-4B8C-83A1-F6EECF244321}">
                <p14:modId xmlns:p14="http://schemas.microsoft.com/office/powerpoint/2010/main" val="1514628691"/>
              </p:ext>
            </p:extLst>
          </p:nvPr>
        </p:nvGraphicFramePr>
        <p:xfrm>
          <a:off x="27535189" y="10224469"/>
          <a:ext cx="4779964" cy="3200400"/>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69" name="Content Placeholder 5">
            <a:extLst>
              <a:ext uri="{FF2B5EF4-FFF2-40B4-BE49-F238E27FC236}">
                <a16:creationId xmlns:a16="http://schemas.microsoft.com/office/drawing/2014/main" id="{41E9607D-797D-4FD5-A16C-A787EC008B92}"/>
              </a:ext>
            </a:extLst>
          </p:cNvPr>
          <p:cNvGraphicFramePr>
            <a:graphicFrameLocks/>
          </p:cNvGraphicFramePr>
          <p:nvPr>
            <p:extLst>
              <p:ext uri="{D42A27DB-BD31-4B8C-83A1-F6EECF244321}">
                <p14:modId xmlns:p14="http://schemas.microsoft.com/office/powerpoint/2010/main" val="2478050800"/>
              </p:ext>
            </p:extLst>
          </p:nvPr>
        </p:nvGraphicFramePr>
        <p:xfrm>
          <a:off x="22652149" y="13738678"/>
          <a:ext cx="4663440" cy="3200400"/>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70" name="Content Placeholder 5">
            <a:extLst>
              <a:ext uri="{FF2B5EF4-FFF2-40B4-BE49-F238E27FC236}">
                <a16:creationId xmlns:a16="http://schemas.microsoft.com/office/drawing/2014/main" id="{8833C464-1E86-42C1-A0DF-356D6A225402}"/>
              </a:ext>
            </a:extLst>
          </p:cNvPr>
          <p:cNvGraphicFramePr>
            <a:graphicFrameLocks/>
          </p:cNvGraphicFramePr>
          <p:nvPr>
            <p:extLst>
              <p:ext uri="{D42A27DB-BD31-4B8C-83A1-F6EECF244321}">
                <p14:modId xmlns:p14="http://schemas.microsoft.com/office/powerpoint/2010/main" val="1855312116"/>
              </p:ext>
            </p:extLst>
          </p:nvPr>
        </p:nvGraphicFramePr>
        <p:xfrm>
          <a:off x="27532014" y="13741853"/>
          <a:ext cx="4782312" cy="3200400"/>
        </p:xfrm>
        <a:graphic>
          <a:graphicData uri="http://schemas.openxmlformats.org/drawingml/2006/chart">
            <c:chart xmlns:c="http://schemas.openxmlformats.org/drawingml/2006/chart" xmlns:r="http://schemas.openxmlformats.org/officeDocument/2006/relationships" r:id="rId16"/>
          </a:graphicData>
        </a:graphic>
      </p:graphicFrame>
      <p:graphicFrame>
        <p:nvGraphicFramePr>
          <p:cNvPr id="71" name="Content Placeholder 5">
            <a:extLst>
              <a:ext uri="{FF2B5EF4-FFF2-40B4-BE49-F238E27FC236}">
                <a16:creationId xmlns:a16="http://schemas.microsoft.com/office/drawing/2014/main" id="{EA8B1239-BEBF-47FD-A52D-E38764B5C2DB}"/>
              </a:ext>
            </a:extLst>
          </p:cNvPr>
          <p:cNvGraphicFramePr>
            <a:graphicFrameLocks noChangeAspect="1"/>
          </p:cNvGraphicFramePr>
          <p:nvPr>
            <p:extLst>
              <p:ext uri="{D42A27DB-BD31-4B8C-83A1-F6EECF244321}">
                <p14:modId xmlns:p14="http://schemas.microsoft.com/office/powerpoint/2010/main" val="2481273738"/>
              </p:ext>
            </p:extLst>
          </p:nvPr>
        </p:nvGraphicFramePr>
        <p:xfrm>
          <a:off x="22618701" y="17251934"/>
          <a:ext cx="9689200" cy="8167367"/>
        </p:xfrm>
        <a:graphic>
          <a:graphicData uri="http://schemas.openxmlformats.org/drawingml/2006/chart">
            <c:chart xmlns:c="http://schemas.openxmlformats.org/drawingml/2006/chart" xmlns:r="http://schemas.openxmlformats.org/officeDocument/2006/relationships" r:id="rId17"/>
          </a:graphicData>
        </a:graphic>
      </p:graphicFrame>
      <p:grpSp>
        <p:nvGrpSpPr>
          <p:cNvPr id="6" name="Group 5">
            <a:extLst>
              <a:ext uri="{FF2B5EF4-FFF2-40B4-BE49-F238E27FC236}">
                <a16:creationId xmlns:a16="http://schemas.microsoft.com/office/drawing/2014/main" id="{6E4E8A53-9359-4790-A72C-57F61F86DE2E}"/>
              </a:ext>
            </a:extLst>
          </p:cNvPr>
          <p:cNvGrpSpPr>
            <a:grpSpLocks noChangeAspect="1"/>
          </p:cNvGrpSpPr>
          <p:nvPr/>
        </p:nvGrpSpPr>
        <p:grpSpPr>
          <a:xfrm>
            <a:off x="711202" y="14906966"/>
            <a:ext cx="10311840" cy="5671190"/>
            <a:chOff x="735314" y="9162486"/>
            <a:chExt cx="9899058" cy="5430136"/>
          </a:xfrm>
        </p:grpSpPr>
        <p:grpSp>
          <p:nvGrpSpPr>
            <p:cNvPr id="3" name="Group 2">
              <a:extLst>
                <a:ext uri="{FF2B5EF4-FFF2-40B4-BE49-F238E27FC236}">
                  <a16:creationId xmlns:a16="http://schemas.microsoft.com/office/drawing/2014/main" id="{9102CA3D-5045-4127-B658-D80CA6CDE307}"/>
                </a:ext>
              </a:extLst>
            </p:cNvPr>
            <p:cNvGrpSpPr/>
            <p:nvPr/>
          </p:nvGrpSpPr>
          <p:grpSpPr>
            <a:xfrm>
              <a:off x="4920584" y="9194000"/>
              <a:ext cx="5713788" cy="5388487"/>
              <a:chOff x="12905632" y="8791217"/>
              <a:chExt cx="5713788" cy="5388487"/>
            </a:xfrm>
          </p:grpSpPr>
          <p:grpSp>
            <p:nvGrpSpPr>
              <p:cNvPr id="2" name="Group 1">
                <a:extLst>
                  <a:ext uri="{FF2B5EF4-FFF2-40B4-BE49-F238E27FC236}">
                    <a16:creationId xmlns:a16="http://schemas.microsoft.com/office/drawing/2014/main" id="{881BE6D0-D42D-4689-A1A1-01CB2887F3B4}"/>
                  </a:ext>
                </a:extLst>
              </p:cNvPr>
              <p:cNvGrpSpPr/>
              <p:nvPr/>
            </p:nvGrpSpPr>
            <p:grpSpPr>
              <a:xfrm>
                <a:off x="12905632" y="8791217"/>
                <a:ext cx="4285616" cy="5388487"/>
                <a:chOff x="6193378" y="1649414"/>
                <a:chExt cx="4285616" cy="5388487"/>
              </a:xfrm>
            </p:grpSpPr>
            <p:sp>
              <p:nvSpPr>
                <p:cNvPr id="39" name="TextBox 38">
                  <a:extLst>
                    <a:ext uri="{FF2B5EF4-FFF2-40B4-BE49-F238E27FC236}">
                      <a16:creationId xmlns:a16="http://schemas.microsoft.com/office/drawing/2014/main" id="{93EF8529-B64F-43C1-8F2C-3B4E6106E25C}"/>
                    </a:ext>
                  </a:extLst>
                </p:cNvPr>
                <p:cNvSpPr txBox="1">
                  <a:spLocks noChangeAspect="1"/>
                </p:cNvSpPr>
                <p:nvPr/>
              </p:nvSpPr>
              <p:spPr>
                <a:xfrm>
                  <a:off x="6193378" y="1649414"/>
                  <a:ext cx="4284913" cy="830997"/>
                </a:xfrm>
                <a:prstGeom prst="rect">
                  <a:avLst/>
                </a:prstGeom>
                <a:noFill/>
                <a:ln w="22225">
                  <a:solidFill>
                    <a:sysClr val="windowText" lastClr="000000"/>
                  </a:solidFill>
                  <a:prstDash val="sysDash"/>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03864"/>
                      </a:solidFill>
                      <a:effectLst/>
                      <a:uLnTx/>
                      <a:uFillTx/>
                      <a:latin typeface="Arial" panose="020B0604020202020204" pitchFamily="34" charset="0"/>
                      <a:cs typeface="Arial" panose="020B0604020202020204" pitchFamily="34" charset="0"/>
                    </a:rPr>
                    <a:t>SENSORY INPUT</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03864"/>
                      </a:solidFill>
                      <a:effectLst/>
                      <a:uLnTx/>
                      <a:uFillTx/>
                      <a:latin typeface="Arial" panose="020B0604020202020204" pitchFamily="34" charset="0"/>
                      <a:cs typeface="Arial" panose="020B0604020202020204" pitchFamily="34" charset="0"/>
                    </a:rPr>
                    <a:t>(</a:t>
                  </a:r>
                  <a:r>
                    <a:rPr lang="en-US" sz="2400" b="1" kern="0" dirty="0">
                      <a:solidFill>
                        <a:srgbClr val="203864"/>
                      </a:solidFill>
                      <a:latin typeface="Arial" panose="020B0604020202020204" pitchFamily="34" charset="0"/>
                      <a:cs typeface="Arial" panose="020B0604020202020204" pitchFamily="34" charset="0"/>
                    </a:rPr>
                    <a:t>VISUAL - EXTRAOCULAR</a:t>
                  </a:r>
                  <a:r>
                    <a:rPr kumimoji="0" lang="en-US" sz="2400" b="1" i="0" u="none" strike="noStrike" kern="0" cap="none" spc="0" normalizeH="0" baseline="0" noProof="0" dirty="0">
                      <a:ln>
                        <a:noFill/>
                      </a:ln>
                      <a:solidFill>
                        <a:srgbClr val="203864"/>
                      </a:solidFill>
                      <a:effectLst/>
                      <a:uLnTx/>
                      <a:uFillTx/>
                      <a:latin typeface="Arial" panose="020B0604020202020204" pitchFamily="34" charset="0"/>
                      <a:cs typeface="Arial" panose="020B0604020202020204" pitchFamily="34" charset="0"/>
                    </a:rPr>
                    <a:t>)</a:t>
                  </a:r>
                </a:p>
              </p:txBody>
            </p:sp>
            <p:sp>
              <p:nvSpPr>
                <p:cNvPr id="40" name="TextBox 39">
                  <a:extLst>
                    <a:ext uri="{FF2B5EF4-FFF2-40B4-BE49-F238E27FC236}">
                      <a16:creationId xmlns:a16="http://schemas.microsoft.com/office/drawing/2014/main" id="{81A45C8C-6F33-4E7B-AD1F-63912CCEAE49}"/>
                    </a:ext>
                  </a:extLst>
                </p:cNvPr>
                <p:cNvSpPr txBox="1">
                  <a:spLocks noChangeAspect="1"/>
                </p:cNvSpPr>
                <p:nvPr/>
              </p:nvSpPr>
              <p:spPr>
                <a:xfrm>
                  <a:off x="6194081" y="3892740"/>
                  <a:ext cx="4284913" cy="795675"/>
                </a:xfrm>
                <a:prstGeom prst="rect">
                  <a:avLst/>
                </a:prstGeom>
                <a:noFill/>
                <a:ln w="22225">
                  <a:solidFill>
                    <a:sysClr val="windowText" lastClr="000000"/>
                  </a:solidFill>
                  <a:prstDash val="sysDash"/>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INFORMATION PROCESSING</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0000"/>
                      </a:solidFill>
                      <a:effectLst/>
                      <a:uLnTx/>
                      <a:uFillTx/>
                      <a:latin typeface="Arial" panose="020B0604020202020204" pitchFamily="34" charset="0"/>
                      <a:cs typeface="Arial" panose="020B0604020202020204" pitchFamily="34" charset="0"/>
                    </a:rPr>
                    <a:t>(CNS)</a:t>
                  </a:r>
                </a:p>
              </p:txBody>
            </p:sp>
            <p:sp>
              <p:nvSpPr>
                <p:cNvPr id="41" name="TextBox 40">
                  <a:extLst>
                    <a:ext uri="{FF2B5EF4-FFF2-40B4-BE49-F238E27FC236}">
                      <a16:creationId xmlns:a16="http://schemas.microsoft.com/office/drawing/2014/main" id="{69D3D0DC-158D-44A4-81EB-625D94D0FC26}"/>
                    </a:ext>
                  </a:extLst>
                </p:cNvPr>
                <p:cNvSpPr txBox="1">
                  <a:spLocks noChangeAspect="1"/>
                </p:cNvSpPr>
                <p:nvPr/>
              </p:nvSpPr>
              <p:spPr>
                <a:xfrm>
                  <a:off x="6193378" y="6206904"/>
                  <a:ext cx="4284913" cy="830997"/>
                </a:xfrm>
                <a:prstGeom prst="rect">
                  <a:avLst/>
                </a:prstGeom>
                <a:noFill/>
                <a:ln w="22225">
                  <a:solidFill>
                    <a:sysClr val="windowText" lastClr="000000"/>
                  </a:solidFill>
                  <a:prstDash val="sysDash"/>
                </a:ln>
              </p:spPr>
              <p:txBody>
                <a:bodyPr wrap="square" rtlCol="0">
                  <a:spAutoFit/>
                </a:bodyPr>
                <a:lstStyle/>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03864"/>
                      </a:solidFill>
                      <a:effectLst/>
                      <a:uLnTx/>
                      <a:uFillTx/>
                      <a:latin typeface="Arial" panose="020B0604020202020204" pitchFamily="34" charset="0"/>
                      <a:cs typeface="Arial" panose="020B0604020202020204" pitchFamily="34" charset="0"/>
                    </a:rPr>
                    <a:t>MOTOR OUTPUT</a:t>
                  </a:r>
                </a:p>
                <a:p>
                  <a:pPr marL="0" marR="0" lvl="0" indent="0" algn="ctr" defTabSz="6858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203864"/>
                      </a:solidFill>
                      <a:effectLst/>
                      <a:uLnTx/>
                      <a:uFillTx/>
                      <a:latin typeface="Arial" panose="020B0604020202020204" pitchFamily="34" charset="0"/>
                      <a:cs typeface="Arial" panose="020B0604020202020204" pitchFamily="34" charset="0"/>
                    </a:rPr>
                    <a:t>(EFFECTORS)</a:t>
                  </a:r>
                </a:p>
              </p:txBody>
            </p:sp>
            <p:cxnSp>
              <p:nvCxnSpPr>
                <p:cNvPr id="42" name="Straight Arrow Connector 41">
                  <a:extLst>
                    <a:ext uri="{FF2B5EF4-FFF2-40B4-BE49-F238E27FC236}">
                      <a16:creationId xmlns:a16="http://schemas.microsoft.com/office/drawing/2014/main" id="{9871985F-5E2E-4831-9951-EC3BAA9DD07C}"/>
                    </a:ext>
                  </a:extLst>
                </p:cNvPr>
                <p:cNvCxnSpPr>
                  <a:cxnSpLocks noChangeAspect="1"/>
                </p:cNvCxnSpPr>
                <p:nvPr/>
              </p:nvCxnSpPr>
              <p:spPr>
                <a:xfrm>
                  <a:off x="8335833" y="2569335"/>
                  <a:ext cx="0" cy="1225647"/>
                </a:xfrm>
                <a:prstGeom prst="straightConnector1">
                  <a:avLst/>
                </a:prstGeom>
                <a:noFill/>
                <a:ln w="53975" cap="flat" cmpd="sng" algn="ctr">
                  <a:solidFill>
                    <a:sysClr val="windowText" lastClr="000000"/>
                  </a:solidFill>
                  <a:prstDash val="solid"/>
                  <a:tailEnd type="triangle"/>
                </a:ln>
                <a:effectLst/>
              </p:spPr>
            </p:cxnSp>
            <p:cxnSp>
              <p:nvCxnSpPr>
                <p:cNvPr id="43" name="Straight Arrow Connector 42">
                  <a:extLst>
                    <a:ext uri="{FF2B5EF4-FFF2-40B4-BE49-F238E27FC236}">
                      <a16:creationId xmlns:a16="http://schemas.microsoft.com/office/drawing/2014/main" id="{42FF11D3-1828-41BC-8E9E-ECC27DB4963B}"/>
                    </a:ext>
                  </a:extLst>
                </p:cNvPr>
                <p:cNvCxnSpPr>
                  <a:cxnSpLocks noChangeAspect="1"/>
                </p:cNvCxnSpPr>
                <p:nvPr/>
              </p:nvCxnSpPr>
              <p:spPr>
                <a:xfrm>
                  <a:off x="8336537" y="4843063"/>
                  <a:ext cx="0" cy="1212354"/>
                </a:xfrm>
                <a:prstGeom prst="straightConnector1">
                  <a:avLst/>
                </a:prstGeom>
                <a:noFill/>
                <a:ln w="53975" cap="flat" cmpd="sng" algn="ctr">
                  <a:solidFill>
                    <a:sysClr val="windowText" lastClr="000000"/>
                  </a:solidFill>
                  <a:prstDash val="solid"/>
                  <a:tailEnd type="triangle"/>
                </a:ln>
                <a:effectLst/>
              </p:spPr>
            </p:cxnSp>
          </p:grpSp>
          <p:pic>
            <p:nvPicPr>
              <p:cNvPr id="45" name="Content Placeholder 1">
                <a:extLst>
                  <a:ext uri="{FF2B5EF4-FFF2-40B4-BE49-F238E27FC236}">
                    <a16:creationId xmlns:a16="http://schemas.microsoft.com/office/drawing/2014/main" id="{454D9C2D-67E2-4DB3-AC9C-4C91046784EB}"/>
                  </a:ext>
                </a:extLst>
              </p:cNvPr>
              <p:cNvPicPr>
                <a:picLocks noChangeAspect="1"/>
              </p:cNvPicPr>
              <p:nvPr/>
            </p:nvPicPr>
            <p:blipFill>
              <a:blip r:embed="rId18"/>
              <a:stretch>
                <a:fillRect/>
              </a:stretch>
            </p:blipFill>
            <p:spPr>
              <a:xfrm>
                <a:off x="16640716" y="10438149"/>
                <a:ext cx="1978704" cy="2296508"/>
              </a:xfrm>
              <a:prstGeom prst="rect">
                <a:avLst/>
              </a:prstGeom>
              <a:ln>
                <a:noFill/>
              </a:ln>
              <a:effectLst>
                <a:outerShdw blurRad="190500" algn="tl" rotWithShape="0">
                  <a:srgbClr val="000000">
                    <a:alpha val="70000"/>
                  </a:srgbClr>
                </a:outerShdw>
              </a:effectLst>
            </p:spPr>
          </p:pic>
        </p:grpSp>
        <p:grpSp>
          <p:nvGrpSpPr>
            <p:cNvPr id="9" name="Group 8">
              <a:extLst>
                <a:ext uri="{FF2B5EF4-FFF2-40B4-BE49-F238E27FC236}">
                  <a16:creationId xmlns:a16="http://schemas.microsoft.com/office/drawing/2014/main" id="{FDD27B02-373B-4D15-B60E-0B87564C70AA}"/>
                </a:ext>
              </a:extLst>
            </p:cNvPr>
            <p:cNvGrpSpPr/>
            <p:nvPr/>
          </p:nvGrpSpPr>
          <p:grpSpPr>
            <a:xfrm>
              <a:off x="735314" y="9162486"/>
              <a:ext cx="3816918" cy="5430136"/>
              <a:chOff x="735314" y="9162486"/>
              <a:chExt cx="3816918" cy="5430136"/>
            </a:xfrm>
          </p:grpSpPr>
          <p:pic>
            <p:nvPicPr>
              <p:cNvPr id="25" name="Content Placeholder 4">
                <a:extLst>
                  <a:ext uri="{FF2B5EF4-FFF2-40B4-BE49-F238E27FC236}">
                    <a16:creationId xmlns:a16="http://schemas.microsoft.com/office/drawing/2014/main" id="{8002E720-4D64-4864-8499-B409D43B25B9}"/>
                  </a:ext>
                </a:extLst>
              </p:cNvPr>
              <p:cNvPicPr>
                <a:picLocks noChangeAspect="1"/>
              </p:cNvPicPr>
              <p:nvPr/>
            </p:nvPicPr>
            <p:blipFill>
              <a:blip r:embed="rId19" cstate="screen">
                <a:extLst>
                  <a:ext uri="{28A0092B-C50C-407E-A947-70E740481C1C}">
                    <a14:useLocalDpi xmlns:a14="http://schemas.microsoft.com/office/drawing/2010/main"/>
                  </a:ext>
                </a:extLst>
              </a:blip>
              <a:stretch>
                <a:fillRect/>
              </a:stretch>
            </p:blipFill>
            <p:spPr>
              <a:xfrm>
                <a:off x="735314" y="9162486"/>
                <a:ext cx="3816918" cy="5430136"/>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8" name="Rectangle 7">
                <a:extLst>
                  <a:ext uri="{FF2B5EF4-FFF2-40B4-BE49-F238E27FC236}">
                    <a16:creationId xmlns:a16="http://schemas.microsoft.com/office/drawing/2014/main" id="{F774742D-B2E7-48CF-987D-A197CDEF6AAA}"/>
                  </a:ext>
                </a:extLst>
              </p:cNvPr>
              <p:cNvSpPr/>
              <p:nvPr/>
            </p:nvSpPr>
            <p:spPr>
              <a:xfrm>
                <a:off x="735314" y="14214613"/>
                <a:ext cx="3816918" cy="369332"/>
              </a:xfrm>
              <a:prstGeom prst="rect">
                <a:avLst/>
              </a:prstGeom>
            </p:spPr>
            <p:txBody>
              <a:bodyPr wrap="square">
                <a:spAutoFit/>
              </a:bodyPr>
              <a:lstStyle/>
              <a:p>
                <a:pPr algn="ctr"/>
                <a:r>
                  <a:rPr lang="en-US" sz="1800" dirty="0">
                    <a:highlight>
                      <a:srgbClr val="FFFFFF"/>
                    </a:highlight>
                    <a:latin typeface="Arial" panose="020B0604020202020204" pitchFamily="34" charset="0"/>
                    <a:cs typeface="Arial" panose="020B0604020202020204" pitchFamily="34" charset="0"/>
                  </a:rPr>
                  <a:t>(Bell et al., 2013)</a:t>
                </a:r>
              </a:p>
            </p:txBody>
          </p:sp>
        </p:grpSp>
      </p:grpSp>
      <p:pic>
        <p:nvPicPr>
          <p:cNvPr id="13" name="Picture 12">
            <a:extLst>
              <a:ext uri="{FF2B5EF4-FFF2-40B4-BE49-F238E27FC236}">
                <a16:creationId xmlns:a16="http://schemas.microsoft.com/office/drawing/2014/main" id="{DC8C90BE-7EB8-4E50-9FA2-EB89DAD2916A}"/>
              </a:ext>
            </a:extLst>
          </p:cNvPr>
          <p:cNvPicPr>
            <a:picLocks noChangeAspect="1"/>
          </p:cNvPicPr>
          <p:nvPr/>
        </p:nvPicPr>
        <p:blipFill>
          <a:blip r:embed="rId20"/>
          <a:stretch>
            <a:fillRect/>
          </a:stretch>
        </p:blipFill>
        <p:spPr>
          <a:xfrm>
            <a:off x="11734801" y="20002560"/>
            <a:ext cx="9499600" cy="3792481"/>
          </a:xfrm>
          <a:prstGeom prst="rect">
            <a:avLst/>
          </a:prstGeom>
          <a:ln w="38100" cap="sq">
            <a:solidFill>
              <a:srgbClr val="000000"/>
            </a:solidFill>
            <a:miter lim="800000"/>
          </a:ln>
          <a:effectLst>
            <a:outerShdw blurRad="50800" dist="38100" dir="2700000" algn="tl" rotWithShape="0">
              <a:prstClr val="black">
                <a:alpha val="40000"/>
              </a:prstClr>
            </a:outerShdw>
          </a:effectLst>
        </p:spPr>
      </p:pic>
      <p:grpSp>
        <p:nvGrpSpPr>
          <p:cNvPr id="82" name="Group 81">
            <a:extLst>
              <a:ext uri="{FF2B5EF4-FFF2-40B4-BE49-F238E27FC236}">
                <a16:creationId xmlns:a16="http://schemas.microsoft.com/office/drawing/2014/main" id="{842D9749-CFFC-4F32-885B-9AF36AA2BC57}"/>
              </a:ext>
            </a:extLst>
          </p:cNvPr>
          <p:cNvGrpSpPr>
            <a:grpSpLocks noChangeAspect="1"/>
          </p:cNvGrpSpPr>
          <p:nvPr/>
        </p:nvGrpSpPr>
        <p:grpSpPr>
          <a:xfrm>
            <a:off x="11734801" y="8267726"/>
            <a:ext cx="9499600" cy="4334612"/>
            <a:chOff x="11467688" y="14365714"/>
            <a:chExt cx="9970880" cy="4535549"/>
          </a:xfrm>
        </p:grpSpPr>
        <p:pic>
          <p:nvPicPr>
            <p:cNvPr id="26" name="Picture 25" descr="A picture containing group, large, standing, table&#10;&#10;Description automatically generated">
              <a:extLst>
                <a:ext uri="{FF2B5EF4-FFF2-40B4-BE49-F238E27FC236}">
                  <a16:creationId xmlns:a16="http://schemas.microsoft.com/office/drawing/2014/main" id="{D053632B-2495-4DDD-B2FB-6C2FA977FE46}"/>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1467688" y="14365714"/>
              <a:ext cx="9970880" cy="4275131"/>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11" name="Picture 10">
              <a:extLst>
                <a:ext uri="{FF2B5EF4-FFF2-40B4-BE49-F238E27FC236}">
                  <a16:creationId xmlns:a16="http://schemas.microsoft.com/office/drawing/2014/main" id="{E94005F7-1CEE-4362-951F-4977A97A7644}"/>
                </a:ext>
              </a:extLst>
            </p:cNvPr>
            <p:cNvPicPr>
              <a:picLocks noChangeAspect="1"/>
            </p:cNvPicPr>
            <p:nvPr/>
          </p:nvPicPr>
          <p:blipFill rotWithShape="1">
            <a:blip r:embed="rId22"/>
            <a:srcRect r="35129" b="36619"/>
            <a:stretch/>
          </p:blipFill>
          <p:spPr>
            <a:xfrm>
              <a:off x="17868581" y="16924268"/>
              <a:ext cx="3569987" cy="1967056"/>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22" name="Picture 21" descr="A screenshot of a computer&#10;&#10;Description automatically generated">
              <a:extLst>
                <a:ext uri="{FF2B5EF4-FFF2-40B4-BE49-F238E27FC236}">
                  <a16:creationId xmlns:a16="http://schemas.microsoft.com/office/drawing/2014/main" id="{3615BE11-FD56-4E83-A34E-BF963C1C4041}"/>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l="42500" b="18277"/>
            <a:stretch/>
          </p:blipFill>
          <p:spPr>
            <a:xfrm>
              <a:off x="11505469" y="15594516"/>
              <a:ext cx="4003013" cy="3306747"/>
            </a:xfrm>
            <a:prstGeom prst="rect">
              <a:avLst/>
            </a:prstGeom>
            <a:ln w="38100" cap="sq">
              <a:solidFill>
                <a:srgbClr val="000000"/>
              </a:solidFill>
              <a:miter lim="800000"/>
            </a:ln>
            <a:effectLst>
              <a:outerShdw blurRad="57150" dist="50800" dir="2700000" algn="tl" rotWithShape="0">
                <a:srgbClr val="000000">
                  <a:alpha val="40000"/>
                </a:srgbClr>
              </a:outerShdw>
            </a:effectLst>
          </p:spPr>
        </p:pic>
        <p:sp>
          <p:nvSpPr>
            <p:cNvPr id="28" name="Rectangle 27">
              <a:extLst>
                <a:ext uri="{FF2B5EF4-FFF2-40B4-BE49-F238E27FC236}">
                  <a16:creationId xmlns:a16="http://schemas.microsoft.com/office/drawing/2014/main" id="{6E3EFC90-7444-44AC-B0FB-6F15BE6BB72C}"/>
                </a:ext>
              </a:extLst>
            </p:cNvPr>
            <p:cNvSpPr/>
            <p:nvPr/>
          </p:nvSpPr>
          <p:spPr>
            <a:xfrm>
              <a:off x="16006572" y="15698831"/>
              <a:ext cx="1738504" cy="2139640"/>
            </a:xfrm>
            <a:prstGeom prst="rect">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4" name="Straight Arrow Connector 53">
              <a:extLst>
                <a:ext uri="{FF2B5EF4-FFF2-40B4-BE49-F238E27FC236}">
                  <a16:creationId xmlns:a16="http://schemas.microsoft.com/office/drawing/2014/main" id="{99555596-78EC-434D-A725-F69795722AD6}"/>
                </a:ext>
              </a:extLst>
            </p:cNvPr>
            <p:cNvCxnSpPr>
              <a:cxnSpLocks/>
            </p:cNvCxnSpPr>
            <p:nvPr/>
          </p:nvCxnSpPr>
          <p:spPr>
            <a:xfrm flipH="1">
              <a:off x="15531482" y="16830675"/>
              <a:ext cx="365743"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2DF5E312-D512-49A7-8CCE-50D2F08BA0B0}"/>
                </a:ext>
              </a:extLst>
            </p:cNvPr>
            <p:cNvCxnSpPr>
              <a:cxnSpLocks/>
            </p:cNvCxnSpPr>
            <p:nvPr/>
          </p:nvCxnSpPr>
          <p:spPr>
            <a:xfrm>
              <a:off x="15647087" y="18316575"/>
              <a:ext cx="2097990" cy="0"/>
            </a:xfrm>
            <a:prstGeom prst="straightConnector1">
              <a:avLst/>
            </a:prstGeom>
            <a:ln w="57150">
              <a:solidFill>
                <a:srgbClr val="FFFFFF"/>
              </a:solidFill>
              <a:tailEnd type="triangle"/>
            </a:ln>
          </p:spPr>
          <p:style>
            <a:lnRef idx="1">
              <a:schemeClr val="accent1"/>
            </a:lnRef>
            <a:fillRef idx="0">
              <a:schemeClr val="accent1"/>
            </a:fillRef>
            <a:effectRef idx="0">
              <a:schemeClr val="accent1"/>
            </a:effectRef>
            <a:fontRef idx="minor">
              <a:schemeClr val="tx1"/>
            </a:fontRef>
          </p:style>
        </p:cxnSp>
      </p:grpSp>
      <p:pic>
        <p:nvPicPr>
          <p:cNvPr id="48" name="Picture 47">
            <a:extLst>
              <a:ext uri="{FF2B5EF4-FFF2-40B4-BE49-F238E27FC236}">
                <a16:creationId xmlns:a16="http://schemas.microsoft.com/office/drawing/2014/main" id="{4D4C36E6-FA58-4967-B8D5-CED7E298F23D}"/>
              </a:ext>
            </a:extLst>
          </p:cNvPr>
          <p:cNvPicPr>
            <a:picLocks noChangeAspect="1"/>
          </p:cNvPicPr>
          <p:nvPr/>
        </p:nvPicPr>
        <p:blipFill>
          <a:blip r:embed="rId24"/>
          <a:stretch>
            <a:fillRect/>
          </a:stretch>
        </p:blipFill>
        <p:spPr>
          <a:xfrm flipH="1">
            <a:off x="33671284" y="6693408"/>
            <a:ext cx="9509760" cy="4539653"/>
          </a:xfrm>
          <a:prstGeom prst="rect">
            <a:avLst/>
          </a:prstGeom>
          <a:ln w="38100" cap="sq">
            <a:solidFill>
              <a:srgbClr val="000000"/>
            </a:solidFill>
            <a:miter lim="800000"/>
          </a:ln>
          <a:effectLst>
            <a:outerShdw blurRad="57150" dist="50800" dir="2700000" algn="tl" rotWithShape="0">
              <a:srgbClr val="000000">
                <a:alpha val="40000"/>
              </a:srgbClr>
            </a:outerShdw>
          </a:effectLst>
        </p:spPr>
      </p:pic>
      <p:pic>
        <p:nvPicPr>
          <p:cNvPr id="51" name="Picture 50">
            <a:extLst>
              <a:ext uri="{FF2B5EF4-FFF2-40B4-BE49-F238E27FC236}">
                <a16:creationId xmlns:a16="http://schemas.microsoft.com/office/drawing/2014/main" id="{24B57F7A-7533-4116-9180-8E6757D43D2C}"/>
              </a:ext>
            </a:extLst>
          </p:cNvPr>
          <p:cNvPicPr>
            <a:picLocks noChangeAspect="1"/>
          </p:cNvPicPr>
          <p:nvPr/>
        </p:nvPicPr>
        <p:blipFill>
          <a:blip r:embed="rId25"/>
          <a:stretch>
            <a:fillRect/>
          </a:stretch>
        </p:blipFill>
        <p:spPr>
          <a:xfrm>
            <a:off x="419100" y="465813"/>
            <a:ext cx="3395426" cy="4801512"/>
          </a:xfrm>
          <a:prstGeom prst="rect">
            <a:avLst/>
          </a:prstGeom>
        </p:spPr>
      </p:pic>
      <p:pic>
        <p:nvPicPr>
          <p:cNvPr id="53" name="Picture 52">
            <a:extLst>
              <a:ext uri="{FF2B5EF4-FFF2-40B4-BE49-F238E27FC236}">
                <a16:creationId xmlns:a16="http://schemas.microsoft.com/office/drawing/2014/main" id="{2B99765B-4067-49C9-B529-FEAA1D2EF137}"/>
              </a:ext>
            </a:extLst>
          </p:cNvPr>
          <p:cNvPicPr>
            <a:picLocks noChangeAspect="1"/>
          </p:cNvPicPr>
          <p:nvPr/>
        </p:nvPicPr>
        <p:blipFill>
          <a:blip r:embed="rId26"/>
          <a:stretch>
            <a:fillRect/>
          </a:stretch>
        </p:blipFill>
        <p:spPr>
          <a:xfrm>
            <a:off x="38374896" y="1563225"/>
            <a:ext cx="4806148" cy="2249937"/>
          </a:xfrm>
          <a:prstGeom prst="rect">
            <a:avLst/>
          </a:prstGeom>
        </p:spPr>
      </p:pic>
    </p:spTree>
    <p:extLst>
      <p:ext uri="{BB962C8B-B14F-4D97-AF65-F5344CB8AC3E}">
        <p14:creationId xmlns:p14="http://schemas.microsoft.com/office/powerpoint/2010/main" val="7831917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36x48-Templat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2.xml><?xml version="1.0" encoding="utf-8"?>
<a:theme xmlns:a="http://schemas.openxmlformats.org/drawingml/2006/main" name="Without guid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sz="2500" dirty="0">
            <a:latin typeface="Times New Roman" panose="02020603050405020304" pitchFamily="18" charset="0"/>
            <a:cs typeface="Times New Roman" panose="02020603050405020304" pitchFamily="18" charset="0"/>
          </a:defRPr>
        </a:defPPr>
      </a:lst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36x48-Template-V2b</Template>
  <TotalTime>1430</TotalTime>
  <Words>861</Words>
  <Application>Microsoft Office PowerPoint</Application>
  <PresentationFormat>Custom</PresentationFormat>
  <Paragraphs>153</Paragraphs>
  <Slides>1</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vt:i4>
      </vt:variant>
    </vt:vector>
  </HeadingPairs>
  <TitlesOfParts>
    <vt:vector size="8" baseType="lpstr">
      <vt:lpstr>Arial</vt:lpstr>
      <vt:lpstr>Arial Black</vt:lpstr>
      <vt:lpstr>Calibri</vt:lpstr>
      <vt:lpstr>Times New Roman</vt:lpstr>
      <vt:lpstr>Trebuchet MS</vt:lpstr>
      <vt:lpstr>36x48-Template</vt:lpstr>
      <vt:lpstr>Without guides</vt:lpstr>
      <vt:lpstr>PowerPoint Presentation</vt:lpstr>
    </vt:vector>
  </TitlesOfParts>
  <Manager>A. Kotoulas</Manager>
  <Company>Canterbury Media Services, Inc.</Company>
  <LinksUpToDate>false</LinksUpToDate>
  <SharedDoc>false</SharedDoc>
  <HyperlinkBase>https://www.posterpresentations.com/free-poster-templates.html</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36x48 PowerPoint Presentation</dc:title>
  <dc:subject>Research poster presentation template</dc:subject>
  <dc:creator>PosterPresentations.com</dc:creator>
  <cp:keywords>36x48 Powerpoint poster template, scientific poster template, research poster template</cp:keywords>
  <dc:description>This template is the property of PosterPresentations.com. You are free to modify and print the template as needed, as long as the PosterPresentations.com watermark at the bottom left of the page is visible. Call us if you need help with this poster template. 1-866-649-3004 (c)PosterPresentations.com</dc:description>
  <cp:lastModifiedBy>Stavros  Hadjisolomou</cp:lastModifiedBy>
  <cp:revision>137</cp:revision>
  <dcterms:created xsi:type="dcterms:W3CDTF">2012-02-03T19:11:35Z</dcterms:created>
  <dcterms:modified xsi:type="dcterms:W3CDTF">2019-10-14T20:05:08Z</dcterms:modified>
  <cp:category>Research poster templates</cp:category>
</cp:coreProperties>
</file>