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90050"/>
  <p:defaultTextStyle>
    <a:defPPr>
      <a:defRPr lang="en-US"/>
    </a:defPPr>
    <a:lvl1pPr algn="l" defTabSz="3290888" rtl="0" fontAlgn="base">
      <a:spcBef>
        <a:spcPct val="0"/>
      </a:spcBef>
      <a:spcAft>
        <a:spcPct val="0"/>
      </a:spcAft>
      <a:defRPr sz="6400" kern="1200">
        <a:solidFill>
          <a:schemeClr val="tx1"/>
        </a:solidFill>
        <a:latin typeface="Arial" panose="020B0604020202020204" pitchFamily="34" charset="0"/>
        <a:ea typeface="MS PGothic" panose="020B0600070205080204" pitchFamily="34" charset="-128"/>
        <a:cs typeface="+mn-cs"/>
      </a:defRPr>
    </a:lvl1pPr>
    <a:lvl2pPr marL="1644650" indent="-1187450" algn="l" defTabSz="3290888" rtl="0" fontAlgn="base">
      <a:spcBef>
        <a:spcPct val="0"/>
      </a:spcBef>
      <a:spcAft>
        <a:spcPct val="0"/>
      </a:spcAft>
      <a:defRPr sz="6400" kern="1200">
        <a:solidFill>
          <a:schemeClr val="tx1"/>
        </a:solidFill>
        <a:latin typeface="Arial" panose="020B0604020202020204" pitchFamily="34" charset="0"/>
        <a:ea typeface="MS PGothic" panose="020B0600070205080204" pitchFamily="34" charset="-128"/>
        <a:cs typeface="+mn-cs"/>
      </a:defRPr>
    </a:lvl2pPr>
    <a:lvl3pPr marL="3290888" indent="-2376488" algn="l" defTabSz="3290888" rtl="0" fontAlgn="base">
      <a:spcBef>
        <a:spcPct val="0"/>
      </a:spcBef>
      <a:spcAft>
        <a:spcPct val="0"/>
      </a:spcAft>
      <a:defRPr sz="6400" kern="1200">
        <a:solidFill>
          <a:schemeClr val="tx1"/>
        </a:solidFill>
        <a:latin typeface="Arial" panose="020B0604020202020204" pitchFamily="34" charset="0"/>
        <a:ea typeface="MS PGothic" panose="020B0600070205080204" pitchFamily="34" charset="-128"/>
        <a:cs typeface="+mn-cs"/>
      </a:defRPr>
    </a:lvl3pPr>
    <a:lvl4pPr marL="4935538" indent="-3563938" algn="l" defTabSz="3290888" rtl="0" fontAlgn="base">
      <a:spcBef>
        <a:spcPct val="0"/>
      </a:spcBef>
      <a:spcAft>
        <a:spcPct val="0"/>
      </a:spcAft>
      <a:defRPr sz="6400" kern="1200">
        <a:solidFill>
          <a:schemeClr val="tx1"/>
        </a:solidFill>
        <a:latin typeface="Arial" panose="020B0604020202020204" pitchFamily="34" charset="0"/>
        <a:ea typeface="MS PGothic" panose="020B0600070205080204" pitchFamily="34" charset="-128"/>
        <a:cs typeface="+mn-cs"/>
      </a:defRPr>
    </a:lvl4pPr>
    <a:lvl5pPr marL="6581775" indent="-4752975" algn="l" defTabSz="3290888" rtl="0" fontAlgn="base">
      <a:spcBef>
        <a:spcPct val="0"/>
      </a:spcBef>
      <a:spcAft>
        <a:spcPct val="0"/>
      </a:spcAft>
      <a:defRPr sz="6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6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6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6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6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FF00"/>
    <a:srgbClr val="0238F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5401" autoAdjust="0"/>
  </p:normalViewPr>
  <p:slideViewPr>
    <p:cSldViewPr>
      <p:cViewPr varScale="1">
        <p:scale>
          <a:sx n="20" d="100"/>
          <a:sy n="20" d="100"/>
        </p:scale>
        <p:origin x="1194" y="132"/>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404800" y="32613600"/>
            <a:ext cx="52974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83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46E3EE5-1B0D-4412-8906-C907AEF42790}" type="datetimeFigureOut">
              <a:rPr lang="en-US" altLang="en-US"/>
              <a:pPr/>
              <a:t>4/28/2016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9260162-979D-42CB-A4B8-899C0838F5FB}" type="slidenum">
              <a:rPr lang="en-US" altLang="en-US"/>
              <a:pPr/>
              <a:t>‹#›</a:t>
            </a:fld>
            <a:endParaRPr lang="en-US" altLang="en-US"/>
          </a:p>
        </p:txBody>
      </p:sp>
    </p:spTree>
    <p:extLst>
      <p:ext uri="{BB962C8B-B14F-4D97-AF65-F5344CB8AC3E}">
        <p14:creationId xmlns:p14="http://schemas.microsoft.com/office/powerpoint/2010/main" val="1400575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9128" tIns="164564" rIns="329128" bIns="16456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9128" tIns="164564" rIns="329128" bIns="16456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329128" tIns="164564" rIns="329128" bIns="164564" numCol="1" anchor="ctr" anchorCtr="0" compatLnSpc="1">
            <a:prstTxWarp prst="textNoShape">
              <a:avLst/>
            </a:prstTxWarp>
          </a:bodyPr>
          <a:lstStyle>
            <a:lvl1pPr>
              <a:defRPr sz="4400">
                <a:solidFill>
                  <a:srgbClr val="898989"/>
                </a:solidFill>
                <a:latin typeface="Calibri" panose="020F0502020204030204" pitchFamily="34" charset="0"/>
              </a:defRPr>
            </a:lvl1pPr>
          </a:lstStyle>
          <a:p>
            <a:fld id="{0B45ACA5-FEA6-4712-9E3E-0A9EC5B86693}" type="datetimeFigureOut">
              <a:rPr lang="en-US" altLang="en-US"/>
              <a:pPr/>
              <a:t>4/28/2016</a:t>
            </a:fld>
            <a:endParaRPr lang="en-US" alt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329128" tIns="164564" rIns="329128" bIns="164564" numCol="1" anchor="ctr" anchorCtr="0" compatLnSpc="1">
            <a:prstTxWarp prst="textNoShape">
              <a:avLst/>
            </a:prstTxWarp>
          </a:bodyPr>
          <a:lstStyle>
            <a:lvl1pPr algn="ctr">
              <a:defRPr sz="4400" smtClean="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329128" tIns="164564" rIns="329128" bIns="164564" numCol="1" anchor="ctr" anchorCtr="0" compatLnSpc="1">
            <a:prstTxWarp prst="textNoShape">
              <a:avLst/>
            </a:prstTxWarp>
          </a:bodyPr>
          <a:lstStyle>
            <a:lvl1pPr algn="r">
              <a:defRPr sz="4400">
                <a:solidFill>
                  <a:srgbClr val="898989"/>
                </a:solidFill>
                <a:latin typeface="Calibri" panose="020F0502020204030204" pitchFamily="34" charset="0"/>
              </a:defRPr>
            </a:lvl1pPr>
          </a:lstStyle>
          <a:p>
            <a:fld id="{6974F0C6-CEA0-42B8-8CC5-1FCDE01C37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Lst>
  <p:txStyles>
    <p:titleStyle>
      <a:lvl1pPr algn="ctr" defTabSz="3290888" rtl="0" eaLnBrk="0" fontAlgn="base" hangingPunct="0">
        <a:spcBef>
          <a:spcPct val="0"/>
        </a:spcBef>
        <a:spcAft>
          <a:spcPct val="0"/>
        </a:spcAft>
        <a:defRPr sz="6000" kern="1200">
          <a:solidFill>
            <a:schemeClr val="tx1"/>
          </a:solidFill>
          <a:latin typeface="+mj-lt"/>
          <a:ea typeface="MS PGothic" panose="020B0600070205080204" pitchFamily="34" charset="-128"/>
          <a:cs typeface="ＭＳ Ｐゴシック" charset="0"/>
        </a:defRPr>
      </a:lvl1pPr>
      <a:lvl2pPr algn="ctr" defTabSz="3290888" rtl="0" eaLnBrk="0" fontAlgn="base" hangingPunct="0">
        <a:spcBef>
          <a:spcPct val="0"/>
        </a:spcBef>
        <a:spcAft>
          <a:spcPct val="0"/>
        </a:spcAft>
        <a:defRPr sz="6000">
          <a:solidFill>
            <a:schemeClr val="tx1"/>
          </a:solidFill>
          <a:latin typeface="Calibri" charset="0"/>
          <a:ea typeface="MS PGothic" panose="020B0600070205080204" pitchFamily="34" charset="-128"/>
          <a:cs typeface="ＭＳ Ｐゴシック" charset="0"/>
        </a:defRPr>
      </a:lvl2pPr>
      <a:lvl3pPr algn="ctr" defTabSz="3290888" rtl="0" eaLnBrk="0" fontAlgn="base" hangingPunct="0">
        <a:spcBef>
          <a:spcPct val="0"/>
        </a:spcBef>
        <a:spcAft>
          <a:spcPct val="0"/>
        </a:spcAft>
        <a:defRPr sz="6000">
          <a:solidFill>
            <a:schemeClr val="tx1"/>
          </a:solidFill>
          <a:latin typeface="Calibri" charset="0"/>
          <a:ea typeface="MS PGothic" panose="020B0600070205080204" pitchFamily="34" charset="-128"/>
          <a:cs typeface="ＭＳ Ｐゴシック" charset="0"/>
        </a:defRPr>
      </a:lvl3pPr>
      <a:lvl4pPr algn="ctr" defTabSz="3290888" rtl="0" eaLnBrk="0" fontAlgn="base" hangingPunct="0">
        <a:spcBef>
          <a:spcPct val="0"/>
        </a:spcBef>
        <a:spcAft>
          <a:spcPct val="0"/>
        </a:spcAft>
        <a:defRPr sz="6000">
          <a:solidFill>
            <a:schemeClr val="tx1"/>
          </a:solidFill>
          <a:latin typeface="Calibri" charset="0"/>
          <a:ea typeface="MS PGothic" panose="020B0600070205080204" pitchFamily="34" charset="-128"/>
          <a:cs typeface="ＭＳ Ｐゴシック" charset="0"/>
        </a:defRPr>
      </a:lvl4pPr>
      <a:lvl5pPr algn="ctr" defTabSz="3290888" rtl="0" eaLnBrk="0" fontAlgn="base" hangingPunct="0">
        <a:spcBef>
          <a:spcPct val="0"/>
        </a:spcBef>
        <a:spcAft>
          <a:spcPct val="0"/>
        </a:spcAft>
        <a:defRPr sz="6000">
          <a:solidFill>
            <a:schemeClr val="tx1"/>
          </a:solidFill>
          <a:latin typeface="Calibri" charset="0"/>
          <a:ea typeface="MS PGothic" panose="020B0600070205080204" pitchFamily="34" charset="-128"/>
          <a:cs typeface="ＭＳ Ｐゴシック" charset="0"/>
        </a:defRPr>
      </a:lvl5pPr>
      <a:lvl6pPr marL="457200" algn="ctr" defTabSz="3290888" rtl="0" fontAlgn="base">
        <a:spcBef>
          <a:spcPct val="0"/>
        </a:spcBef>
        <a:spcAft>
          <a:spcPct val="0"/>
        </a:spcAft>
        <a:defRPr sz="6000">
          <a:solidFill>
            <a:schemeClr val="tx1"/>
          </a:solidFill>
          <a:latin typeface="Calibri" charset="0"/>
          <a:ea typeface="ＭＳ Ｐゴシック" charset="0"/>
        </a:defRPr>
      </a:lvl6pPr>
      <a:lvl7pPr marL="914400" algn="ctr" defTabSz="3290888" rtl="0" fontAlgn="base">
        <a:spcBef>
          <a:spcPct val="0"/>
        </a:spcBef>
        <a:spcAft>
          <a:spcPct val="0"/>
        </a:spcAft>
        <a:defRPr sz="6000">
          <a:solidFill>
            <a:schemeClr val="tx1"/>
          </a:solidFill>
          <a:latin typeface="Calibri" charset="0"/>
          <a:ea typeface="ＭＳ Ｐゴシック" charset="0"/>
        </a:defRPr>
      </a:lvl7pPr>
      <a:lvl8pPr marL="1371600" algn="ctr" defTabSz="3290888" rtl="0" fontAlgn="base">
        <a:spcBef>
          <a:spcPct val="0"/>
        </a:spcBef>
        <a:spcAft>
          <a:spcPct val="0"/>
        </a:spcAft>
        <a:defRPr sz="6000">
          <a:solidFill>
            <a:schemeClr val="tx1"/>
          </a:solidFill>
          <a:latin typeface="Calibri" charset="0"/>
          <a:ea typeface="ＭＳ Ｐゴシック" charset="0"/>
        </a:defRPr>
      </a:lvl8pPr>
      <a:lvl9pPr marL="1828800" algn="ctr" defTabSz="3290888" rtl="0" fontAlgn="base">
        <a:spcBef>
          <a:spcPct val="0"/>
        </a:spcBef>
        <a:spcAft>
          <a:spcPct val="0"/>
        </a:spcAft>
        <a:defRPr sz="6000">
          <a:solidFill>
            <a:schemeClr val="tx1"/>
          </a:solidFill>
          <a:latin typeface="Calibri" charset="0"/>
          <a:ea typeface="ＭＳ Ｐゴシック" charset="0"/>
        </a:defRPr>
      </a:lvl9pPr>
    </p:titleStyle>
    <p:bodyStyle>
      <a:lvl1pPr marL="341313" indent="-341313" algn="l" defTabSz="32908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ＭＳ Ｐゴシック" charset="0"/>
        </a:defRPr>
      </a:lvl1pPr>
      <a:lvl2pPr marL="684213" indent="-341313" algn="l" defTabSz="32908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27113" indent="-341313" algn="l" defTabSz="32908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3pPr>
      <a:lvl4pPr marL="1370013" indent="-341313" algn="l" defTabSz="32908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4pPr>
      <a:lvl5pPr marL="1712913" indent="-341313" algn="l" defTabSz="3290888"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e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wmf"/><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emf"/><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0"/>
            <a:ext cx="43891200" cy="4495800"/>
          </a:xfrm>
          <a:prstGeom prst="rect">
            <a:avLst/>
          </a:prstGeom>
          <a:solidFill>
            <a:srgbClr val="0238F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4098" name="Text Box 122"/>
          <p:cNvSpPr txBox="1">
            <a:spLocks noChangeArrowheads="1"/>
          </p:cNvSpPr>
          <p:nvPr/>
        </p:nvSpPr>
        <p:spPr bwMode="auto">
          <a:xfrm>
            <a:off x="13258800" y="-152400"/>
            <a:ext cx="25450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37" tIns="342842" rIns="137137" bIns="342842" anchor="ctr">
            <a:spAutoFit/>
          </a:bodyPr>
          <a:lstStyle>
            <a:lvl1pPr defTabSz="4389438" eaLnBrk="0" hangingPunct="0">
              <a:defRPr sz="6400">
                <a:solidFill>
                  <a:schemeClr val="tx1"/>
                </a:solidFill>
                <a:latin typeface="Arial" panose="020B0604020202020204" pitchFamily="34" charset="0"/>
                <a:ea typeface="MS PGothic" panose="020B0600070205080204" pitchFamily="34" charset="-128"/>
              </a:defRPr>
            </a:lvl1pPr>
            <a:lvl2pPr marL="742950" indent="-285750" defTabSz="4389438" eaLnBrk="0" hangingPunct="0">
              <a:defRPr sz="6400">
                <a:solidFill>
                  <a:schemeClr val="tx1"/>
                </a:solidFill>
                <a:latin typeface="Arial" panose="020B0604020202020204" pitchFamily="34" charset="0"/>
                <a:ea typeface="MS PGothic" panose="020B0600070205080204" pitchFamily="34" charset="-128"/>
              </a:defRPr>
            </a:lvl2pPr>
            <a:lvl3pPr marL="1143000" indent="-228600" defTabSz="4389438" eaLnBrk="0" hangingPunct="0">
              <a:defRPr sz="6400">
                <a:solidFill>
                  <a:schemeClr val="tx1"/>
                </a:solidFill>
                <a:latin typeface="Arial" panose="020B0604020202020204" pitchFamily="34" charset="0"/>
                <a:ea typeface="MS PGothic" panose="020B0600070205080204" pitchFamily="34" charset="-128"/>
              </a:defRPr>
            </a:lvl3pPr>
            <a:lvl4pPr marL="1600200" indent="-228600" defTabSz="4389438" eaLnBrk="0" hangingPunct="0">
              <a:defRPr sz="6400">
                <a:solidFill>
                  <a:schemeClr val="tx1"/>
                </a:solidFill>
                <a:latin typeface="Arial" panose="020B0604020202020204" pitchFamily="34" charset="0"/>
                <a:ea typeface="MS PGothic" panose="020B0600070205080204" pitchFamily="34" charset="-128"/>
              </a:defRPr>
            </a:lvl4pPr>
            <a:lvl5pPr marL="2057400" indent="-228600" defTabSz="4389438"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9600" b="1" dirty="0">
                <a:solidFill>
                  <a:srgbClr val="FFFF00"/>
                </a:solidFill>
              </a:rPr>
              <a:t>Color Vision, Spatial Resolution, and Sex</a:t>
            </a:r>
          </a:p>
        </p:txBody>
      </p:sp>
      <p:sp>
        <p:nvSpPr>
          <p:cNvPr id="4099" name="Text Box 123"/>
          <p:cNvSpPr txBox="1">
            <a:spLocks noChangeArrowheads="1"/>
          </p:cNvSpPr>
          <p:nvPr/>
        </p:nvSpPr>
        <p:spPr bwMode="auto">
          <a:xfrm>
            <a:off x="14020800" y="2057400"/>
            <a:ext cx="275082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37" tIns="137137" rIns="137137" bIns="137137" anchor="ctr"/>
          <a:lstStyle>
            <a:lvl1pPr defTabSz="4389438" eaLnBrk="0" hangingPunct="0">
              <a:defRPr sz="6400">
                <a:solidFill>
                  <a:schemeClr val="tx1"/>
                </a:solidFill>
                <a:latin typeface="Arial" panose="020B0604020202020204" pitchFamily="34" charset="0"/>
                <a:ea typeface="MS PGothic" panose="020B0600070205080204" pitchFamily="34" charset="-128"/>
              </a:defRPr>
            </a:lvl1pPr>
            <a:lvl2pPr marL="742950" indent="-285750" defTabSz="4389438" eaLnBrk="0" hangingPunct="0">
              <a:defRPr sz="6400">
                <a:solidFill>
                  <a:schemeClr val="tx1"/>
                </a:solidFill>
                <a:latin typeface="Arial" panose="020B0604020202020204" pitchFamily="34" charset="0"/>
                <a:ea typeface="MS PGothic" panose="020B0600070205080204" pitchFamily="34" charset="-128"/>
              </a:defRPr>
            </a:lvl2pPr>
            <a:lvl3pPr marL="1143000" indent="-228600" defTabSz="4389438" eaLnBrk="0" hangingPunct="0">
              <a:defRPr sz="6400">
                <a:solidFill>
                  <a:schemeClr val="tx1"/>
                </a:solidFill>
                <a:latin typeface="Arial" panose="020B0604020202020204" pitchFamily="34" charset="0"/>
                <a:ea typeface="MS PGothic" panose="020B0600070205080204" pitchFamily="34" charset="-128"/>
              </a:defRPr>
            </a:lvl3pPr>
            <a:lvl4pPr marL="1600200" indent="-228600" defTabSz="4389438" eaLnBrk="0" hangingPunct="0">
              <a:defRPr sz="6400">
                <a:solidFill>
                  <a:schemeClr val="tx1"/>
                </a:solidFill>
                <a:latin typeface="Arial" panose="020B0604020202020204" pitchFamily="34" charset="0"/>
                <a:ea typeface="MS PGothic" panose="020B0600070205080204" pitchFamily="34" charset="-128"/>
              </a:defRPr>
            </a:lvl4pPr>
            <a:lvl5pPr marL="2057400" indent="-228600" defTabSz="4389438"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6600" b="1" u="sng" dirty="0">
                <a:solidFill>
                  <a:srgbClr val="FFFF00"/>
                </a:solidFill>
              </a:rPr>
              <a:t>Daniel J. Chi</a:t>
            </a:r>
            <a:r>
              <a:rPr lang="en-US" altLang="en-US" sz="6600" b="1" dirty="0">
                <a:solidFill>
                  <a:srgbClr val="FFFF00"/>
                </a:solidFill>
              </a:rPr>
              <a:t>, </a:t>
            </a:r>
            <a:r>
              <a:rPr lang="en-US" altLang="en-US" sz="6600" b="1" dirty="0" err="1">
                <a:solidFill>
                  <a:srgbClr val="FFFF00"/>
                </a:solidFill>
              </a:rPr>
              <a:t>Alla</a:t>
            </a:r>
            <a:r>
              <a:rPr lang="en-US" altLang="en-US" sz="6600" b="1" dirty="0">
                <a:solidFill>
                  <a:srgbClr val="FFFF00"/>
                </a:solidFill>
              </a:rPr>
              <a:t> </a:t>
            </a:r>
            <a:r>
              <a:rPr lang="en-US" altLang="en-US" sz="6600" b="1" dirty="0" err="1">
                <a:solidFill>
                  <a:srgbClr val="FFFF00"/>
                </a:solidFill>
              </a:rPr>
              <a:t>Chavarga</a:t>
            </a:r>
            <a:r>
              <a:rPr lang="en-US" altLang="en-US" sz="6600" b="1" dirty="0">
                <a:solidFill>
                  <a:srgbClr val="FFFF00"/>
                </a:solidFill>
              </a:rPr>
              <a:t>, Taylan S. Ergun, </a:t>
            </a:r>
          </a:p>
          <a:p>
            <a:pPr eaLnBrk="1" hangingPunct="1"/>
            <a:r>
              <a:rPr lang="en-US" altLang="en-US" sz="6600" b="1" dirty="0">
                <a:solidFill>
                  <a:srgbClr val="FFFF00"/>
                </a:solidFill>
              </a:rPr>
              <a:t>Stavros </a:t>
            </a:r>
            <a:r>
              <a:rPr lang="en-US" altLang="en-US" sz="6600" b="1" dirty="0" err="1">
                <a:solidFill>
                  <a:srgbClr val="FFFF00"/>
                </a:solidFill>
              </a:rPr>
              <a:t>Hadjisolomou</a:t>
            </a:r>
            <a:r>
              <a:rPr lang="en-US" altLang="en-US" sz="6600" b="1" dirty="0">
                <a:solidFill>
                  <a:srgbClr val="FFFF00"/>
                </a:solidFill>
              </a:rPr>
              <a:t>, </a:t>
            </a:r>
            <a:r>
              <a:rPr lang="en-US" altLang="en-US" sz="6600" b="1" dirty="0" err="1">
                <a:solidFill>
                  <a:srgbClr val="FFFF00"/>
                </a:solidFill>
              </a:rPr>
              <a:t>Kamil</a:t>
            </a:r>
            <a:r>
              <a:rPr lang="en-US" altLang="en-US" sz="6600" b="1" dirty="0">
                <a:solidFill>
                  <a:srgbClr val="FFFF00"/>
                </a:solidFill>
              </a:rPr>
              <a:t> </a:t>
            </a:r>
            <a:r>
              <a:rPr lang="en-US" altLang="en-US" sz="6600" b="1" dirty="0" err="1">
                <a:solidFill>
                  <a:srgbClr val="FFFF00"/>
                </a:solidFill>
              </a:rPr>
              <a:t>Kloskowski</a:t>
            </a:r>
            <a:r>
              <a:rPr lang="en-US" altLang="en-US" sz="6600" b="1" dirty="0">
                <a:solidFill>
                  <a:srgbClr val="FFFF00"/>
                </a:solidFill>
              </a:rPr>
              <a:t>, Israel Abramov </a:t>
            </a:r>
          </a:p>
          <a:p>
            <a:pPr eaLnBrk="1" hangingPunct="1"/>
            <a:r>
              <a:rPr lang="en-US" altLang="en-US" sz="4800" b="1" dirty="0">
                <a:solidFill>
                  <a:srgbClr val="FFFF00"/>
                </a:solidFill>
              </a:rPr>
              <a:t>Applied Vision Institute, Psychology Dept., Brooklyn College/CUNY</a:t>
            </a:r>
            <a:r>
              <a:rPr lang="en-US" altLang="en-US" sz="4800" dirty="0">
                <a:solidFill>
                  <a:srgbClr val="FFFF00"/>
                </a:solidFill>
              </a:rPr>
              <a:t> </a:t>
            </a:r>
          </a:p>
        </p:txBody>
      </p:sp>
      <p:grpSp>
        <p:nvGrpSpPr>
          <p:cNvPr id="4100" name="Group 13"/>
          <p:cNvGrpSpPr>
            <a:grpSpLocks/>
          </p:cNvGrpSpPr>
          <p:nvPr/>
        </p:nvGrpSpPr>
        <p:grpSpPr bwMode="auto">
          <a:xfrm>
            <a:off x="31318199" y="26060400"/>
            <a:ext cx="12115799" cy="2971800"/>
            <a:chOff x="701675" y="5029516"/>
            <a:chExt cx="10423525" cy="2321010"/>
          </a:xfrm>
        </p:grpSpPr>
        <p:sp>
          <p:nvSpPr>
            <p:cNvPr id="10" name="Text Box 189"/>
            <p:cNvSpPr txBox="1">
              <a:spLocks noChangeArrowheads="1"/>
            </p:cNvSpPr>
            <p:nvPr/>
          </p:nvSpPr>
          <p:spPr bwMode="auto">
            <a:xfrm>
              <a:off x="701675" y="5487023"/>
              <a:ext cx="10423525" cy="1863503"/>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1800" dirty="0"/>
                <a:t>Human vision is based on 3 different cones types. Hecht (1949) predicted that missing one type of cone (color blindness) should improve visual acuity; he failed to confirm this. We compared measurements of color vision (Farnsworth-</a:t>
              </a:r>
              <a:r>
                <a:rPr lang="en-US" altLang="en-US" sz="1800" dirty="0" err="1"/>
                <a:t>Munsell</a:t>
              </a:r>
              <a:r>
                <a:rPr lang="en-US" altLang="en-US" sz="1800" dirty="0"/>
                <a:t> Hue Test - FM100), and spatial resolution (contrast sensitivity function). We found a correlation between FM100 (a measure of color discrimination) and various points on the contrast sensitivity function (a measure of detectability of coarse to fine components of a visual image) [N=21]. We also found a clear sex-related difference; worse color discrimination correlated with poorer contrast thresholds.  This builds on our previous reports of sex differences in color and spatial vision (Abramov, Gordon, Feldman, and </a:t>
              </a:r>
              <a:r>
                <a:rPr lang="en-US" altLang="en-US" sz="1800" dirty="0" err="1"/>
                <a:t>Chavarga</a:t>
              </a:r>
              <a:r>
                <a:rPr lang="en-US" altLang="en-US" sz="1800" dirty="0"/>
                <a:t> 2012a,b). </a:t>
              </a:r>
            </a:p>
          </p:txBody>
        </p:sp>
        <p:sp>
          <p:nvSpPr>
            <p:cNvPr id="32" name="Rectangle 31"/>
            <p:cNvSpPr/>
            <p:nvPr/>
          </p:nvSpPr>
          <p:spPr>
            <a:xfrm>
              <a:off x="701675" y="5029516"/>
              <a:ext cx="10423525" cy="488503"/>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Abstract</a:t>
              </a:r>
            </a:p>
          </p:txBody>
        </p:sp>
      </p:grpSp>
      <p:grpSp>
        <p:nvGrpSpPr>
          <p:cNvPr id="4101" name="Group 15"/>
          <p:cNvGrpSpPr>
            <a:grpSpLocks/>
          </p:cNvGrpSpPr>
          <p:nvPr/>
        </p:nvGrpSpPr>
        <p:grpSpPr bwMode="auto">
          <a:xfrm>
            <a:off x="457200" y="15670212"/>
            <a:ext cx="12725400" cy="9780588"/>
            <a:chOff x="682682" y="21356212"/>
            <a:chExt cx="13246043" cy="9008110"/>
          </a:xfrm>
        </p:grpSpPr>
        <p:sp>
          <p:nvSpPr>
            <p:cNvPr id="13" name="Text Box 192"/>
            <p:cNvSpPr txBox="1">
              <a:spLocks noChangeArrowheads="1"/>
            </p:cNvSpPr>
            <p:nvPr/>
          </p:nvSpPr>
          <p:spPr bwMode="auto">
            <a:xfrm>
              <a:off x="682682" y="21945446"/>
              <a:ext cx="13246043" cy="8418876"/>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r>
                <a:rPr lang="en-US" altLang="en-US" sz="2400" b="1" dirty="0"/>
                <a:t>FM100</a:t>
              </a:r>
              <a:endParaRPr lang="en-US" altLang="en-US" sz="2400" dirty="0"/>
            </a:p>
            <a:p>
              <a:pPr algn="just"/>
              <a:r>
                <a:rPr lang="en-US" altLang="en-US" sz="2400" dirty="0"/>
                <a:t>We measured all of the participants' color discrimination using the </a:t>
              </a:r>
              <a:r>
                <a:rPr lang="en-US" altLang="en-US" sz="2400" dirty="0" err="1"/>
                <a:t>Munsell</a:t>
              </a:r>
              <a:r>
                <a:rPr lang="en-US" altLang="en-US" sz="2400" dirty="0"/>
                <a:t> 100-Hue Color Discrimination Test (FM-100. Fig. 4a). The test is comprised of small colored caps which the participant must arrange in color order under the standard 6800K illuminant at a fixed viewing distance. The participant's performance is measured by the accuracy of the arrangement of the caps. An error score is quantified based on the sum of the numbering distances from one cap to another in the participant's sequence. Figure 4b shows a typical participant's data (FM error score) where minor reversals are acceptable. </a:t>
              </a:r>
            </a:p>
            <a:p>
              <a:r>
                <a:rPr lang="en-US" altLang="en-US" sz="2400" dirty="0"/>
                <a:t> </a:t>
              </a:r>
            </a:p>
            <a:p>
              <a:r>
                <a:rPr lang="en-US" altLang="en-US" sz="2400" b="1" dirty="0"/>
                <a:t>CSF</a:t>
              </a:r>
              <a:endParaRPr lang="en-US" altLang="en-US" sz="2400" dirty="0"/>
            </a:p>
            <a:p>
              <a:r>
                <a:rPr lang="en-US" altLang="en-US" sz="2400" dirty="0"/>
                <a:t>To measure the CSF, a participant was seated at a fixed distance (3.6m; chinrest stabilizing head) from the grating display which was a computer controlled CRT screen (</a:t>
              </a:r>
              <a:r>
                <a:rPr lang="en-US" altLang="en-US" sz="2400" dirty="0" err="1"/>
                <a:t>VisionWorks</a:t>
              </a:r>
              <a:r>
                <a:rPr lang="en-US" altLang="en-US" sz="2400" dirty="0"/>
                <a:t> Graphics Displays) with a circular aperture(</a:t>
              </a:r>
              <a:r>
                <a:rPr lang="en-US" altLang="en-US" sz="2400" dirty="0" err="1"/>
                <a:t>diam</a:t>
              </a:r>
              <a:r>
                <a:rPr lang="en-US" altLang="en-US" sz="2400" dirty="0"/>
                <a:t>=3.5 deg; mean luminance=55nits); white surround (13x13deg) with yellowish illumination at 25 nits; no fixation target; darkened room. For the trials, a series of spatial frequencies was presented in a random order for a total of three seconds each, ramped on and off. The grating's spatial frequency was varied randomly across trials; contrast was varied systematically above and below the fixed mean luminance level. The participant was "forced" to vote via keyboard whether the grating was vertical or horizontal. Contrast was varied according to the correctness of an earlier presentation of that spatial frequency. The steps followed the QUEST procedure and continue to a 99% confidence level. The resulting measure is the contrast at which the grating was </a:t>
              </a:r>
              <a:r>
                <a:rPr lang="en-US" altLang="en-US" sz="2400" i="1" dirty="0"/>
                <a:t>just </a:t>
              </a:r>
              <a:r>
                <a:rPr lang="en-US" altLang="en-US" sz="2400" dirty="0"/>
                <a:t>detectable—defined as contrast threshold—for the entire range of grating sizes. The typical CSF has an inverted U-shape – sensitivity drops at higher </a:t>
              </a:r>
              <a:r>
                <a:rPr lang="en-US" altLang="en-US" sz="2400" i="1" dirty="0"/>
                <a:t>and </a:t>
              </a:r>
              <a:r>
                <a:rPr lang="en-US" altLang="en-US" sz="2400" dirty="0"/>
                <a:t>lower spatial frequencies. </a:t>
              </a:r>
            </a:p>
          </p:txBody>
        </p:sp>
        <p:sp>
          <p:nvSpPr>
            <p:cNvPr id="34" name="Rectangle 33"/>
            <p:cNvSpPr/>
            <p:nvPr/>
          </p:nvSpPr>
          <p:spPr>
            <a:xfrm>
              <a:off x="682682" y="21356212"/>
              <a:ext cx="13246043" cy="589234"/>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Methods</a:t>
              </a:r>
            </a:p>
          </p:txBody>
        </p:sp>
      </p:grpSp>
      <p:grpSp>
        <p:nvGrpSpPr>
          <p:cNvPr id="4102" name="Group 17"/>
          <p:cNvGrpSpPr>
            <a:grpSpLocks/>
          </p:cNvGrpSpPr>
          <p:nvPr/>
        </p:nvGrpSpPr>
        <p:grpSpPr bwMode="auto">
          <a:xfrm>
            <a:off x="31318199" y="17449799"/>
            <a:ext cx="12115800" cy="8034032"/>
            <a:chOff x="29260800" y="17729425"/>
            <a:chExt cx="13250060" cy="5907270"/>
          </a:xfrm>
        </p:grpSpPr>
        <p:sp>
          <p:nvSpPr>
            <p:cNvPr id="12" name="Text Box 191"/>
            <p:cNvSpPr txBox="1">
              <a:spLocks noChangeArrowheads="1"/>
            </p:cNvSpPr>
            <p:nvPr/>
          </p:nvSpPr>
          <p:spPr bwMode="auto">
            <a:xfrm>
              <a:off x="29260800" y="18273367"/>
              <a:ext cx="13250060" cy="5363328"/>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algn="just"/>
              <a:r>
                <a:rPr lang="en-US" altLang="en-US" sz="2400" dirty="0"/>
                <a:t>We have shown a clear correlation between color discrimination and spatial resolution, but in the exact opposite direction than Hecht predicted. We also showed that this correlation seems to apply to females and not males. </a:t>
              </a:r>
            </a:p>
            <a:p>
              <a:pPr algn="just"/>
              <a:r>
                <a:rPr lang="en-US" altLang="en-US" sz="2400" dirty="0"/>
                <a:t> </a:t>
              </a:r>
            </a:p>
            <a:p>
              <a:pPr algn="just"/>
              <a:r>
                <a:rPr lang="en-US" altLang="en-US" sz="2400" dirty="0"/>
                <a:t>Color discrimination and the CSF are probably determined at different stages of cortical processing of visual information – the CSF is based on responses of neurons at the first stage of cortical processing (area V1 of the occipital lobe). Color discrimination and color appearance are based on later stages between primary visual cortex and the inferior areas of the temporal lobe. It is, therefore, unclear why and how this correlation is created. Further investigation is called for. </a:t>
              </a:r>
            </a:p>
            <a:p>
              <a:pPr algn="just"/>
              <a:r>
                <a:rPr lang="en-US" altLang="en-US" sz="2400" dirty="0"/>
                <a:t> </a:t>
              </a:r>
            </a:p>
            <a:p>
              <a:pPr algn="just"/>
              <a:r>
                <a:rPr lang="en-US" altLang="en-US" sz="2400" dirty="0"/>
                <a:t>The typical CSF has an inverted U-shape: the drop in sensitivity at higher spatial frequencies is probably due to limitations from the eye’s optics; at low spatial frequencies, the fall off in sensitivity is probably due to cortical inhibition. We quantified the sensitivity decline at lower spatial frequencies as the ratio of sensitivity at the lowest spatial frequency to sensitivity at the peak of the CSF (roughly, the slope of the CSF in this frequency range). This slope seems to correlate with various special populations (</a:t>
              </a:r>
              <a:r>
                <a:rPr lang="en-US" altLang="en-US" sz="2400" dirty="0" err="1"/>
                <a:t>e,g</a:t>
              </a:r>
              <a:r>
                <a:rPr lang="en-US" altLang="en-US" sz="2400" dirty="0"/>
                <a:t>, schizophrenia, </a:t>
              </a:r>
              <a:r>
                <a:rPr lang="en-US" altLang="en-US" sz="2400" dirty="0" err="1"/>
                <a:t>Nogueira</a:t>
              </a:r>
              <a:r>
                <a:rPr lang="en-US" altLang="en-US" sz="2400" dirty="0"/>
                <a:t> and Santos, 2013). Therefore, the ratio could potentially be used as an index of inhibition outside of just the visual system.</a:t>
              </a:r>
            </a:p>
          </p:txBody>
        </p:sp>
        <p:sp>
          <p:nvSpPr>
            <p:cNvPr id="35" name="Rectangle 34"/>
            <p:cNvSpPr/>
            <p:nvPr/>
          </p:nvSpPr>
          <p:spPr>
            <a:xfrm>
              <a:off x="29260800" y="17729425"/>
              <a:ext cx="13250060" cy="543942"/>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Discussion</a:t>
              </a:r>
            </a:p>
          </p:txBody>
        </p:sp>
      </p:grpSp>
      <p:grpSp>
        <p:nvGrpSpPr>
          <p:cNvPr id="4103" name="Group 16"/>
          <p:cNvGrpSpPr>
            <a:grpSpLocks/>
          </p:cNvGrpSpPr>
          <p:nvPr/>
        </p:nvGrpSpPr>
        <p:grpSpPr bwMode="auto">
          <a:xfrm>
            <a:off x="457200" y="25908000"/>
            <a:ext cx="12725400" cy="6357938"/>
            <a:chOff x="29184600" y="4955528"/>
            <a:chExt cx="13166725" cy="5140992"/>
          </a:xfrm>
        </p:grpSpPr>
        <p:sp>
          <p:nvSpPr>
            <p:cNvPr id="15" name="Text Box 194"/>
            <p:cNvSpPr txBox="1">
              <a:spLocks noChangeArrowheads="1"/>
            </p:cNvSpPr>
            <p:nvPr/>
          </p:nvSpPr>
          <p:spPr bwMode="auto">
            <a:xfrm>
              <a:off x="29184600" y="5487397"/>
              <a:ext cx="13166725" cy="4609123"/>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algn="just"/>
              <a:r>
                <a:rPr lang="en-US" altLang="en-US" sz="2400"/>
                <a:t>Overall, we found a clear correlation: larger color discrimination errors (FM Error Score) are associated with lower spatial resolution. Additionally, there is a clear sex difference in that females seem to show this correlation, but not males. Figure 1a shows the comparison of the FM Error Score to the acuity of each participant; acuity was derived from a smooth function fitted to the individual participant's data and extrapolated to find spatial frequency at 100% contrast (acuity limit). From the data, we can see that people with lower acuity tend to have larger FM Error Scores. Figure 1b organizes the data by sex to show that only females consistently show this correlation. We also compared the FM Error Scores with sensitivity at 0.6 cyc/deg (the lowest spatial frequency used) [Fig. 7a] and differentiated them according to sex as well (Fig. 7b). These analyses show the same trend. This correlation was also evident when comparing FM Error against peak sensitivity, which was interpolated from the smooth function fitted to the individual's data, (Fig. 8a,b) and sensitivity at 24.4 cyc/deg (Fig. 9a,b). Finally, we also compared the FM Error Score to the ratio between low (0.6cpd) and peak sensitivity, which also showed a similar correlation (Fig. 10a,b). </a:t>
              </a:r>
            </a:p>
          </p:txBody>
        </p:sp>
        <p:sp>
          <p:nvSpPr>
            <p:cNvPr id="45" name="Rectangle 44"/>
            <p:cNvSpPr/>
            <p:nvPr/>
          </p:nvSpPr>
          <p:spPr>
            <a:xfrm>
              <a:off x="29184600" y="4955528"/>
              <a:ext cx="13166725" cy="531869"/>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Results</a:t>
              </a:r>
            </a:p>
          </p:txBody>
        </p:sp>
      </p:grpSp>
      <p:grpSp>
        <p:nvGrpSpPr>
          <p:cNvPr id="4104" name="Group 16"/>
          <p:cNvGrpSpPr>
            <a:grpSpLocks/>
          </p:cNvGrpSpPr>
          <p:nvPr/>
        </p:nvGrpSpPr>
        <p:grpSpPr bwMode="auto">
          <a:xfrm>
            <a:off x="31318200" y="29260799"/>
            <a:ext cx="12115798" cy="3276600"/>
            <a:chOff x="30327600" y="27194563"/>
            <a:chExt cx="13179862" cy="2997095"/>
          </a:xfrm>
        </p:grpSpPr>
        <p:sp>
          <p:nvSpPr>
            <p:cNvPr id="38" name="Text Box 191"/>
            <p:cNvSpPr txBox="1">
              <a:spLocks noChangeArrowheads="1"/>
            </p:cNvSpPr>
            <p:nvPr/>
          </p:nvSpPr>
          <p:spPr bwMode="auto">
            <a:xfrm>
              <a:off x="30327600" y="27736190"/>
              <a:ext cx="13166047" cy="2455468"/>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r>
                <a:rPr lang="en-US" altLang="en-US" sz="1800" dirty="0" err="1"/>
                <a:t>Abramov</a:t>
              </a:r>
              <a:r>
                <a:rPr lang="en-US" altLang="en-US" sz="1800" dirty="0"/>
                <a:t>, I., Gordon, J., Feldman, O., &amp;</a:t>
              </a:r>
              <a:r>
                <a:rPr lang="en-US" altLang="en-US" sz="1800" dirty="0" err="1"/>
                <a:t>Chavarga</a:t>
              </a:r>
              <a:r>
                <a:rPr lang="en-US" altLang="en-US" sz="1800" dirty="0"/>
                <a:t>, A. (2012). Sex &amp; vision I: </a:t>
              </a:r>
              <a:r>
                <a:rPr lang="en-US" altLang="en-US" sz="1800" dirty="0" err="1"/>
                <a:t>spatio</a:t>
              </a:r>
              <a:r>
                <a:rPr lang="en-US" altLang="en-US" sz="1800" dirty="0"/>
                <a:t>-temporal resolution. </a:t>
              </a:r>
              <a:r>
                <a:rPr lang="en-US" altLang="en-US" sz="1800" i="1" dirty="0"/>
                <a:t>Biology of Sex Differences</a:t>
              </a:r>
              <a:r>
                <a:rPr lang="en-US" altLang="en-US" sz="1800" dirty="0"/>
                <a:t>, </a:t>
              </a:r>
              <a:r>
                <a:rPr lang="en-US" altLang="en-US" sz="1800" i="1" dirty="0"/>
                <a:t>3</a:t>
              </a:r>
              <a:r>
                <a:rPr lang="en-US" altLang="en-US" sz="1800" dirty="0"/>
                <a:t>(1), 20.</a:t>
              </a:r>
            </a:p>
            <a:p>
              <a:r>
                <a:rPr lang="en-US" altLang="en-US" sz="1800" dirty="0" err="1"/>
                <a:t>Abramov</a:t>
              </a:r>
              <a:r>
                <a:rPr lang="en-US" altLang="en-US" sz="1800" dirty="0"/>
                <a:t>, I., Gordon, J., Feldman, O., &amp;</a:t>
              </a:r>
              <a:r>
                <a:rPr lang="en-US" altLang="en-US" sz="1800" dirty="0" err="1"/>
                <a:t>Chavarga</a:t>
              </a:r>
              <a:r>
                <a:rPr lang="en-US" altLang="en-US" sz="1800" dirty="0"/>
                <a:t>, A. (2012). Sex and vision II: color appearance of monochromatic lights. </a:t>
              </a:r>
              <a:r>
                <a:rPr lang="en-US" altLang="en-US" sz="1800" i="1" dirty="0"/>
                <a:t>Biology of  Sex Differences</a:t>
              </a:r>
              <a:r>
                <a:rPr lang="en-US" altLang="en-US" sz="1800" dirty="0"/>
                <a:t>, </a:t>
              </a:r>
              <a:r>
                <a:rPr lang="en-US" altLang="en-US" sz="1800" i="1" dirty="0"/>
                <a:t>3</a:t>
              </a:r>
              <a:r>
                <a:rPr lang="en-US" altLang="en-US" sz="1800" dirty="0"/>
                <a:t>(1), 21.</a:t>
              </a:r>
            </a:p>
            <a:p>
              <a:r>
                <a:rPr lang="en-US" altLang="en-US" sz="1800" dirty="0"/>
                <a:t>Hecht, S. (1949). Brightness, visual acuity and </a:t>
              </a:r>
              <a:r>
                <a:rPr lang="en-US" altLang="en-US" sz="1800" dirty="0" err="1"/>
                <a:t>colour</a:t>
              </a:r>
              <a:r>
                <a:rPr lang="en-US" altLang="en-US" sz="1800" dirty="0"/>
                <a:t> blindness. </a:t>
              </a:r>
              <a:r>
                <a:rPr lang="en-US" altLang="en-US" sz="1800" i="1" dirty="0" err="1"/>
                <a:t>DocumentaOphthalmologica</a:t>
              </a:r>
              <a:r>
                <a:rPr lang="en-US" altLang="en-US" sz="1800" dirty="0"/>
                <a:t>, </a:t>
              </a:r>
              <a:r>
                <a:rPr lang="en-US" altLang="en-US" sz="1800" i="1" dirty="0"/>
                <a:t>3</a:t>
              </a:r>
              <a:r>
                <a:rPr lang="en-US" altLang="en-US" sz="1800" dirty="0"/>
                <a:t>(1), 289-306.</a:t>
              </a:r>
            </a:p>
            <a:p>
              <a:r>
                <a:rPr lang="en-US" altLang="en-US" sz="1800" dirty="0" err="1"/>
                <a:t>Nogueira</a:t>
              </a:r>
              <a:r>
                <a:rPr lang="en-US" altLang="en-US" sz="1800" dirty="0"/>
                <a:t>, R. M. T. B. L., &amp; Santos, N. A. (2013).Visual contrast sensitivity in adults with schizophrenia and relatives not affected. </a:t>
              </a:r>
              <a:r>
                <a:rPr lang="en-US" altLang="en-US" sz="1800" i="1" dirty="0" err="1"/>
                <a:t>Estudos</a:t>
              </a:r>
              <a:r>
                <a:rPr lang="en-US" altLang="en-US" sz="1800" i="1" dirty="0"/>
                <a:t> de </a:t>
              </a:r>
              <a:r>
                <a:rPr lang="en-US" altLang="en-US" sz="1800" i="1" dirty="0" err="1"/>
                <a:t>Psicologia</a:t>
              </a:r>
              <a:r>
                <a:rPr lang="en-US" altLang="en-US" sz="1800" i="1" dirty="0"/>
                <a:t>, </a:t>
              </a:r>
              <a:r>
                <a:rPr lang="en-US" altLang="en-US" sz="1800" dirty="0"/>
                <a:t>18, 137-143.</a:t>
              </a:r>
            </a:p>
            <a:p>
              <a:r>
                <a:rPr lang="en-US" altLang="en-US" sz="1800" dirty="0"/>
                <a:t>Watson, A. B., &amp;</a:t>
              </a:r>
              <a:r>
                <a:rPr lang="en-US" altLang="en-US" sz="1800" dirty="0" err="1"/>
                <a:t>Pelli</a:t>
              </a:r>
              <a:r>
                <a:rPr lang="en-US" altLang="en-US" sz="1800" dirty="0"/>
                <a:t>, D. G. (1983). QUEST: A Bayesian adaptive psychometric method. </a:t>
              </a:r>
              <a:r>
                <a:rPr lang="en-US" altLang="en-US" sz="1800" i="1" dirty="0"/>
                <a:t>Perception &amp; psychophysics</a:t>
              </a:r>
              <a:r>
                <a:rPr lang="en-US" altLang="en-US" sz="1800" dirty="0"/>
                <a:t>, </a:t>
              </a:r>
              <a:r>
                <a:rPr lang="en-US" altLang="en-US" sz="1800" i="1" dirty="0"/>
                <a:t>33</a:t>
              </a:r>
              <a:r>
                <a:rPr lang="en-US" altLang="en-US" sz="1800" dirty="0"/>
                <a:t>(2), 113-120.</a:t>
              </a:r>
            </a:p>
          </p:txBody>
        </p:sp>
        <p:sp>
          <p:nvSpPr>
            <p:cNvPr id="39" name="Rectangle 38"/>
            <p:cNvSpPr/>
            <p:nvPr/>
          </p:nvSpPr>
          <p:spPr>
            <a:xfrm>
              <a:off x="30341415" y="27194563"/>
              <a:ext cx="13166047" cy="615682"/>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References</a:t>
              </a:r>
            </a:p>
          </p:txBody>
        </p:sp>
      </p:grpSp>
      <p:pic>
        <p:nvPicPr>
          <p:cNvPr id="4105" name="Picture 80" descr="AVI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9025" y="304800"/>
            <a:ext cx="3203575" cy="396240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06" name="Group 10"/>
          <p:cNvGrpSpPr>
            <a:grpSpLocks/>
          </p:cNvGrpSpPr>
          <p:nvPr/>
        </p:nvGrpSpPr>
        <p:grpSpPr bwMode="auto">
          <a:xfrm>
            <a:off x="381000" y="4800600"/>
            <a:ext cx="12801600" cy="10515600"/>
            <a:chOff x="1295400" y="12633095"/>
            <a:chExt cx="10423525" cy="12216016"/>
          </a:xfrm>
        </p:grpSpPr>
        <p:sp>
          <p:nvSpPr>
            <p:cNvPr id="37" name="Text Box 189"/>
            <p:cNvSpPr txBox="1">
              <a:spLocks noChangeArrowheads="1"/>
            </p:cNvSpPr>
            <p:nvPr/>
          </p:nvSpPr>
          <p:spPr bwMode="auto">
            <a:xfrm>
              <a:off x="1295400" y="13335738"/>
              <a:ext cx="10423525" cy="11513373"/>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algn="just"/>
              <a:r>
                <a:rPr lang="en-US" altLang="en-US" sz="2400" dirty="0"/>
                <a:t>Human color vision has 3 independent dimensions (e.g. hue, brightness, and saturation). This is based on humans having three different types of cones, designated L, M, and S. While each responds more strongly than the others to long- medium-, and short-wavelength light, respectively, each of the cone types is capable of responding to any wavelength of the visible spectrum (Fig. 1). Responses of different cone types are combined by retinal neurons within a small patch of retina - the neuron’s receptive field. Each receptive field is composed of separate concentric zones of inhibition and excitation of the neuron, whose fiber is part of the optic nerve. Normally, the combined response of the L and M cones (Fig. 2a) maximizes the chromatic differences among wavelengths. However, the receptive field of a colorblind individual that is missing either the L or M type cone should maximize luminance differences (Fig. 2b). This model is the basis of Hecht's (1949) hypothesis that the colorblind individual will have better acuity. However, he failed to find this, probably due to his relatively crude methodology (eye chart). </a:t>
              </a:r>
            </a:p>
            <a:p>
              <a:r>
                <a:rPr lang="en-US" altLang="en-US" sz="2400" dirty="0"/>
                <a:t> </a:t>
              </a:r>
            </a:p>
            <a:p>
              <a:pPr algn="just"/>
              <a:r>
                <a:rPr lang="en-US" altLang="en-US" sz="2400" dirty="0"/>
                <a:t>In our studies, we use a more complex method based on Fourier's Theorem: any pattern is equivalent to a set of sinusoidal components. To apply this to the visual system, we use grating patterns whose luminance profile varies </a:t>
              </a:r>
              <a:r>
                <a:rPr lang="en-US" altLang="en-US" sz="2400" dirty="0" err="1"/>
                <a:t>sinusoidally</a:t>
              </a:r>
              <a:r>
                <a:rPr lang="en-US" altLang="en-US" sz="2400" dirty="0"/>
                <a:t> from high to low, where the number of cycles of a grating within one degree of visual space defines the spatial frequency of that grating (Fig. 3a). The components of any image are filtered by the sensitivity of our visual system </a:t>
              </a:r>
              <a:r>
                <a:rPr lang="en-US" altLang="en-US" sz="2400" dirty="0">
                  <a:cs typeface="Arial" panose="020B0604020202020204" pitchFamily="34" charset="0"/>
                </a:rPr>
                <a:t>to each sinusoidal component - the contrast sensitivity function (CSF) [Fig. 3b]. We ask if, in general, CSF correlates with individual color vision. This builds on our previous reports of sex differences in color and spatial vision (</a:t>
              </a:r>
              <a:r>
                <a:rPr lang="en-US" altLang="en-US" sz="2400" dirty="0" err="1">
                  <a:cs typeface="Arial" panose="020B0604020202020204" pitchFamily="34" charset="0"/>
                </a:rPr>
                <a:t>Abramov</a:t>
              </a:r>
              <a:r>
                <a:rPr lang="en-US" altLang="en-US" sz="2400" dirty="0">
                  <a:cs typeface="Arial" panose="020B0604020202020204" pitchFamily="34" charset="0"/>
                </a:rPr>
                <a:t>, Gordon, Feldman, and </a:t>
              </a:r>
              <a:r>
                <a:rPr lang="en-US" altLang="en-US" sz="2400" dirty="0" err="1">
                  <a:cs typeface="Arial" panose="020B0604020202020204" pitchFamily="34" charset="0"/>
                </a:rPr>
                <a:t>Chavarga</a:t>
              </a:r>
              <a:r>
                <a:rPr lang="en-US" altLang="en-US" sz="2400" dirty="0">
                  <a:cs typeface="Arial" panose="020B0604020202020204" pitchFamily="34" charset="0"/>
                </a:rPr>
                <a:t> 2012a,b). It is important to note that our analysis involves entirely color-normal participants; that is, any errors in color discrimination are within the normal color-vision range. </a:t>
              </a:r>
            </a:p>
          </p:txBody>
        </p:sp>
        <p:sp>
          <p:nvSpPr>
            <p:cNvPr id="41" name="Rectangle 40"/>
            <p:cNvSpPr/>
            <p:nvPr/>
          </p:nvSpPr>
          <p:spPr>
            <a:xfrm>
              <a:off x="1295400" y="12633095"/>
              <a:ext cx="10423525" cy="702643"/>
            </a:xfrm>
            <a:prstGeom prst="rect">
              <a:avLst/>
            </a:prstGeom>
            <a:solidFill>
              <a:srgbClr val="0238F4"/>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defTabSz="3291279" fontAlgn="auto">
                <a:spcBef>
                  <a:spcPts val="0"/>
                </a:spcBef>
                <a:spcAft>
                  <a:spcPts val="0"/>
                </a:spcAft>
                <a:defRPr/>
              </a:pPr>
              <a:r>
                <a:rPr lang="en-US" sz="4400" b="1" dirty="0">
                  <a:solidFill>
                    <a:schemeClr val="accent3">
                      <a:lumMod val="20000"/>
                      <a:lumOff val="80000"/>
                    </a:schemeClr>
                  </a:solidFill>
                </a:rPr>
                <a:t>Introduction</a:t>
              </a:r>
            </a:p>
          </p:txBody>
        </p:sp>
      </p:grpSp>
      <p:pic>
        <p:nvPicPr>
          <p:cNvPr id="4107"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0" y="19186525"/>
            <a:ext cx="4114800" cy="3825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08" name="Group 21"/>
          <p:cNvGrpSpPr>
            <a:grpSpLocks/>
          </p:cNvGrpSpPr>
          <p:nvPr/>
        </p:nvGrpSpPr>
        <p:grpSpPr bwMode="auto">
          <a:xfrm>
            <a:off x="13741400" y="5257800"/>
            <a:ext cx="4089400" cy="3810000"/>
            <a:chOff x="1828800" y="10972800"/>
            <a:chExt cx="5537200" cy="4724400"/>
          </a:xfrm>
        </p:grpSpPr>
        <p:pic>
          <p:nvPicPr>
            <p:cNvPr id="4154"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0972800"/>
              <a:ext cx="5537200" cy="4533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55" name="Picture 14" descr="WavelengthAbscissaColor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392400"/>
              <a:ext cx="4483100" cy="3048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109" name="Group 2"/>
          <p:cNvGrpSpPr>
            <a:grpSpLocks/>
          </p:cNvGrpSpPr>
          <p:nvPr/>
        </p:nvGrpSpPr>
        <p:grpSpPr bwMode="auto">
          <a:xfrm>
            <a:off x="13716004" y="10591800"/>
            <a:ext cx="4144950" cy="4572000"/>
            <a:chOff x="11353800" y="12801600"/>
            <a:chExt cx="2818965" cy="3276600"/>
          </a:xfrm>
        </p:grpSpPr>
        <p:pic>
          <p:nvPicPr>
            <p:cNvPr id="414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2270" r="507"/>
            <a:stretch/>
          </p:blipFill>
          <p:spPr bwMode="auto">
            <a:xfrm>
              <a:off x="11353800" y="12801600"/>
              <a:ext cx="134880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8" name="Group 25"/>
            <p:cNvGrpSpPr>
              <a:grpSpLocks/>
            </p:cNvGrpSpPr>
            <p:nvPr/>
          </p:nvGrpSpPr>
          <p:grpSpPr bwMode="auto">
            <a:xfrm>
              <a:off x="12801592" y="12801600"/>
              <a:ext cx="1371173" cy="3276600"/>
              <a:chOff x="12801600" y="12801600"/>
              <a:chExt cx="1371216" cy="3276600"/>
            </a:xfrm>
          </p:grpSpPr>
          <p:pic>
            <p:nvPicPr>
              <p:cNvPr id="414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2241" r="933"/>
              <a:stretch/>
            </p:blipFill>
            <p:spPr bwMode="auto">
              <a:xfrm>
                <a:off x="12801600" y="12801600"/>
                <a:ext cx="137121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0" name="TextBox 24"/>
              <p:cNvSpPr txBox="1">
                <a:spLocks noChangeArrowheads="1"/>
              </p:cNvSpPr>
              <p:nvPr/>
            </p:nvSpPr>
            <p:spPr bwMode="auto">
              <a:xfrm>
                <a:off x="13563600" y="14325600"/>
                <a:ext cx="381000" cy="276999"/>
              </a:xfrm>
              <a:prstGeom prst="rect">
                <a:avLst/>
              </a:prstGeom>
              <a:solidFill>
                <a:schemeClr val="bg1"/>
              </a:solidFill>
              <a:ln w="9525">
                <a:solidFill>
                  <a:schemeClr val="tx1"/>
                </a:solidFill>
                <a:miter lim="800000"/>
                <a:headEnd/>
                <a:tailEnd/>
              </a:ln>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-L</a:t>
                </a:r>
              </a:p>
            </p:txBody>
          </p:sp>
          <p:sp>
            <p:nvSpPr>
              <p:cNvPr id="4151" name="TextBox 52"/>
              <p:cNvSpPr txBox="1">
                <a:spLocks noChangeArrowheads="1"/>
              </p:cNvSpPr>
              <p:nvPr/>
            </p:nvSpPr>
            <p:spPr bwMode="auto">
              <a:xfrm>
                <a:off x="13106400" y="14325600"/>
                <a:ext cx="381000" cy="276999"/>
              </a:xfrm>
              <a:prstGeom prst="rect">
                <a:avLst/>
              </a:prstGeom>
              <a:solidFill>
                <a:schemeClr val="bg1"/>
              </a:solidFill>
              <a:ln w="9525">
                <a:solidFill>
                  <a:schemeClr val="tx1"/>
                </a:solidFill>
                <a:miter lim="800000"/>
                <a:headEnd/>
                <a:tailEnd/>
              </a:ln>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t>+L</a:t>
                </a:r>
              </a:p>
            </p:txBody>
          </p:sp>
          <p:sp>
            <p:nvSpPr>
              <p:cNvPr id="4152" name="TextBox 54"/>
              <p:cNvSpPr txBox="1">
                <a:spLocks noChangeArrowheads="1"/>
              </p:cNvSpPr>
              <p:nvPr/>
            </p:nvSpPr>
            <p:spPr bwMode="auto">
              <a:xfrm>
                <a:off x="13563600" y="13182600"/>
                <a:ext cx="152400" cy="1245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p>
            </p:txBody>
          </p:sp>
          <p:sp>
            <p:nvSpPr>
              <p:cNvPr id="4153" name="TextBox 55"/>
              <p:cNvSpPr txBox="1">
                <a:spLocks noChangeArrowheads="1"/>
              </p:cNvSpPr>
              <p:nvPr/>
            </p:nvSpPr>
            <p:spPr bwMode="auto">
              <a:xfrm>
                <a:off x="13563600" y="13487400"/>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p>
            </p:txBody>
          </p:sp>
        </p:grpSp>
      </p:grpSp>
      <p:pic>
        <p:nvPicPr>
          <p:cNvPr id="411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716000" y="16267113"/>
            <a:ext cx="4114800" cy="20510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1"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715999" y="23850600"/>
            <a:ext cx="10504192" cy="84153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12"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688800" y="23850600"/>
            <a:ext cx="5943600" cy="44577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13" name="Group 2"/>
          <p:cNvGrpSpPr>
            <a:grpSpLocks/>
          </p:cNvGrpSpPr>
          <p:nvPr/>
        </p:nvGrpSpPr>
        <p:grpSpPr bwMode="auto">
          <a:xfrm>
            <a:off x="24688800" y="28803600"/>
            <a:ext cx="5867400" cy="3505200"/>
            <a:chOff x="17907000" y="28117800"/>
            <a:chExt cx="6324600" cy="3886200"/>
          </a:xfrm>
        </p:grpSpPr>
        <p:pic>
          <p:nvPicPr>
            <p:cNvPr id="4145" name="Picture 7"/>
            <p:cNvPicPr>
              <a:picLocks noChangeAspect="1"/>
            </p:cNvPicPr>
            <p:nvPr/>
          </p:nvPicPr>
          <p:blipFill>
            <a:blip r:embed="rId11" cstate="print">
              <a:extLst>
                <a:ext uri="{28A0092B-C50C-407E-A947-70E740481C1C}">
                  <a14:useLocalDpi xmlns:a14="http://schemas.microsoft.com/office/drawing/2010/main" val="0"/>
                </a:ext>
              </a:extLst>
            </a:blip>
            <a:srcRect l="39474" r="-39474"/>
            <a:stretch>
              <a:fillRect/>
            </a:stretch>
          </p:blipFill>
          <p:spPr bwMode="auto">
            <a:xfrm>
              <a:off x="17907000" y="28143200"/>
              <a:ext cx="5791200" cy="38608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46"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640800" y="28117800"/>
              <a:ext cx="2590800" cy="3886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4114" name="Picture 53"/>
          <p:cNvPicPr>
            <a:picLocks noChangeAspect="1" noChangeArrowheads="1"/>
          </p:cNvPicPr>
          <p:nvPr/>
        </p:nvPicPr>
        <p:blipFill>
          <a:blip r:embed="rId13">
            <a:extLst>
              <a:ext uri="{28A0092B-C50C-407E-A947-70E740481C1C}">
                <a14:useLocalDpi xmlns:a14="http://schemas.microsoft.com/office/drawing/2010/main" val="0"/>
              </a:ext>
            </a:extLst>
          </a:blip>
          <a:srcRect l="8250" t="10892" r="19142" b="13861"/>
          <a:stretch>
            <a:fillRect/>
          </a:stretch>
        </p:blipFill>
        <p:spPr bwMode="auto">
          <a:xfrm>
            <a:off x="4343400" y="381000"/>
            <a:ext cx="5105400" cy="2328521"/>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5"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4718963" y="4800600"/>
            <a:ext cx="5989637" cy="600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6"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394363" y="11049000"/>
            <a:ext cx="5989637" cy="5976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8" name="Picture 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394363" y="17449800"/>
            <a:ext cx="5989637" cy="5989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19" name="Picture 1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688800" y="17449800"/>
            <a:ext cx="5981700" cy="598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0" name="Picture 1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1242000" y="4800600"/>
            <a:ext cx="5989638" cy="59769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1" name="Picture 1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7444363" y="4800600"/>
            <a:ext cx="5976937" cy="5989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2" name="Picture 1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1272163" y="11066463"/>
            <a:ext cx="5989637" cy="60023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23" name="Picture 1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7431663" y="11049000"/>
            <a:ext cx="6002337" cy="5989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125" name="Group 27"/>
          <p:cNvGrpSpPr>
            <a:grpSpLocks/>
          </p:cNvGrpSpPr>
          <p:nvPr/>
        </p:nvGrpSpPr>
        <p:grpSpPr bwMode="auto">
          <a:xfrm>
            <a:off x="18394363" y="4800600"/>
            <a:ext cx="5989637" cy="6002338"/>
            <a:chOff x="18394680" y="4724400"/>
            <a:chExt cx="5989320" cy="6002063"/>
          </a:xfrm>
        </p:grpSpPr>
        <p:pic>
          <p:nvPicPr>
            <p:cNvPr id="4143" name="Picture 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8394680" y="4724400"/>
              <a:ext cx="5989320" cy="60020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44" name="TextBox 25"/>
            <p:cNvSpPr txBox="1">
              <a:spLocks noChangeArrowheads="1"/>
            </p:cNvSpPr>
            <p:nvPr/>
          </p:nvSpPr>
          <p:spPr bwMode="auto">
            <a:xfrm>
              <a:off x="18440400" y="4766846"/>
              <a:ext cx="8382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6a</a:t>
              </a:r>
            </a:p>
          </p:txBody>
        </p:sp>
      </p:grpSp>
      <p:sp>
        <p:nvSpPr>
          <p:cNvPr id="4126" name="TextBox 90"/>
          <p:cNvSpPr txBox="1">
            <a:spLocks noChangeArrowheads="1"/>
          </p:cNvSpPr>
          <p:nvPr/>
        </p:nvSpPr>
        <p:spPr bwMode="auto">
          <a:xfrm>
            <a:off x="31318200" y="4876800"/>
            <a:ext cx="8382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9a</a:t>
            </a:r>
          </a:p>
        </p:txBody>
      </p:sp>
      <p:sp>
        <p:nvSpPr>
          <p:cNvPr id="4127" name="TextBox 91"/>
          <p:cNvSpPr txBox="1">
            <a:spLocks noChangeArrowheads="1"/>
          </p:cNvSpPr>
          <p:nvPr/>
        </p:nvSpPr>
        <p:spPr bwMode="auto">
          <a:xfrm>
            <a:off x="31318200" y="11125200"/>
            <a:ext cx="9906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10a</a:t>
            </a:r>
          </a:p>
        </p:txBody>
      </p:sp>
      <p:sp>
        <p:nvSpPr>
          <p:cNvPr id="4128" name="TextBox 92"/>
          <p:cNvSpPr txBox="1">
            <a:spLocks noChangeArrowheads="1"/>
          </p:cNvSpPr>
          <p:nvPr/>
        </p:nvSpPr>
        <p:spPr bwMode="auto">
          <a:xfrm>
            <a:off x="24765000" y="17526000"/>
            <a:ext cx="91018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0000"/>
                </a:solidFill>
              </a:rPr>
              <a:t>Fig. 8b</a:t>
            </a:r>
          </a:p>
        </p:txBody>
      </p:sp>
      <p:sp>
        <p:nvSpPr>
          <p:cNvPr id="4129" name="TextBox 93"/>
          <p:cNvSpPr txBox="1">
            <a:spLocks noChangeArrowheads="1"/>
          </p:cNvSpPr>
          <p:nvPr/>
        </p:nvSpPr>
        <p:spPr bwMode="auto">
          <a:xfrm>
            <a:off x="37490400" y="4876800"/>
            <a:ext cx="9906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0000"/>
                </a:solidFill>
              </a:rPr>
              <a:t>Fig. 9b</a:t>
            </a:r>
          </a:p>
        </p:txBody>
      </p:sp>
      <p:sp>
        <p:nvSpPr>
          <p:cNvPr id="4130" name="TextBox 94"/>
          <p:cNvSpPr txBox="1">
            <a:spLocks noChangeArrowheads="1"/>
          </p:cNvSpPr>
          <p:nvPr/>
        </p:nvSpPr>
        <p:spPr bwMode="auto">
          <a:xfrm>
            <a:off x="18440400" y="17526000"/>
            <a:ext cx="8382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8a</a:t>
            </a:r>
          </a:p>
        </p:txBody>
      </p:sp>
      <p:sp>
        <p:nvSpPr>
          <p:cNvPr id="4131" name="TextBox 95"/>
          <p:cNvSpPr txBox="1">
            <a:spLocks noChangeArrowheads="1"/>
          </p:cNvSpPr>
          <p:nvPr/>
        </p:nvSpPr>
        <p:spPr bwMode="auto">
          <a:xfrm>
            <a:off x="18440400" y="11125200"/>
            <a:ext cx="8382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7a</a:t>
            </a:r>
          </a:p>
        </p:txBody>
      </p:sp>
      <p:sp>
        <p:nvSpPr>
          <p:cNvPr id="4133" name="TextBox 97"/>
          <p:cNvSpPr txBox="1">
            <a:spLocks noChangeArrowheads="1"/>
          </p:cNvSpPr>
          <p:nvPr/>
        </p:nvSpPr>
        <p:spPr bwMode="auto">
          <a:xfrm>
            <a:off x="24765000" y="4876800"/>
            <a:ext cx="9906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0000"/>
                </a:solidFill>
              </a:rPr>
              <a:t>Fig. 6b</a:t>
            </a:r>
          </a:p>
        </p:txBody>
      </p:sp>
      <p:sp>
        <p:nvSpPr>
          <p:cNvPr id="4134" name="TextBox 98"/>
          <p:cNvSpPr txBox="1">
            <a:spLocks noChangeArrowheads="1"/>
          </p:cNvSpPr>
          <p:nvPr/>
        </p:nvSpPr>
        <p:spPr bwMode="auto">
          <a:xfrm>
            <a:off x="37490400" y="11091863"/>
            <a:ext cx="9906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a:solidFill>
                  <a:srgbClr val="FF0000"/>
                </a:solidFill>
              </a:rPr>
              <a:t>Fig. 10b</a:t>
            </a:r>
          </a:p>
        </p:txBody>
      </p:sp>
      <p:sp>
        <p:nvSpPr>
          <p:cNvPr id="4135" name="TextBox 35"/>
          <p:cNvSpPr txBox="1">
            <a:spLocks noChangeArrowheads="1"/>
          </p:cNvSpPr>
          <p:nvPr/>
        </p:nvSpPr>
        <p:spPr bwMode="auto">
          <a:xfrm>
            <a:off x="13792200" y="9144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solidFill>
                  <a:srgbClr val="FFFF00"/>
                </a:solidFill>
              </a:rPr>
              <a:t>Fig</a:t>
            </a:r>
            <a:r>
              <a:rPr lang="en-US" altLang="en-US" sz="1600" b="1" dirty="0">
                <a:solidFill>
                  <a:srgbClr val="FFFF00"/>
                </a:solidFill>
              </a:rPr>
              <a:t>. 1</a:t>
            </a:r>
          </a:p>
        </p:txBody>
      </p:sp>
      <p:sp>
        <p:nvSpPr>
          <p:cNvPr id="4136" name="TextBox 100"/>
          <p:cNvSpPr txBox="1">
            <a:spLocks noChangeArrowheads="1"/>
          </p:cNvSpPr>
          <p:nvPr/>
        </p:nvSpPr>
        <p:spPr bwMode="auto">
          <a:xfrm>
            <a:off x="13716000" y="15087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FF00"/>
                </a:solidFill>
              </a:rPr>
              <a:t>Fig. 2a</a:t>
            </a:r>
          </a:p>
        </p:txBody>
      </p:sp>
      <p:sp>
        <p:nvSpPr>
          <p:cNvPr id="4137" name="TextBox 101"/>
          <p:cNvSpPr txBox="1">
            <a:spLocks noChangeArrowheads="1"/>
          </p:cNvSpPr>
          <p:nvPr/>
        </p:nvSpPr>
        <p:spPr bwMode="auto">
          <a:xfrm>
            <a:off x="15773400" y="15087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FF00"/>
                </a:solidFill>
              </a:rPr>
              <a:t>Fig. 2b</a:t>
            </a:r>
          </a:p>
        </p:txBody>
      </p:sp>
      <p:sp>
        <p:nvSpPr>
          <p:cNvPr id="4138" name="TextBox 102"/>
          <p:cNvSpPr txBox="1">
            <a:spLocks noChangeArrowheads="1"/>
          </p:cNvSpPr>
          <p:nvPr/>
        </p:nvSpPr>
        <p:spPr bwMode="auto">
          <a:xfrm>
            <a:off x="13716000" y="230124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FF00"/>
                </a:solidFill>
              </a:rPr>
              <a:t>Fig. 3b</a:t>
            </a:r>
          </a:p>
        </p:txBody>
      </p:sp>
      <p:sp>
        <p:nvSpPr>
          <p:cNvPr id="4139" name="TextBox 103"/>
          <p:cNvSpPr txBox="1">
            <a:spLocks noChangeArrowheads="1"/>
          </p:cNvSpPr>
          <p:nvPr/>
        </p:nvSpPr>
        <p:spPr bwMode="auto">
          <a:xfrm>
            <a:off x="13792200" y="18364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FF00"/>
                </a:solidFill>
              </a:rPr>
              <a:t>Fig. 3a</a:t>
            </a:r>
          </a:p>
        </p:txBody>
      </p:sp>
      <p:sp>
        <p:nvSpPr>
          <p:cNvPr id="4140" name="TextBox 104"/>
          <p:cNvSpPr txBox="1">
            <a:spLocks noChangeArrowheads="1"/>
          </p:cNvSpPr>
          <p:nvPr/>
        </p:nvSpPr>
        <p:spPr bwMode="auto">
          <a:xfrm>
            <a:off x="24688800" y="323088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a:solidFill>
                  <a:srgbClr val="FFFF00"/>
                </a:solidFill>
              </a:rPr>
              <a:t>Fig. 5</a:t>
            </a:r>
          </a:p>
        </p:txBody>
      </p:sp>
      <p:sp>
        <p:nvSpPr>
          <p:cNvPr id="4141" name="TextBox 105"/>
          <p:cNvSpPr txBox="1">
            <a:spLocks noChangeArrowheads="1"/>
          </p:cNvSpPr>
          <p:nvPr/>
        </p:nvSpPr>
        <p:spPr bwMode="auto">
          <a:xfrm>
            <a:off x="24612600" y="282702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solidFill>
                  <a:srgbClr val="FFFF00"/>
                </a:solidFill>
              </a:rPr>
              <a:t>Fig</a:t>
            </a:r>
            <a:r>
              <a:rPr lang="en-US" altLang="en-US" sz="1600" b="1" dirty="0">
                <a:solidFill>
                  <a:srgbClr val="FFFF00"/>
                </a:solidFill>
              </a:rPr>
              <a:t>. 4b</a:t>
            </a:r>
          </a:p>
        </p:txBody>
      </p:sp>
      <p:sp>
        <p:nvSpPr>
          <p:cNvPr id="4142" name="TextBox 106"/>
          <p:cNvSpPr txBox="1">
            <a:spLocks noChangeArrowheads="1"/>
          </p:cNvSpPr>
          <p:nvPr/>
        </p:nvSpPr>
        <p:spPr bwMode="auto">
          <a:xfrm>
            <a:off x="13716000" y="32342138"/>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FF00"/>
                </a:solidFill>
              </a:rPr>
              <a:t>Fig. 4a</a:t>
            </a:r>
          </a:p>
        </p:txBody>
      </p:sp>
      <p:grpSp>
        <p:nvGrpSpPr>
          <p:cNvPr id="3" name="Group 2"/>
          <p:cNvGrpSpPr/>
          <p:nvPr/>
        </p:nvGrpSpPr>
        <p:grpSpPr>
          <a:xfrm>
            <a:off x="24688800" y="11049000"/>
            <a:ext cx="5989638" cy="6002338"/>
            <a:chOff x="24688800" y="11049000"/>
            <a:chExt cx="5989638" cy="6002338"/>
          </a:xfrm>
        </p:grpSpPr>
        <p:pic>
          <p:nvPicPr>
            <p:cNvPr id="4117" name="Picture 7"/>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4688800" y="11049000"/>
              <a:ext cx="5989638" cy="60023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 name="Picture 7"/>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auto">
            <a:xfrm>
              <a:off x="25384125" y="11093451"/>
              <a:ext cx="4562475" cy="75247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grpSp>
      <p:sp>
        <p:nvSpPr>
          <p:cNvPr id="4132" name="TextBox 96"/>
          <p:cNvSpPr txBox="1">
            <a:spLocks noChangeArrowheads="1"/>
          </p:cNvSpPr>
          <p:nvPr/>
        </p:nvSpPr>
        <p:spPr bwMode="auto">
          <a:xfrm>
            <a:off x="24765000" y="11125200"/>
            <a:ext cx="91018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a:solidFill>
                  <a:srgbClr val="FF0000"/>
                </a:solidFill>
              </a:rPr>
              <a:t>Fig. 7b</a:t>
            </a:r>
          </a:p>
        </p:txBody>
      </p:sp>
      <p:sp>
        <p:nvSpPr>
          <p:cNvPr id="74" name="TextBox 103"/>
          <p:cNvSpPr txBox="1">
            <a:spLocks noChangeArrowheads="1"/>
          </p:cNvSpPr>
          <p:nvPr/>
        </p:nvSpPr>
        <p:spPr bwMode="auto">
          <a:xfrm>
            <a:off x="14173200" y="179451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smtClean="0"/>
              <a:t>Coarse</a:t>
            </a:r>
            <a:endParaRPr lang="en-US" altLang="en-US" sz="1600" b="1" dirty="0"/>
          </a:p>
        </p:txBody>
      </p:sp>
      <p:sp>
        <p:nvSpPr>
          <p:cNvPr id="75" name="TextBox 103"/>
          <p:cNvSpPr txBox="1">
            <a:spLocks noChangeArrowheads="1"/>
          </p:cNvSpPr>
          <p:nvPr/>
        </p:nvSpPr>
        <p:spPr bwMode="auto">
          <a:xfrm>
            <a:off x="16551109" y="17979401"/>
            <a:ext cx="655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400">
                <a:solidFill>
                  <a:schemeClr val="tx1"/>
                </a:solidFill>
                <a:latin typeface="Arial" panose="020B0604020202020204" pitchFamily="34" charset="0"/>
                <a:ea typeface="MS PGothic" panose="020B0600070205080204" pitchFamily="34" charset="-128"/>
              </a:defRPr>
            </a:lvl1pPr>
            <a:lvl2pPr marL="742950" indent="-285750" eaLnBrk="0" hangingPunct="0">
              <a:defRPr sz="6400">
                <a:solidFill>
                  <a:schemeClr val="tx1"/>
                </a:solidFill>
                <a:latin typeface="Arial" panose="020B0604020202020204" pitchFamily="34" charset="0"/>
                <a:ea typeface="MS PGothic" panose="020B0600070205080204" pitchFamily="34" charset="-128"/>
              </a:defRPr>
            </a:lvl2pPr>
            <a:lvl3pPr marL="1143000" indent="-228600" eaLnBrk="0" hangingPunct="0">
              <a:defRPr sz="6400">
                <a:solidFill>
                  <a:schemeClr val="tx1"/>
                </a:solidFill>
                <a:latin typeface="Arial" panose="020B0604020202020204" pitchFamily="34" charset="0"/>
                <a:ea typeface="MS PGothic" panose="020B0600070205080204" pitchFamily="34" charset="-128"/>
              </a:defRPr>
            </a:lvl3pPr>
            <a:lvl4pPr marL="1600200" indent="-228600" eaLnBrk="0" hangingPunct="0">
              <a:defRPr sz="6400">
                <a:solidFill>
                  <a:schemeClr val="tx1"/>
                </a:solidFill>
                <a:latin typeface="Arial" panose="020B0604020202020204" pitchFamily="34" charset="0"/>
                <a:ea typeface="MS PGothic" panose="020B0600070205080204" pitchFamily="34" charset="-128"/>
              </a:defRPr>
            </a:lvl4pPr>
            <a:lvl5pPr marL="2057400" indent="-228600" eaLnBrk="0" hangingPunct="0">
              <a:defRPr sz="6400">
                <a:solidFill>
                  <a:schemeClr val="tx1"/>
                </a:solidFill>
                <a:latin typeface="Arial" panose="020B0604020202020204" pitchFamily="34" charset="0"/>
                <a:ea typeface="MS PGothic" panose="020B0600070205080204" pitchFamily="34" charset="-128"/>
              </a:defRPr>
            </a:lvl5pPr>
            <a:lvl6pPr marL="25146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6pPr>
            <a:lvl7pPr marL="29718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7pPr>
            <a:lvl8pPr marL="34290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8pPr>
            <a:lvl9pPr marL="3886200" indent="-228600" defTabSz="3290888" eaLnBrk="0" fontAlgn="base" hangingPunct="0">
              <a:spcBef>
                <a:spcPct val="0"/>
              </a:spcBef>
              <a:spcAft>
                <a:spcPct val="0"/>
              </a:spcAft>
              <a:defRPr sz="6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600" b="1" dirty="0" smtClean="0"/>
              <a:t>Fine</a:t>
            </a:r>
            <a:endParaRPr lang="en-US" altLang="en-US" sz="16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2873</TotalTime>
  <Words>872</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ＭＳ Ｐゴシック</vt:lpstr>
      <vt:lpstr>Arial</vt:lpstr>
      <vt:lpstr>Calibri</vt:lpstr>
      <vt:lpstr>Office Theme</vt:lpstr>
      <vt:lpstr>PowerPoint Presentation</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Kamil Kloskowski</cp:lastModifiedBy>
  <cp:revision>126</cp:revision>
  <cp:lastPrinted>2013-02-12T02:21:55Z</cp:lastPrinted>
  <dcterms:created xsi:type="dcterms:W3CDTF">2013-02-10T21:14:48Z</dcterms:created>
  <dcterms:modified xsi:type="dcterms:W3CDTF">2016-04-28T19:55:54Z</dcterms:modified>
</cp:coreProperties>
</file>