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7" r:id="rId3"/>
    <p:sldId id="257" r:id="rId4"/>
    <p:sldId id="280"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9" r:id="rId20"/>
    <p:sldId id="298" r:id="rId21"/>
    <p:sldId id="281" r:id="rId22"/>
    <p:sldId id="282" r:id="rId23"/>
    <p:sldId id="284" r:id="rId24"/>
    <p:sldId id="285" r:id="rId25"/>
    <p:sldId id="286" r:id="rId26"/>
    <p:sldId id="292" r:id="rId27"/>
    <p:sldId id="293" r:id="rId28"/>
    <p:sldId id="294" r:id="rId29"/>
    <p:sldId id="295" r:id="rId30"/>
    <p:sldId id="296" r:id="rId31"/>
    <p:sldId id="287" r:id="rId32"/>
    <p:sldId id="288" r:id="rId33"/>
    <p:sldId id="289" r:id="rId34"/>
    <p:sldId id="290"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721" autoAdjust="0"/>
  </p:normalViewPr>
  <p:slideViewPr>
    <p:cSldViewPr snapToGrid="0">
      <p:cViewPr varScale="1">
        <p:scale>
          <a:sx n="111" d="100"/>
          <a:sy n="111" d="100"/>
        </p:scale>
        <p:origin x="-5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864D6-47FC-4A9E-967E-CF1AA400F8F9}" type="datetimeFigureOut">
              <a:rPr lang="en-US" smtClean="0"/>
              <a:t>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A2824-C800-4CFA-80F3-B62C4DD29DA1}" type="slidenum">
              <a:rPr lang="en-US" smtClean="0"/>
              <a:t>‹#›</a:t>
            </a:fld>
            <a:endParaRPr lang="en-US"/>
          </a:p>
        </p:txBody>
      </p:sp>
    </p:spTree>
    <p:extLst>
      <p:ext uri="{BB962C8B-B14F-4D97-AF65-F5344CB8AC3E}">
        <p14:creationId xmlns:p14="http://schemas.microsoft.com/office/powerpoint/2010/main" val="2617870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only one ocean, although it is divided into the Atlantic, Pacific, Indian, and Arctic Oceans in this map</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1</a:t>
            </a:fld>
            <a:endParaRPr lang="en-US"/>
          </a:p>
        </p:txBody>
      </p:sp>
    </p:spTree>
    <p:extLst>
      <p:ext uri="{BB962C8B-B14F-4D97-AF65-F5344CB8AC3E}">
        <p14:creationId xmlns:p14="http://schemas.microsoft.com/office/powerpoint/2010/main" val="104392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truth is that the</a:t>
            </a:r>
            <a:r>
              <a:rPr lang="en-US" baseline="0" dirty="0" smtClean="0"/>
              <a:t> ocean can be extremely dangerous with huge waves, strong currents and severe storms.</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10</a:t>
            </a:fld>
            <a:endParaRPr lang="en-US"/>
          </a:p>
        </p:txBody>
      </p:sp>
    </p:spTree>
    <p:extLst>
      <p:ext uri="{BB962C8B-B14F-4D97-AF65-F5344CB8AC3E}">
        <p14:creationId xmlns:p14="http://schemas.microsoft.com/office/powerpoint/2010/main" val="743847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Aside</a:t>
            </a:r>
            <a:r>
              <a:rPr lang="en-US" baseline="0" dirty="0" smtClean="0"/>
              <a:t> from the surface, there are many animals and plants in the water, some of which can be extremely dangerous to people. This shark can deliver a vicious bite, but shark attacks are relatively rare. You have a better chance being killed taking a selfie than by a shark!</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11</a:t>
            </a:fld>
            <a:endParaRPr lang="en-US"/>
          </a:p>
        </p:txBody>
      </p:sp>
    </p:spTree>
    <p:extLst>
      <p:ext uri="{BB962C8B-B14F-4D97-AF65-F5344CB8AC3E}">
        <p14:creationId xmlns:p14="http://schemas.microsoft.com/office/powerpoint/2010/main" val="1579337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small creatures like jellyfish can cause painful and sometimes lethal stings with stinging cells that are released on contact.</a:t>
            </a:r>
            <a:r>
              <a:rPr lang="en-US" baseline="0" dirty="0" smtClean="0"/>
              <a:t> These have one or more poisons and some jelly fish may have stings that can be fatal.</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12</a:t>
            </a:fld>
            <a:endParaRPr lang="en-US"/>
          </a:p>
        </p:txBody>
      </p:sp>
    </p:spTree>
    <p:extLst>
      <p:ext uri="{BB962C8B-B14F-4D97-AF65-F5344CB8AC3E}">
        <p14:creationId xmlns:p14="http://schemas.microsoft.com/office/powerpoint/2010/main" val="1559645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ocean is a highway if you have something to sail with. This is a replica of the Mayflower, the ship on which the pilgrims and others voyaged to the “New World”. This replica (called cleverly, the Mayflower II) is currently based in Plymouth, Mass. In the area where the travelers spent their first years here.</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13</a:t>
            </a:fld>
            <a:endParaRPr lang="en-US"/>
          </a:p>
        </p:txBody>
      </p:sp>
    </p:spTree>
    <p:extLst>
      <p:ext uri="{BB962C8B-B14F-4D97-AF65-F5344CB8AC3E}">
        <p14:creationId xmlns:p14="http://schemas.microsoft.com/office/powerpoint/2010/main" val="278602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Boats come in many kinds. This is an outrigger.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14</a:t>
            </a:fld>
            <a:endParaRPr lang="en-US"/>
          </a:p>
        </p:txBody>
      </p:sp>
    </p:spTree>
    <p:extLst>
      <p:ext uri="{BB962C8B-B14F-4D97-AF65-F5344CB8AC3E}">
        <p14:creationId xmlns:p14="http://schemas.microsoft.com/office/powerpoint/2010/main" val="3079509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kayak, a boat made by Inuit peoples. </a:t>
            </a:r>
            <a:r>
              <a:rPr lang="en-US" dirty="0" err="1" smtClean="0"/>
              <a:t>Inuits</a:t>
            </a:r>
            <a:r>
              <a:rPr lang="en-US" baseline="0" dirty="0" smtClean="0"/>
              <a:t> can throw harpoons while being in the boat in this position - something that is very difficult to do.</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15</a:t>
            </a:fld>
            <a:endParaRPr lang="en-US"/>
          </a:p>
        </p:txBody>
      </p:sp>
    </p:spTree>
    <p:extLst>
      <p:ext uri="{BB962C8B-B14F-4D97-AF65-F5344CB8AC3E}">
        <p14:creationId xmlns:p14="http://schemas.microsoft.com/office/powerpoint/2010/main" val="633082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Japanese boats shown in this painting are involved in a whale hunt.</a:t>
            </a:r>
            <a:r>
              <a:rPr lang="en-US" baseline="0" dirty="0" smtClean="0"/>
              <a:t> Japanese, like many people around the world hunted whales.</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16</a:t>
            </a:fld>
            <a:endParaRPr lang="en-US"/>
          </a:p>
        </p:txBody>
      </p:sp>
    </p:spTree>
    <p:extLst>
      <p:ext uri="{BB962C8B-B14F-4D97-AF65-F5344CB8AC3E}">
        <p14:creationId xmlns:p14="http://schemas.microsoft.com/office/powerpoint/2010/main" val="3225118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Cruise ships hold more than 1,000 travelers are huge. Rafts differ from boats</a:t>
            </a:r>
            <a:r>
              <a:rPr lang="en-US" baseline="0" dirty="0" smtClean="0"/>
              <a:t> in that a raft floats because the material than makes it up floats. Boats float because of the way the are constructed. Boats can be made of steel, which normally would sink.  When an object displaces water, and amount of water displaced weighs more than the object, the object will float. (More on this later)</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17</a:t>
            </a:fld>
            <a:endParaRPr lang="en-US"/>
          </a:p>
        </p:txBody>
      </p:sp>
    </p:spTree>
    <p:extLst>
      <p:ext uri="{BB962C8B-B14F-4D97-AF65-F5344CB8AC3E}">
        <p14:creationId xmlns:p14="http://schemas.microsoft.com/office/powerpoint/2010/main" val="2785458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Cargo</a:t>
            </a:r>
            <a:r>
              <a:rPr lang="en-US" baseline="0" dirty="0" smtClean="0"/>
              <a:t> ships and freighters have grown to huge sizes and can carry immense amounts of cargo – which can be, but isn’t always, oil.  These ships occasionally become damaged and oil (or cargo) may wind up in the ocean. The Exxon Valdez on </a:t>
            </a:r>
            <a:r>
              <a:rPr lang="en-US" dirty="0" smtClean="0"/>
              <a:t>March 24, 1989  struck a reef and spilled nearly 11 million gallons of oil into the ocean (the exact amount is difficult to figure – more on</a:t>
            </a:r>
            <a:r>
              <a:rPr lang="en-US" baseline="0" dirty="0" smtClean="0"/>
              <a:t> that later too) . Runoff from the land puts much more oil into the sea than the Exxon Valdez did.</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18</a:t>
            </a:fld>
            <a:endParaRPr lang="en-US"/>
          </a:p>
        </p:txBody>
      </p:sp>
    </p:spTree>
    <p:extLst>
      <p:ext uri="{BB962C8B-B14F-4D97-AF65-F5344CB8AC3E}">
        <p14:creationId xmlns:p14="http://schemas.microsoft.com/office/powerpoint/2010/main" val="546510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Pirates are heavily romanticized in the West, but in most parts of the world are seen as a bunch of sea thugs.</a:t>
            </a:r>
            <a:r>
              <a:rPr lang="en-US" baseline="0" dirty="0" smtClean="0"/>
              <a:t> There activities are illegal and they can be very dangerous. They still exists although the current crop seem less romanticized than the “Pirates of the Caribbean” days. Pirates go way back in time. Julius Caesar was harassed by them. </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19</a:t>
            </a:fld>
            <a:endParaRPr lang="en-US"/>
          </a:p>
        </p:txBody>
      </p:sp>
    </p:spTree>
    <p:extLst>
      <p:ext uri="{BB962C8B-B14F-4D97-AF65-F5344CB8AC3E}">
        <p14:creationId xmlns:p14="http://schemas.microsoft.com/office/powerpoint/2010/main" val="46135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some people add a “Southern Ocean” and split the Atlantic and Pacific into a Northern and Southern part. So the 4 “oceans” have now become 7. This is nice because we like to talk about the “Seven Seas”. A sea is really something different than an ocean. It is usually a part of an ocean that is surround quite a bit by land.  There is one Sea called the Sargasso Sea which has NO land around it, but is part of the Atlantic Ocean. The different “oceans” (or parts of the one ocean) have some things going on in them which make them somewhat unlike other parts of the oceans. You might think of them as “countries” which are  on the same land mass. The seven are like “countries” on the same water mass!</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2</a:t>
            </a:fld>
            <a:endParaRPr lang="en-US"/>
          </a:p>
        </p:txBody>
      </p:sp>
    </p:spTree>
    <p:extLst>
      <p:ext uri="{BB962C8B-B14F-4D97-AF65-F5344CB8AC3E}">
        <p14:creationId xmlns:p14="http://schemas.microsoft.com/office/powerpoint/2010/main" val="3069526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note that the world</a:t>
            </a:r>
            <a:r>
              <a:rPr lang="en-US" baseline="0" dirty="0" smtClean="0"/>
              <a:t> is always in a state of flux. Continents move around, mountains form and are worn away. Some of the movement causes land to appear and in some cases that may split a species in half. This could easily impact the evolution of those animals because one half would be adapting to one environment while the other would be adapting to a different one</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20</a:t>
            </a:fld>
            <a:endParaRPr lang="en-US"/>
          </a:p>
        </p:txBody>
      </p:sp>
    </p:spTree>
    <p:extLst>
      <p:ext uri="{BB962C8B-B14F-4D97-AF65-F5344CB8AC3E}">
        <p14:creationId xmlns:p14="http://schemas.microsoft.com/office/powerpoint/2010/main" val="1024828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sows</a:t>
            </a:r>
            <a:r>
              <a:rPr lang="en-US" baseline="0" dirty="0" smtClean="0"/>
              <a:t> the ways in which the world continents have moved around and the ways the oceans have changed as well. </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21</a:t>
            </a:fld>
            <a:endParaRPr lang="en-US"/>
          </a:p>
        </p:txBody>
      </p:sp>
    </p:spTree>
    <p:extLst>
      <p:ext uri="{BB962C8B-B14F-4D97-AF65-F5344CB8AC3E}">
        <p14:creationId xmlns:p14="http://schemas.microsoft.com/office/powerpoint/2010/main" val="691962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world has gone through ice ages while people have been in existence and so the heating up and cooling off of</a:t>
            </a:r>
            <a:r>
              <a:rPr lang="en-US" baseline="0" dirty="0" smtClean="0"/>
              <a:t> the earth is nothing new. Current concerns are about the speed at which it is happening. This map shows how the climates were at the time of the maximum descent last glaciation. Glaciers came as far as Eastern Parkway on the East Coast. Since then (about 14,000 years ago) the earth has been warming and the glaciers have been receding. As the glaciers recede, the water from the glaciers goes into the oceans and the ocean levels rise.  When the ocean levels are low and the glacier is down, then parts of the ocean floor become exposed. This means the distances between land masses may be considerably smaller, making migrations easier. So there was a land bridge connecting Alaska to Asia at one time. Now the Bering Strait appears there since the glaciers have gone back north and the sea levels have risen inundating the land bridge.</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22</a:t>
            </a:fld>
            <a:endParaRPr lang="en-US"/>
          </a:p>
        </p:txBody>
      </p:sp>
    </p:spTree>
    <p:extLst>
      <p:ext uri="{BB962C8B-B14F-4D97-AF65-F5344CB8AC3E}">
        <p14:creationId xmlns:p14="http://schemas.microsoft.com/office/powerpoint/2010/main" val="841226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when the oceans were at their lowest, it would not have been possible to walk to the Pacific Islands. There must have been some navigation by water. Australia may have been populated some 50,000 years ago and that would certainly have necessitated some sort of crossing of the waters. The part by water would have been shorter then, but still some kind of boat or raft would have been necessary.</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23</a:t>
            </a:fld>
            <a:endParaRPr lang="en-US"/>
          </a:p>
        </p:txBody>
      </p:sp>
    </p:spTree>
    <p:extLst>
      <p:ext uri="{BB962C8B-B14F-4D97-AF65-F5344CB8AC3E}">
        <p14:creationId xmlns:p14="http://schemas.microsoft.com/office/powerpoint/2010/main" val="412884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are not the only creatures who like warm water!</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24</a:t>
            </a:fld>
            <a:endParaRPr lang="en-US"/>
          </a:p>
        </p:txBody>
      </p:sp>
    </p:spTree>
    <p:extLst>
      <p:ext uri="{BB962C8B-B14F-4D97-AF65-F5344CB8AC3E}">
        <p14:creationId xmlns:p14="http://schemas.microsoft.com/office/powerpoint/2010/main" val="3132697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oceans</a:t>
            </a:r>
            <a:r>
              <a:rPr lang="en-US" baseline="0" dirty="0" smtClean="0"/>
              <a:t> have inspired all the arts in some wat or another. The top row shows painting, scrimshaw (carving on ivory) and some knot work. Sculpture and painting have their examples. The Flying Dutchman, a story about a phantom ship has been made into an opera by Wagner and Debussy has written music bout the sea as well. In the last row there are some examples of art work.</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25</a:t>
            </a:fld>
            <a:endParaRPr lang="en-US"/>
          </a:p>
        </p:txBody>
      </p:sp>
    </p:spTree>
    <p:extLst>
      <p:ext uri="{BB962C8B-B14F-4D97-AF65-F5344CB8AC3E}">
        <p14:creationId xmlns:p14="http://schemas.microsoft.com/office/powerpoint/2010/main" val="597895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Great Wave</a:t>
            </a:r>
            <a:r>
              <a:rPr lang="en-US" dirty="0" smtClean="0"/>
              <a:t> (The Great Wave off Kanagawa) by Katsushika Hokusai is thought by</a:t>
            </a:r>
            <a:r>
              <a:rPr lang="en-US" baseline="0" dirty="0" smtClean="0"/>
              <a:t> some to be a tsunami, but others feel it is a “rogue wave” an unexpectedly high wave compared to those around at the moment.</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26</a:t>
            </a:fld>
            <a:endParaRPr lang="en-US"/>
          </a:p>
        </p:txBody>
      </p:sp>
    </p:spTree>
    <p:extLst>
      <p:ext uri="{BB962C8B-B14F-4D97-AF65-F5344CB8AC3E}">
        <p14:creationId xmlns:p14="http://schemas.microsoft.com/office/powerpoint/2010/main" val="2227748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Masefield’s famous poem “Sea Fever” paints a romantic word picture of a yearning to be at sea. </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27</a:t>
            </a:fld>
            <a:endParaRPr lang="en-US"/>
          </a:p>
        </p:txBody>
      </p:sp>
    </p:spTree>
    <p:extLst>
      <p:ext uri="{BB962C8B-B14F-4D97-AF65-F5344CB8AC3E}">
        <p14:creationId xmlns:p14="http://schemas.microsoft.com/office/powerpoint/2010/main" val="1236900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Melville’s classic tale</a:t>
            </a:r>
            <a:r>
              <a:rPr lang="en-US" baseline="0" dirty="0" smtClean="0"/>
              <a:t> of whaling, </a:t>
            </a:r>
            <a:r>
              <a:rPr lang="en-US" i="1" baseline="0" dirty="0" smtClean="0"/>
              <a:t>Moby Dick</a:t>
            </a:r>
            <a:r>
              <a:rPr lang="en-US" baseline="0" dirty="0" smtClean="0"/>
              <a:t>, is a complex symbolic story, rife with religious symbolism. It film incarnations have been largely “adventure stories” which the book is not. In 2019 we will be celebrating the 200</a:t>
            </a:r>
            <a:r>
              <a:rPr lang="en-US" baseline="30000" dirty="0" smtClean="0"/>
              <a:t>th</a:t>
            </a:r>
            <a:r>
              <a:rPr lang="en-US" baseline="0" dirty="0" smtClean="0"/>
              <a:t> anniversary of Melville’s birth (along with that of Walt Whitman).</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28</a:t>
            </a:fld>
            <a:endParaRPr lang="en-US"/>
          </a:p>
        </p:txBody>
      </p:sp>
    </p:spTree>
    <p:extLst>
      <p:ext uri="{BB962C8B-B14F-4D97-AF65-F5344CB8AC3E}">
        <p14:creationId xmlns:p14="http://schemas.microsoft.com/office/powerpoint/2010/main" val="2844957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Flying Dutchman</a:t>
            </a:r>
            <a:r>
              <a:rPr lang="en-US" baseline="0" dirty="0" smtClean="0"/>
              <a:t> appears in several art forms from story telling to opera. The operatic version has him sailing the seas forever – or until he finds a woman who will be true to him until death. A sample of the music appears on the web page about art.</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29</a:t>
            </a:fld>
            <a:endParaRPr lang="en-US"/>
          </a:p>
        </p:txBody>
      </p:sp>
    </p:spTree>
    <p:extLst>
      <p:ext uri="{BB962C8B-B14F-4D97-AF65-F5344CB8AC3E}">
        <p14:creationId xmlns:p14="http://schemas.microsoft.com/office/powerpoint/2010/main" val="41298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shows</a:t>
            </a:r>
            <a:r>
              <a:rPr lang="en-US" baseline="0" dirty="0" smtClean="0"/>
              <a:t> the distribution of the waters on the earth. Some is salt water and some is fresh water. No water is 100% fresh in natural environments. While we talk about “salt water”. The term “salt” is used loosely here. It means not only the calcium chloride (salt) but many other minerals that are found in the “salt” water.</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3</a:t>
            </a:fld>
            <a:endParaRPr lang="en-US"/>
          </a:p>
        </p:txBody>
      </p:sp>
    </p:spTree>
    <p:extLst>
      <p:ext uri="{BB962C8B-B14F-4D97-AF65-F5344CB8AC3E}">
        <p14:creationId xmlns:p14="http://schemas.microsoft.com/office/powerpoint/2010/main" val="4237739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Debussy was also moved by the ocean and wrote his orchestral piece La Mer. Other composers have followed</a:t>
            </a:r>
            <a:r>
              <a:rPr lang="en-US" baseline="0" dirty="0" smtClean="0"/>
              <a:t> suit and written pieces about the ocean Brittan’s “Sea Intervals” from Billy Budd are another example.</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30</a:t>
            </a:fld>
            <a:endParaRPr lang="en-US"/>
          </a:p>
        </p:txBody>
      </p:sp>
    </p:spTree>
    <p:extLst>
      <p:ext uri="{BB962C8B-B14F-4D97-AF65-F5344CB8AC3E}">
        <p14:creationId xmlns:p14="http://schemas.microsoft.com/office/powerpoint/2010/main" val="189884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a:t>
            </a:r>
            <a:r>
              <a:rPr lang="en-US" dirty="0" err="1" smtClean="0"/>
              <a:t>socean</a:t>
            </a:r>
            <a:r>
              <a:rPr lang="en-US" baseline="0" dirty="0" smtClean="0"/>
              <a:t> has been depicted in many art forms</a:t>
            </a:r>
          </a:p>
          <a:p>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31</a:t>
            </a:fld>
            <a:endParaRPr lang="en-US"/>
          </a:p>
        </p:txBody>
      </p:sp>
    </p:spTree>
    <p:extLst>
      <p:ext uri="{BB962C8B-B14F-4D97-AF65-F5344CB8AC3E}">
        <p14:creationId xmlns:p14="http://schemas.microsoft.com/office/powerpoint/2010/main" val="4191164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an octopus surmounts a Kwakiutl (</a:t>
            </a:r>
            <a:r>
              <a:rPr lang="en-US" dirty="0" err="1" smtClean="0"/>
              <a:t>Kwakwa̱ka</a:t>
            </a:r>
            <a:r>
              <a:rPr lang="en-US" dirty="0" smtClean="0"/>
              <a:t>̱'</a:t>
            </a:r>
            <a:r>
              <a:rPr lang="en-US" dirty="0" err="1" smtClean="0"/>
              <a:t>wakw</a:t>
            </a:r>
            <a:r>
              <a:rPr lang="en-US" dirty="0" smtClean="0"/>
              <a:t>) </a:t>
            </a:r>
            <a:r>
              <a:rPr lang="en-US" baseline="0" dirty="0" smtClean="0"/>
              <a:t>mask, while to the right of the mask is a carved killer whale. </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32</a:t>
            </a:fld>
            <a:endParaRPr lang="en-US"/>
          </a:p>
        </p:txBody>
      </p:sp>
    </p:spTree>
    <p:extLst>
      <p:ext uri="{BB962C8B-B14F-4D97-AF65-F5344CB8AC3E}">
        <p14:creationId xmlns:p14="http://schemas.microsoft.com/office/powerpoint/2010/main" val="543935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designs on pottery and textile come from South America. Note the shell</a:t>
            </a:r>
            <a:r>
              <a:rPr lang="en-US" baseline="0" dirty="0" smtClean="0"/>
              <a:t> covering the ear. The textile fish in the upper right and the fisherman with a fish on the end of the line can be found in the Peoples of South America Hall at the American Museum of Natural History</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33</a:t>
            </a:fld>
            <a:endParaRPr lang="en-US"/>
          </a:p>
        </p:txBody>
      </p:sp>
    </p:spTree>
    <p:extLst>
      <p:ext uri="{BB962C8B-B14F-4D97-AF65-F5344CB8AC3E}">
        <p14:creationId xmlns:p14="http://schemas.microsoft.com/office/powerpoint/2010/main" val="3541217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 films about the ocean</a:t>
            </a:r>
            <a:r>
              <a:rPr lang="en-US" baseline="0" dirty="0" smtClean="0"/>
              <a:t> are numerous. These dal with humans on the sea, ships sinking, real and imaginary monsters and real disasters.</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34</a:t>
            </a:fld>
            <a:endParaRPr lang="en-US"/>
          </a:p>
        </p:txBody>
      </p:sp>
    </p:spTree>
    <p:extLst>
      <p:ext uri="{BB962C8B-B14F-4D97-AF65-F5344CB8AC3E}">
        <p14:creationId xmlns:p14="http://schemas.microsoft.com/office/powerpoint/2010/main" val="530528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non fiction films, which is to say they are “editorials”. Almost all films reflect something about the ideas and attitudes of the film maker. Videos from security cameras may be the one </a:t>
            </a:r>
            <a:r>
              <a:rPr lang="en-US" baseline="0" dirty="0" err="1" smtClean="0"/>
              <a:t>excpetion</a:t>
            </a:r>
            <a:r>
              <a:rPr lang="en-US" baseline="0" dirty="0" smtClean="0"/>
              <a:t>. </a:t>
            </a:r>
            <a:r>
              <a:rPr lang="en-US" baseline="0" dirty="0" err="1" smtClean="0"/>
              <a:t>Tose</a:t>
            </a:r>
            <a:r>
              <a:rPr lang="en-US" baseline="0" dirty="0" smtClean="0"/>
              <a:t> are </a:t>
            </a:r>
            <a:r>
              <a:rPr lang="en-US" baseline="0" smtClean="0"/>
              <a:t>basically unwatchable. </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35</a:t>
            </a:fld>
            <a:endParaRPr lang="en-US"/>
          </a:p>
        </p:txBody>
      </p:sp>
    </p:spTree>
    <p:extLst>
      <p:ext uri="{BB962C8B-B14F-4D97-AF65-F5344CB8AC3E}">
        <p14:creationId xmlns:p14="http://schemas.microsoft.com/office/powerpoint/2010/main" val="426630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nice sunny,</a:t>
            </a:r>
            <a:r>
              <a:rPr lang="en-US" baseline="0" dirty="0" smtClean="0"/>
              <a:t> empty, clean beach which is what people often think of when they think of a beach</a:t>
            </a:r>
          </a:p>
          <a:p>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4</a:t>
            </a:fld>
            <a:endParaRPr lang="en-US"/>
          </a:p>
        </p:txBody>
      </p:sp>
    </p:spTree>
    <p:extLst>
      <p:ext uri="{BB962C8B-B14F-4D97-AF65-F5344CB8AC3E}">
        <p14:creationId xmlns:p14="http://schemas.microsoft.com/office/powerpoint/2010/main" val="113708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reality. A zillion people on a hot day jamming the beach and………</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5</a:t>
            </a:fld>
            <a:endParaRPr lang="en-US"/>
          </a:p>
        </p:txBody>
      </p:sp>
    </p:spTree>
    <p:extLst>
      <p:ext uri="{BB962C8B-B14F-4D97-AF65-F5344CB8AC3E}">
        <p14:creationId xmlns:p14="http://schemas.microsoft.com/office/powerpoint/2010/main" val="3192227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Leaving this kind of mess behind. Much of this washes up on the shore and was not left on the beach by people.</a:t>
            </a:r>
            <a:r>
              <a:rPr lang="en-US" baseline="0" dirty="0" smtClean="0"/>
              <a:t> They just threw it in the water in many cases and it finished up here. </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6</a:t>
            </a:fld>
            <a:endParaRPr lang="en-US"/>
          </a:p>
        </p:txBody>
      </p:sp>
    </p:spTree>
    <p:extLst>
      <p:ext uri="{BB962C8B-B14F-4D97-AF65-F5344CB8AC3E}">
        <p14:creationId xmlns:p14="http://schemas.microsoft.com/office/powerpoint/2010/main" val="250870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shore of course is prone to disasters like this “tsunami” (Japanese for a “harbor wave”). This is</a:t>
            </a:r>
            <a:r>
              <a:rPr lang="en-US" baseline="0" dirty="0" smtClean="0"/>
              <a:t> the water pouring over a wall from the harbor. It is from the Fukushima earthquake and tsunami that hit Japan on March 11,  2011</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7</a:t>
            </a:fld>
            <a:endParaRPr lang="en-US"/>
          </a:p>
        </p:txBody>
      </p:sp>
    </p:spTree>
    <p:extLst>
      <p:ext uri="{BB962C8B-B14F-4D97-AF65-F5344CB8AC3E}">
        <p14:creationId xmlns:p14="http://schemas.microsoft.com/office/powerpoint/2010/main" val="3580946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might like to think of the ocean as peaceful and restful….</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8</a:t>
            </a:fld>
            <a:endParaRPr lang="en-US"/>
          </a:p>
        </p:txBody>
      </p:sp>
    </p:spTree>
    <p:extLst>
      <p:ext uri="{BB962C8B-B14F-4D97-AF65-F5344CB8AC3E}">
        <p14:creationId xmlns:p14="http://schemas.microsoft.com/office/powerpoint/2010/main" val="3322820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Especially at sunset or sun rise. </a:t>
            </a:r>
            <a:endParaRPr lang="en-US" dirty="0"/>
          </a:p>
        </p:txBody>
      </p:sp>
      <p:sp>
        <p:nvSpPr>
          <p:cNvPr id="4" name="Slide Number Placeholder 3"/>
          <p:cNvSpPr>
            <a:spLocks noGrp="1"/>
          </p:cNvSpPr>
          <p:nvPr>
            <p:ph type="sldNum" sz="quarter" idx="10"/>
          </p:nvPr>
        </p:nvSpPr>
        <p:spPr/>
        <p:txBody>
          <a:bodyPr/>
          <a:lstStyle/>
          <a:p>
            <a:fld id="{15CA2824-C800-4CFA-80F3-B62C4DD29DA1}" type="slidenum">
              <a:rPr lang="en-US" smtClean="0"/>
              <a:t>9</a:t>
            </a:fld>
            <a:endParaRPr lang="en-US"/>
          </a:p>
        </p:txBody>
      </p:sp>
    </p:spTree>
    <p:extLst>
      <p:ext uri="{BB962C8B-B14F-4D97-AF65-F5344CB8AC3E}">
        <p14:creationId xmlns:p14="http://schemas.microsoft.com/office/powerpoint/2010/main" val="427330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E7883B-5619-45BF-8B13-C5203ADC5DAC}"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313A5-4BFC-4450-9F3D-E778C601C999}" type="slidenum">
              <a:rPr lang="en-US" smtClean="0"/>
              <a:t>‹#›</a:t>
            </a:fld>
            <a:endParaRPr lang="en-US"/>
          </a:p>
        </p:txBody>
      </p:sp>
    </p:spTree>
    <p:extLst>
      <p:ext uri="{BB962C8B-B14F-4D97-AF65-F5344CB8AC3E}">
        <p14:creationId xmlns:p14="http://schemas.microsoft.com/office/powerpoint/2010/main" val="42773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7883B-5619-45BF-8B13-C5203ADC5DAC}"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313A5-4BFC-4450-9F3D-E778C601C999}" type="slidenum">
              <a:rPr lang="en-US" smtClean="0"/>
              <a:t>‹#›</a:t>
            </a:fld>
            <a:endParaRPr lang="en-US"/>
          </a:p>
        </p:txBody>
      </p:sp>
    </p:spTree>
    <p:extLst>
      <p:ext uri="{BB962C8B-B14F-4D97-AF65-F5344CB8AC3E}">
        <p14:creationId xmlns:p14="http://schemas.microsoft.com/office/powerpoint/2010/main" val="48407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7883B-5619-45BF-8B13-C5203ADC5DAC}"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313A5-4BFC-4450-9F3D-E778C601C999}" type="slidenum">
              <a:rPr lang="en-US" smtClean="0"/>
              <a:t>‹#›</a:t>
            </a:fld>
            <a:endParaRPr lang="en-US"/>
          </a:p>
        </p:txBody>
      </p:sp>
    </p:spTree>
    <p:extLst>
      <p:ext uri="{BB962C8B-B14F-4D97-AF65-F5344CB8AC3E}">
        <p14:creationId xmlns:p14="http://schemas.microsoft.com/office/powerpoint/2010/main" val="2518712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7883B-5619-45BF-8B13-C5203ADC5DAC}"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313A5-4BFC-4450-9F3D-E778C601C999}" type="slidenum">
              <a:rPr lang="en-US" smtClean="0"/>
              <a:t>‹#›</a:t>
            </a:fld>
            <a:endParaRPr lang="en-US"/>
          </a:p>
        </p:txBody>
      </p:sp>
    </p:spTree>
    <p:extLst>
      <p:ext uri="{BB962C8B-B14F-4D97-AF65-F5344CB8AC3E}">
        <p14:creationId xmlns:p14="http://schemas.microsoft.com/office/powerpoint/2010/main" val="153030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E7883B-5619-45BF-8B13-C5203ADC5DAC}"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313A5-4BFC-4450-9F3D-E778C601C999}" type="slidenum">
              <a:rPr lang="en-US" smtClean="0"/>
              <a:t>‹#›</a:t>
            </a:fld>
            <a:endParaRPr lang="en-US"/>
          </a:p>
        </p:txBody>
      </p:sp>
    </p:spTree>
    <p:extLst>
      <p:ext uri="{BB962C8B-B14F-4D97-AF65-F5344CB8AC3E}">
        <p14:creationId xmlns:p14="http://schemas.microsoft.com/office/powerpoint/2010/main" val="315044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E7883B-5619-45BF-8B13-C5203ADC5DAC}"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313A5-4BFC-4450-9F3D-E778C601C999}" type="slidenum">
              <a:rPr lang="en-US" smtClean="0"/>
              <a:t>‹#›</a:t>
            </a:fld>
            <a:endParaRPr lang="en-US"/>
          </a:p>
        </p:txBody>
      </p:sp>
    </p:spTree>
    <p:extLst>
      <p:ext uri="{BB962C8B-B14F-4D97-AF65-F5344CB8AC3E}">
        <p14:creationId xmlns:p14="http://schemas.microsoft.com/office/powerpoint/2010/main" val="20818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E7883B-5619-45BF-8B13-C5203ADC5DAC}" type="datetimeFigureOut">
              <a:rPr lang="en-US" smtClean="0"/>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5313A5-4BFC-4450-9F3D-E778C601C999}" type="slidenum">
              <a:rPr lang="en-US" smtClean="0"/>
              <a:t>‹#›</a:t>
            </a:fld>
            <a:endParaRPr lang="en-US"/>
          </a:p>
        </p:txBody>
      </p:sp>
    </p:spTree>
    <p:extLst>
      <p:ext uri="{BB962C8B-B14F-4D97-AF65-F5344CB8AC3E}">
        <p14:creationId xmlns:p14="http://schemas.microsoft.com/office/powerpoint/2010/main" val="243689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E7883B-5619-45BF-8B13-C5203ADC5DAC}"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5313A5-4BFC-4450-9F3D-E778C601C999}" type="slidenum">
              <a:rPr lang="en-US" smtClean="0"/>
              <a:t>‹#›</a:t>
            </a:fld>
            <a:endParaRPr lang="en-US"/>
          </a:p>
        </p:txBody>
      </p:sp>
    </p:spTree>
    <p:extLst>
      <p:ext uri="{BB962C8B-B14F-4D97-AF65-F5344CB8AC3E}">
        <p14:creationId xmlns:p14="http://schemas.microsoft.com/office/powerpoint/2010/main" val="158806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7883B-5619-45BF-8B13-C5203ADC5DAC}" type="datetimeFigureOut">
              <a:rPr lang="en-US" smtClean="0"/>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5313A5-4BFC-4450-9F3D-E778C601C999}" type="slidenum">
              <a:rPr lang="en-US" smtClean="0"/>
              <a:t>‹#›</a:t>
            </a:fld>
            <a:endParaRPr lang="en-US"/>
          </a:p>
        </p:txBody>
      </p:sp>
    </p:spTree>
    <p:extLst>
      <p:ext uri="{BB962C8B-B14F-4D97-AF65-F5344CB8AC3E}">
        <p14:creationId xmlns:p14="http://schemas.microsoft.com/office/powerpoint/2010/main" val="51444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E7883B-5619-45BF-8B13-C5203ADC5DAC}"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313A5-4BFC-4450-9F3D-E778C601C999}" type="slidenum">
              <a:rPr lang="en-US" smtClean="0"/>
              <a:t>‹#›</a:t>
            </a:fld>
            <a:endParaRPr lang="en-US"/>
          </a:p>
        </p:txBody>
      </p:sp>
    </p:spTree>
    <p:extLst>
      <p:ext uri="{BB962C8B-B14F-4D97-AF65-F5344CB8AC3E}">
        <p14:creationId xmlns:p14="http://schemas.microsoft.com/office/powerpoint/2010/main" val="403765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E7883B-5619-45BF-8B13-C5203ADC5DAC}"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313A5-4BFC-4450-9F3D-E778C601C999}" type="slidenum">
              <a:rPr lang="en-US" smtClean="0"/>
              <a:t>‹#›</a:t>
            </a:fld>
            <a:endParaRPr lang="en-US"/>
          </a:p>
        </p:txBody>
      </p:sp>
    </p:spTree>
    <p:extLst>
      <p:ext uri="{BB962C8B-B14F-4D97-AF65-F5344CB8AC3E}">
        <p14:creationId xmlns:p14="http://schemas.microsoft.com/office/powerpoint/2010/main" val="387621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7883B-5619-45BF-8B13-C5203ADC5DAC}" type="datetimeFigureOut">
              <a:rPr lang="en-US" smtClean="0"/>
              <a:t>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313A5-4BFC-4450-9F3D-E778C601C999}" type="slidenum">
              <a:rPr lang="en-US" smtClean="0"/>
              <a:t>‹#›</a:t>
            </a:fld>
            <a:endParaRPr lang="en-US"/>
          </a:p>
        </p:txBody>
      </p:sp>
    </p:spTree>
    <p:extLst>
      <p:ext uri="{BB962C8B-B14F-4D97-AF65-F5344CB8AC3E}">
        <p14:creationId xmlns:p14="http://schemas.microsoft.com/office/powerpoint/2010/main" val="1144098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8.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6.jpg"/><Relationship Id="rId5" Type="http://schemas.openxmlformats.org/officeDocument/2006/relationships/image" Target="../media/image31.jpg"/><Relationship Id="rId10" Type="http://schemas.openxmlformats.org/officeDocument/2006/relationships/image" Target="../media/image16.jp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poetryfoundation.org/poets/john-masefield"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8" Type="http://schemas.openxmlformats.org/officeDocument/2006/relationships/image" Target="../media/image55.jpg"/><Relationship Id="rId13" Type="http://schemas.openxmlformats.org/officeDocument/2006/relationships/image" Target="../media/image60.jpg"/><Relationship Id="rId3" Type="http://schemas.openxmlformats.org/officeDocument/2006/relationships/image" Target="../media/image50.jpg"/><Relationship Id="rId7" Type="http://schemas.openxmlformats.org/officeDocument/2006/relationships/image" Target="../media/image54.jpg"/><Relationship Id="rId12" Type="http://schemas.openxmlformats.org/officeDocument/2006/relationships/image" Target="../media/image59.jp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3.jpg"/><Relationship Id="rId11" Type="http://schemas.openxmlformats.org/officeDocument/2006/relationships/image" Target="../media/image58.jpg"/><Relationship Id="rId5" Type="http://schemas.openxmlformats.org/officeDocument/2006/relationships/image" Target="../media/image52.jpg"/><Relationship Id="rId10" Type="http://schemas.openxmlformats.org/officeDocument/2006/relationships/image" Target="../media/image57.jpg"/><Relationship Id="rId4" Type="http://schemas.openxmlformats.org/officeDocument/2006/relationships/image" Target="../media/image51.jpg"/><Relationship Id="rId9" Type="http://schemas.openxmlformats.org/officeDocument/2006/relationships/image" Target="../media/image56.jpg"/></Relationships>
</file>

<file path=ppt/slides/_rels/slide35.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61.jpg"/><Relationship Id="rId7" Type="http://schemas.openxmlformats.org/officeDocument/2006/relationships/image" Target="../media/image65.jpg"/><Relationship Id="rId12" Type="http://schemas.openxmlformats.org/officeDocument/2006/relationships/image" Target="../media/image70.jp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4.jpg"/><Relationship Id="rId11" Type="http://schemas.openxmlformats.org/officeDocument/2006/relationships/image" Target="../media/image69.jpg"/><Relationship Id="rId5" Type="http://schemas.openxmlformats.org/officeDocument/2006/relationships/image" Target="../media/image63.jpg"/><Relationship Id="rId10" Type="http://schemas.openxmlformats.org/officeDocument/2006/relationships/image" Target="../media/image68.jpg"/><Relationship Id="rId4" Type="http://schemas.openxmlformats.org/officeDocument/2006/relationships/image" Target="../media/image62.jpg"/><Relationship Id="rId9" Type="http://schemas.openxmlformats.org/officeDocument/2006/relationships/image" Target="../media/image67.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795" y="0"/>
            <a:ext cx="10058400" cy="5965928"/>
          </a:xfrm>
          <a:prstGeom prst="rect">
            <a:avLst/>
          </a:prstGeom>
        </p:spPr>
      </p:pic>
    </p:spTree>
    <p:extLst>
      <p:ext uri="{BB962C8B-B14F-4D97-AF65-F5344CB8AC3E}">
        <p14:creationId xmlns:p14="http://schemas.microsoft.com/office/powerpoint/2010/main" val="2341692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828"/>
            <a:ext cx="12051861" cy="6779172"/>
          </a:xfrm>
          <a:prstGeom prst="rect">
            <a:avLst/>
          </a:prstGeom>
        </p:spPr>
      </p:pic>
    </p:spTree>
    <p:extLst>
      <p:ext uri="{BB962C8B-B14F-4D97-AF65-F5344CB8AC3E}">
        <p14:creationId xmlns:p14="http://schemas.microsoft.com/office/powerpoint/2010/main" val="2078419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710" y="171232"/>
            <a:ext cx="9988358" cy="6686767"/>
          </a:xfrm>
          <a:prstGeom prst="rect">
            <a:avLst/>
          </a:prstGeom>
        </p:spPr>
      </p:pic>
    </p:spTree>
    <p:extLst>
      <p:ext uri="{BB962C8B-B14F-4D97-AF65-F5344CB8AC3E}">
        <p14:creationId xmlns:p14="http://schemas.microsoft.com/office/powerpoint/2010/main" val="3912455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331" y="31052"/>
            <a:ext cx="7927028" cy="6359238"/>
          </a:xfrm>
          <a:prstGeom prst="rect">
            <a:avLst/>
          </a:prstGeom>
        </p:spPr>
      </p:pic>
    </p:spTree>
    <p:extLst>
      <p:ext uri="{BB962C8B-B14F-4D97-AF65-F5344CB8AC3E}">
        <p14:creationId xmlns:p14="http://schemas.microsoft.com/office/powerpoint/2010/main" val="3361899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146" y="296799"/>
            <a:ext cx="9068550" cy="6419311"/>
          </a:xfrm>
          <a:prstGeom prst="rect">
            <a:avLst/>
          </a:prstGeom>
        </p:spPr>
      </p:pic>
    </p:spTree>
    <p:extLst>
      <p:ext uri="{BB962C8B-B14F-4D97-AF65-F5344CB8AC3E}">
        <p14:creationId xmlns:p14="http://schemas.microsoft.com/office/powerpoint/2010/main" val="664040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59" y="-55476"/>
            <a:ext cx="10025358" cy="6687504"/>
          </a:xfrm>
          <a:prstGeom prst="rect">
            <a:avLst/>
          </a:prstGeom>
        </p:spPr>
      </p:pic>
    </p:spTree>
    <p:extLst>
      <p:ext uri="{BB962C8B-B14F-4D97-AF65-F5344CB8AC3E}">
        <p14:creationId xmlns:p14="http://schemas.microsoft.com/office/powerpoint/2010/main" val="2271603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56" y="0"/>
            <a:ext cx="11198915" cy="6474372"/>
          </a:xfrm>
          <a:prstGeom prst="rect">
            <a:avLst/>
          </a:prstGeom>
        </p:spPr>
      </p:pic>
    </p:spTree>
    <p:extLst>
      <p:ext uri="{BB962C8B-B14F-4D97-AF65-F5344CB8AC3E}">
        <p14:creationId xmlns:p14="http://schemas.microsoft.com/office/powerpoint/2010/main" val="3567680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785" y="764437"/>
            <a:ext cx="10996275" cy="5531259"/>
          </a:xfrm>
          <a:prstGeom prst="rect">
            <a:avLst/>
          </a:prstGeom>
        </p:spPr>
      </p:pic>
    </p:spTree>
    <p:extLst>
      <p:ext uri="{BB962C8B-B14F-4D97-AF65-F5344CB8AC3E}">
        <p14:creationId xmlns:p14="http://schemas.microsoft.com/office/powerpoint/2010/main" val="3828315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230" y="126124"/>
            <a:ext cx="9903256" cy="6579476"/>
          </a:xfrm>
          <a:prstGeom prst="rect">
            <a:avLst/>
          </a:prstGeom>
        </p:spPr>
      </p:pic>
    </p:spTree>
    <p:extLst>
      <p:ext uri="{BB962C8B-B14F-4D97-AF65-F5344CB8AC3E}">
        <p14:creationId xmlns:p14="http://schemas.microsoft.com/office/powerpoint/2010/main" val="936627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419" y="-1"/>
            <a:ext cx="9393527" cy="6747641"/>
          </a:xfrm>
          <a:prstGeom prst="rect">
            <a:avLst/>
          </a:prstGeom>
        </p:spPr>
      </p:pic>
    </p:spTree>
    <p:extLst>
      <p:ext uri="{BB962C8B-B14F-4D97-AF65-F5344CB8AC3E}">
        <p14:creationId xmlns:p14="http://schemas.microsoft.com/office/powerpoint/2010/main" val="25231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875" y="-1100960"/>
            <a:ext cx="9312165" cy="9312165"/>
          </a:xfrm>
          <a:prstGeom prst="rect">
            <a:avLst/>
          </a:prstGeom>
        </p:spPr>
      </p:pic>
    </p:spTree>
    <p:extLst>
      <p:ext uri="{BB962C8B-B14F-4D97-AF65-F5344CB8AC3E}">
        <p14:creationId xmlns:p14="http://schemas.microsoft.com/office/powerpoint/2010/main" val="2201555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08" y="636104"/>
            <a:ext cx="11045688" cy="5522844"/>
          </a:xfrm>
          <a:prstGeom prst="rect">
            <a:avLst/>
          </a:prstGeom>
        </p:spPr>
      </p:pic>
    </p:spTree>
    <p:extLst>
      <p:ext uri="{BB962C8B-B14F-4D97-AF65-F5344CB8AC3E}">
        <p14:creationId xmlns:p14="http://schemas.microsoft.com/office/powerpoint/2010/main" val="1981335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2989" y="4174435"/>
            <a:ext cx="1507272" cy="1754326"/>
          </a:xfrm>
          <a:prstGeom prst="rect">
            <a:avLst/>
          </a:prstGeom>
          <a:noFill/>
        </p:spPr>
        <p:txBody>
          <a:bodyPr wrap="none" rtlCol="0">
            <a:spAutoFit/>
          </a:bodyPr>
          <a:lstStyle/>
          <a:p>
            <a:r>
              <a:rPr lang="en-US" dirty="0" smtClean="0">
                <a:solidFill>
                  <a:schemeClr val="accent6">
                    <a:lumMod val="75000"/>
                  </a:schemeClr>
                </a:solidFill>
              </a:rPr>
              <a:t>Permian</a:t>
            </a:r>
          </a:p>
          <a:p>
            <a:r>
              <a:rPr lang="en-US" dirty="0" smtClean="0">
                <a:solidFill>
                  <a:schemeClr val="accent6">
                    <a:lumMod val="75000"/>
                  </a:schemeClr>
                </a:solidFill>
              </a:rPr>
              <a:t>Carboniferous</a:t>
            </a:r>
          </a:p>
          <a:p>
            <a:r>
              <a:rPr lang="en-US" dirty="0" smtClean="0">
                <a:solidFill>
                  <a:schemeClr val="accent6">
                    <a:lumMod val="75000"/>
                  </a:schemeClr>
                </a:solidFill>
              </a:rPr>
              <a:t>Devonian</a:t>
            </a:r>
          </a:p>
          <a:p>
            <a:r>
              <a:rPr lang="en-US" dirty="0" smtClean="0">
                <a:solidFill>
                  <a:schemeClr val="accent6">
                    <a:lumMod val="75000"/>
                  </a:schemeClr>
                </a:solidFill>
              </a:rPr>
              <a:t>Silurian</a:t>
            </a:r>
          </a:p>
          <a:p>
            <a:r>
              <a:rPr lang="en-US" dirty="0" smtClean="0">
                <a:solidFill>
                  <a:schemeClr val="accent6">
                    <a:lumMod val="75000"/>
                  </a:schemeClr>
                </a:solidFill>
              </a:rPr>
              <a:t>Ordovician</a:t>
            </a:r>
          </a:p>
          <a:p>
            <a:r>
              <a:rPr lang="en-US" dirty="0" smtClean="0">
                <a:solidFill>
                  <a:schemeClr val="accent6">
                    <a:lumMod val="75000"/>
                  </a:schemeClr>
                </a:solidFill>
              </a:rPr>
              <a:t>Cambrian</a:t>
            </a:r>
            <a:endParaRPr lang="en-US" dirty="0">
              <a:solidFill>
                <a:schemeClr val="accent6">
                  <a:lumMod val="75000"/>
                </a:schemeClr>
              </a:solidFill>
            </a:endParaRPr>
          </a:p>
        </p:txBody>
      </p:sp>
      <p:sp>
        <p:nvSpPr>
          <p:cNvPr id="3" name="TextBox 2"/>
          <p:cNvSpPr txBox="1"/>
          <p:nvPr/>
        </p:nvSpPr>
        <p:spPr>
          <a:xfrm>
            <a:off x="3038224" y="2869289"/>
            <a:ext cx="1230786" cy="923330"/>
          </a:xfrm>
          <a:prstGeom prst="rect">
            <a:avLst/>
          </a:prstGeom>
          <a:noFill/>
        </p:spPr>
        <p:txBody>
          <a:bodyPr wrap="none" rtlCol="0">
            <a:spAutoFit/>
          </a:bodyPr>
          <a:lstStyle/>
          <a:p>
            <a:r>
              <a:rPr lang="en-US" dirty="0" smtClean="0">
                <a:solidFill>
                  <a:srgbClr val="002060"/>
                </a:solidFill>
              </a:rPr>
              <a:t>Cretaceous</a:t>
            </a:r>
          </a:p>
          <a:p>
            <a:r>
              <a:rPr lang="en-US" dirty="0" smtClean="0">
                <a:solidFill>
                  <a:srgbClr val="002060"/>
                </a:solidFill>
              </a:rPr>
              <a:t>Jurassic</a:t>
            </a:r>
          </a:p>
          <a:p>
            <a:r>
              <a:rPr lang="en-US" dirty="0" smtClean="0">
                <a:solidFill>
                  <a:srgbClr val="002060"/>
                </a:solidFill>
              </a:rPr>
              <a:t>Triassic</a:t>
            </a:r>
            <a:endParaRPr lang="en-US" dirty="0">
              <a:solidFill>
                <a:srgbClr val="002060"/>
              </a:solidFill>
            </a:endParaRPr>
          </a:p>
        </p:txBody>
      </p:sp>
      <p:sp>
        <p:nvSpPr>
          <p:cNvPr id="4" name="TextBox 3"/>
          <p:cNvSpPr txBox="1"/>
          <p:nvPr/>
        </p:nvSpPr>
        <p:spPr>
          <a:xfrm>
            <a:off x="2970576" y="427959"/>
            <a:ext cx="1258678" cy="2031325"/>
          </a:xfrm>
          <a:prstGeom prst="rect">
            <a:avLst/>
          </a:prstGeom>
          <a:noFill/>
        </p:spPr>
        <p:txBody>
          <a:bodyPr wrap="none" rtlCol="0">
            <a:spAutoFit/>
          </a:bodyPr>
          <a:lstStyle/>
          <a:p>
            <a:r>
              <a:rPr lang="en-US" dirty="0" smtClean="0">
                <a:solidFill>
                  <a:srgbClr val="FF0000"/>
                </a:solidFill>
              </a:rPr>
              <a:t>Holocene</a:t>
            </a:r>
          </a:p>
          <a:p>
            <a:r>
              <a:rPr lang="en-US" dirty="0" smtClean="0">
                <a:solidFill>
                  <a:srgbClr val="FF0000"/>
                </a:solidFill>
              </a:rPr>
              <a:t>Pleistocene</a:t>
            </a:r>
          </a:p>
          <a:p>
            <a:r>
              <a:rPr lang="en-US" dirty="0" smtClean="0">
                <a:solidFill>
                  <a:srgbClr val="FF0000"/>
                </a:solidFill>
              </a:rPr>
              <a:t>Pliocene</a:t>
            </a:r>
          </a:p>
          <a:p>
            <a:r>
              <a:rPr lang="en-US" dirty="0" smtClean="0">
                <a:solidFill>
                  <a:srgbClr val="FF0000"/>
                </a:solidFill>
              </a:rPr>
              <a:t>Miocene</a:t>
            </a:r>
          </a:p>
          <a:p>
            <a:r>
              <a:rPr lang="en-US" dirty="0" smtClean="0">
                <a:solidFill>
                  <a:srgbClr val="FF0000"/>
                </a:solidFill>
              </a:rPr>
              <a:t>Oligocene</a:t>
            </a:r>
          </a:p>
          <a:p>
            <a:r>
              <a:rPr lang="en-US" dirty="0" smtClean="0">
                <a:solidFill>
                  <a:srgbClr val="FF0000"/>
                </a:solidFill>
              </a:rPr>
              <a:t>Eocene</a:t>
            </a:r>
          </a:p>
          <a:p>
            <a:r>
              <a:rPr lang="en-US" dirty="0" smtClean="0">
                <a:solidFill>
                  <a:srgbClr val="FF0000"/>
                </a:solidFill>
              </a:rPr>
              <a:t>Paleocen</a:t>
            </a:r>
            <a:r>
              <a:rPr lang="en-US" dirty="0" smtClean="0"/>
              <a:t>e</a:t>
            </a:r>
            <a:endParaRPr lang="en-US" dirty="0"/>
          </a:p>
        </p:txBody>
      </p:sp>
      <p:sp>
        <p:nvSpPr>
          <p:cNvPr id="6" name="TextBox 5"/>
          <p:cNvSpPr txBox="1"/>
          <p:nvPr/>
        </p:nvSpPr>
        <p:spPr>
          <a:xfrm>
            <a:off x="0" y="3106123"/>
            <a:ext cx="2413161" cy="707886"/>
          </a:xfrm>
          <a:prstGeom prst="rect">
            <a:avLst/>
          </a:prstGeom>
          <a:noFill/>
        </p:spPr>
        <p:txBody>
          <a:bodyPr wrap="none" rtlCol="0">
            <a:spAutoFit/>
          </a:bodyPr>
          <a:lstStyle/>
          <a:p>
            <a:r>
              <a:rPr lang="en-US" sz="4000" dirty="0" smtClean="0">
                <a:solidFill>
                  <a:srgbClr val="002060"/>
                </a:solidFill>
              </a:rPr>
              <a:t>MESOZOIC</a:t>
            </a:r>
            <a:endParaRPr lang="en-US" sz="4000" dirty="0">
              <a:solidFill>
                <a:srgbClr val="002060"/>
              </a:solidFill>
            </a:endParaRPr>
          </a:p>
        </p:txBody>
      </p:sp>
      <p:sp>
        <p:nvSpPr>
          <p:cNvPr id="7" name="TextBox 6"/>
          <p:cNvSpPr txBox="1"/>
          <p:nvPr/>
        </p:nvSpPr>
        <p:spPr>
          <a:xfrm>
            <a:off x="72192" y="1089679"/>
            <a:ext cx="2349233" cy="707886"/>
          </a:xfrm>
          <a:prstGeom prst="rect">
            <a:avLst/>
          </a:prstGeom>
          <a:noFill/>
        </p:spPr>
        <p:txBody>
          <a:bodyPr wrap="none" rtlCol="0">
            <a:spAutoFit/>
          </a:bodyPr>
          <a:lstStyle/>
          <a:p>
            <a:r>
              <a:rPr lang="en-US" sz="4000" dirty="0" smtClean="0">
                <a:solidFill>
                  <a:srgbClr val="FF0000"/>
                </a:solidFill>
              </a:rPr>
              <a:t>CENOZOIC</a:t>
            </a:r>
            <a:endParaRPr lang="en-US" sz="4000" dirty="0">
              <a:solidFill>
                <a:srgbClr val="FF0000"/>
              </a:solidFill>
            </a:endParaRPr>
          </a:p>
        </p:txBody>
      </p:sp>
      <p:sp>
        <p:nvSpPr>
          <p:cNvPr id="8" name="TextBox 7"/>
          <p:cNvSpPr txBox="1"/>
          <p:nvPr/>
        </p:nvSpPr>
        <p:spPr>
          <a:xfrm>
            <a:off x="0" y="5246898"/>
            <a:ext cx="2474908" cy="707886"/>
          </a:xfrm>
          <a:prstGeom prst="rect">
            <a:avLst/>
          </a:prstGeom>
          <a:noFill/>
        </p:spPr>
        <p:txBody>
          <a:bodyPr wrap="none" rtlCol="0">
            <a:spAutoFit/>
          </a:bodyPr>
          <a:lstStyle/>
          <a:p>
            <a:r>
              <a:rPr lang="en-US" sz="4000" dirty="0" smtClean="0">
                <a:solidFill>
                  <a:schemeClr val="accent6">
                    <a:lumMod val="75000"/>
                  </a:schemeClr>
                </a:solidFill>
              </a:rPr>
              <a:t>PALEOZOIC</a:t>
            </a:r>
            <a:endParaRPr lang="en-US" sz="4000" dirty="0">
              <a:solidFill>
                <a:schemeClr val="accent6">
                  <a:lumMod val="75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393" y="834888"/>
            <a:ext cx="3232578" cy="20344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261" y="2459284"/>
            <a:ext cx="3355443" cy="212596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5982" y="4185070"/>
            <a:ext cx="3327400" cy="2133600"/>
          </a:xfrm>
          <a:prstGeom prst="rect">
            <a:avLst/>
          </a:prstGeom>
        </p:spPr>
      </p:pic>
      <p:sp>
        <p:nvSpPr>
          <p:cNvPr id="12" name="TextBox 11"/>
          <p:cNvSpPr txBox="1"/>
          <p:nvPr/>
        </p:nvSpPr>
        <p:spPr>
          <a:xfrm>
            <a:off x="5189903" y="1251679"/>
            <a:ext cx="2116157" cy="461665"/>
          </a:xfrm>
          <a:prstGeom prst="rect">
            <a:avLst/>
          </a:prstGeom>
          <a:noFill/>
        </p:spPr>
        <p:txBody>
          <a:bodyPr wrap="none" rtlCol="0">
            <a:spAutoFit/>
          </a:bodyPr>
          <a:lstStyle/>
          <a:p>
            <a:r>
              <a:rPr lang="en-US" sz="2400" dirty="0" smtClean="0"/>
              <a:t>K-T Boundary</a:t>
            </a:r>
            <a:r>
              <a:rPr lang="en-US" dirty="0" smtClean="0">
                <a:sym typeface="Wingdings" panose="05000000000000000000" pitchFamily="2" charset="2"/>
              </a:rPr>
              <a:t></a:t>
            </a:r>
            <a:endParaRPr lang="en-US" dirty="0"/>
          </a:p>
        </p:txBody>
      </p:sp>
      <p:sp>
        <p:nvSpPr>
          <p:cNvPr id="13" name="TextBox 12"/>
          <p:cNvSpPr txBox="1"/>
          <p:nvPr/>
        </p:nvSpPr>
        <p:spPr>
          <a:xfrm>
            <a:off x="9104243" y="3423287"/>
            <a:ext cx="2014013" cy="461665"/>
          </a:xfrm>
          <a:prstGeom prst="rect">
            <a:avLst/>
          </a:prstGeom>
          <a:noFill/>
        </p:spPr>
        <p:txBody>
          <a:bodyPr wrap="none" rtlCol="0">
            <a:spAutoFit/>
          </a:bodyPr>
          <a:lstStyle/>
          <a:p>
            <a:r>
              <a:rPr lang="en-US" dirty="0" smtClean="0">
                <a:sym typeface="Wingdings" panose="05000000000000000000" pitchFamily="2" charset="2"/>
              </a:rPr>
              <a:t> </a:t>
            </a:r>
            <a:r>
              <a:rPr lang="en-US" sz="2400" dirty="0" smtClean="0">
                <a:sym typeface="Wingdings" panose="05000000000000000000" pitchFamily="2" charset="2"/>
              </a:rPr>
              <a:t>Late</a:t>
            </a:r>
            <a:r>
              <a:rPr lang="en-US" dirty="0" smtClean="0">
                <a:sym typeface="Wingdings" panose="05000000000000000000" pitchFamily="2" charset="2"/>
              </a:rPr>
              <a:t> </a:t>
            </a:r>
            <a:r>
              <a:rPr lang="en-US" sz="2400" dirty="0" smtClean="0">
                <a:sym typeface="Wingdings" panose="05000000000000000000" pitchFamily="2" charset="2"/>
              </a:rPr>
              <a:t>Jurassic</a:t>
            </a:r>
            <a:endParaRPr lang="en-US" sz="2400" dirty="0"/>
          </a:p>
        </p:txBody>
      </p:sp>
      <p:sp>
        <p:nvSpPr>
          <p:cNvPr id="14" name="TextBox 13"/>
          <p:cNvSpPr txBox="1"/>
          <p:nvPr/>
        </p:nvSpPr>
        <p:spPr>
          <a:xfrm>
            <a:off x="4570261" y="5273546"/>
            <a:ext cx="2858860" cy="461665"/>
          </a:xfrm>
          <a:prstGeom prst="rect">
            <a:avLst/>
          </a:prstGeom>
          <a:noFill/>
        </p:spPr>
        <p:txBody>
          <a:bodyPr wrap="none" rtlCol="0">
            <a:spAutoFit/>
          </a:bodyPr>
          <a:lstStyle/>
          <a:p>
            <a:r>
              <a:rPr lang="en-US" sz="2400" dirty="0" smtClean="0"/>
              <a:t>Late Carboniferous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423345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39" y="616215"/>
            <a:ext cx="11846576" cy="4949698"/>
          </a:xfrm>
          <a:prstGeom prst="rect">
            <a:avLst/>
          </a:prstGeom>
        </p:spPr>
      </p:pic>
    </p:spTree>
    <p:extLst>
      <p:ext uri="{BB962C8B-B14F-4D97-AF65-F5344CB8AC3E}">
        <p14:creationId xmlns:p14="http://schemas.microsoft.com/office/powerpoint/2010/main" val="1175644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725" y="1157287"/>
            <a:ext cx="7448550" cy="4543425"/>
          </a:xfrm>
          <a:prstGeom prst="rect">
            <a:avLst/>
          </a:prstGeom>
        </p:spPr>
      </p:pic>
    </p:spTree>
    <p:extLst>
      <p:ext uri="{BB962C8B-B14F-4D97-AF65-F5344CB8AC3E}">
        <p14:creationId xmlns:p14="http://schemas.microsoft.com/office/powerpoint/2010/main" val="133361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8896" y="157655"/>
            <a:ext cx="8615456" cy="6561001"/>
          </a:xfrm>
          <a:prstGeom prst="rect">
            <a:avLst/>
          </a:prstGeom>
        </p:spPr>
      </p:pic>
    </p:spTree>
    <p:extLst>
      <p:ext uri="{BB962C8B-B14F-4D97-AF65-F5344CB8AC3E}">
        <p14:creationId xmlns:p14="http://schemas.microsoft.com/office/powerpoint/2010/main" val="2089759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43" y="814387"/>
            <a:ext cx="2619375" cy="17430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85" y="581114"/>
            <a:ext cx="4926635" cy="369605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6043" y="3089437"/>
            <a:ext cx="3810000" cy="2541270"/>
          </a:xfrm>
          <a:prstGeom prst="rect">
            <a:avLst/>
          </a:prstGeom>
        </p:spPr>
      </p:pic>
      <p:sp>
        <p:nvSpPr>
          <p:cNvPr id="5" name="TextBox 4"/>
          <p:cNvSpPr txBox="1"/>
          <p:nvPr/>
        </p:nvSpPr>
        <p:spPr>
          <a:xfrm>
            <a:off x="3380618" y="814387"/>
            <a:ext cx="3715954" cy="1477328"/>
          </a:xfrm>
          <a:prstGeom prst="rect">
            <a:avLst/>
          </a:prstGeom>
          <a:noFill/>
        </p:spPr>
        <p:txBody>
          <a:bodyPr wrap="none" rtlCol="0">
            <a:spAutoFit/>
          </a:bodyPr>
          <a:lstStyle/>
          <a:p>
            <a:r>
              <a:rPr lang="en-US" dirty="0" smtClean="0"/>
              <a:t>Japanese macaques, the only primate</a:t>
            </a:r>
          </a:p>
          <a:p>
            <a:r>
              <a:rPr lang="en-US" dirty="0"/>
              <a:t>o</a:t>
            </a:r>
            <a:r>
              <a:rPr lang="en-US" dirty="0" smtClean="0"/>
              <a:t>ther than humans to live in a snowy</a:t>
            </a:r>
          </a:p>
          <a:p>
            <a:r>
              <a:rPr lang="en-US" dirty="0" smtClean="0"/>
              <a:t>climate, sometimes take a “dip” in a</a:t>
            </a:r>
          </a:p>
          <a:p>
            <a:r>
              <a:rPr lang="en-US" dirty="0"/>
              <a:t>n</a:t>
            </a:r>
            <a:r>
              <a:rPr lang="en-US" dirty="0" smtClean="0"/>
              <a:t>ice </a:t>
            </a:r>
            <a:r>
              <a:rPr lang="en-US" i="1" dirty="0" err="1" smtClean="0"/>
              <a:t>onsen</a:t>
            </a:r>
            <a:r>
              <a:rPr lang="en-US" dirty="0" smtClean="0"/>
              <a:t> or “hot spring” apparently</a:t>
            </a:r>
          </a:p>
          <a:p>
            <a:r>
              <a:rPr lang="en-US" dirty="0" smtClean="0"/>
              <a:t>To get warm.</a:t>
            </a:r>
            <a:endParaRPr lang="en-US" dirty="0"/>
          </a:p>
        </p:txBody>
      </p:sp>
      <p:sp>
        <p:nvSpPr>
          <p:cNvPr id="6" name="TextBox 5"/>
          <p:cNvSpPr txBox="1"/>
          <p:nvPr/>
        </p:nvSpPr>
        <p:spPr>
          <a:xfrm>
            <a:off x="76592" y="3178651"/>
            <a:ext cx="2992679" cy="923330"/>
          </a:xfrm>
          <a:prstGeom prst="rect">
            <a:avLst/>
          </a:prstGeom>
          <a:noFill/>
        </p:spPr>
        <p:txBody>
          <a:bodyPr wrap="none" rtlCol="0">
            <a:spAutoFit/>
          </a:bodyPr>
          <a:lstStyle/>
          <a:p>
            <a:r>
              <a:rPr lang="en-US" dirty="0" smtClean="0"/>
              <a:t>It is clear from these pictures</a:t>
            </a:r>
          </a:p>
          <a:p>
            <a:r>
              <a:rPr lang="en-US" dirty="0" smtClean="0"/>
              <a:t>That the monkeys are capable</a:t>
            </a:r>
          </a:p>
          <a:p>
            <a:r>
              <a:rPr lang="en-US" dirty="0"/>
              <a:t>o</a:t>
            </a:r>
            <a:r>
              <a:rPr lang="en-US" dirty="0" smtClean="0"/>
              <a:t>f swimming.</a:t>
            </a:r>
            <a:endParaRPr lang="en-US" dirty="0"/>
          </a:p>
        </p:txBody>
      </p:sp>
      <p:sp>
        <p:nvSpPr>
          <p:cNvPr id="7" name="TextBox 6"/>
          <p:cNvSpPr txBox="1"/>
          <p:nvPr/>
        </p:nvSpPr>
        <p:spPr>
          <a:xfrm>
            <a:off x="7588666" y="4588899"/>
            <a:ext cx="4352538" cy="1477328"/>
          </a:xfrm>
          <a:prstGeom prst="rect">
            <a:avLst/>
          </a:prstGeom>
          <a:noFill/>
        </p:spPr>
        <p:txBody>
          <a:bodyPr wrap="none" rtlCol="0">
            <a:spAutoFit/>
          </a:bodyPr>
          <a:lstStyle/>
          <a:p>
            <a:r>
              <a:rPr lang="en-US" dirty="0" smtClean="0"/>
              <a:t>These monkeys are technically called</a:t>
            </a:r>
          </a:p>
          <a:p>
            <a:r>
              <a:rPr lang="en-US" i="1" dirty="0" err="1" smtClean="0"/>
              <a:t>Macaca</a:t>
            </a:r>
            <a:r>
              <a:rPr lang="en-US" i="1" dirty="0" smtClean="0"/>
              <a:t> </a:t>
            </a:r>
            <a:r>
              <a:rPr lang="en-US" i="1" dirty="0" err="1" smtClean="0"/>
              <a:t>fuscata</a:t>
            </a:r>
            <a:r>
              <a:rPr lang="en-US" i="1" dirty="0" smtClean="0"/>
              <a:t> </a:t>
            </a:r>
            <a:r>
              <a:rPr lang="en-US" i="1" dirty="0" err="1" smtClean="0"/>
              <a:t>fuscata</a:t>
            </a:r>
            <a:r>
              <a:rPr lang="en-US" i="1" dirty="0" smtClean="0"/>
              <a:t>. </a:t>
            </a:r>
            <a:r>
              <a:rPr lang="en-US" dirty="0" smtClean="0"/>
              <a:t>Another </a:t>
            </a:r>
          </a:p>
          <a:p>
            <a:r>
              <a:rPr lang="en-US" dirty="0" smtClean="0"/>
              <a:t>Subspecies can also be found in Japan which</a:t>
            </a:r>
          </a:p>
          <a:p>
            <a:r>
              <a:rPr lang="en-US" dirty="0" smtClean="0"/>
              <a:t>Is somewhat smaller and goes by the name</a:t>
            </a:r>
          </a:p>
          <a:p>
            <a:r>
              <a:rPr lang="en-US" i="1" dirty="0" err="1"/>
              <a:t>Macaca</a:t>
            </a:r>
            <a:r>
              <a:rPr lang="en-US" i="1" dirty="0"/>
              <a:t> </a:t>
            </a:r>
            <a:r>
              <a:rPr lang="en-US" i="1" dirty="0" err="1"/>
              <a:t>fuscata</a:t>
            </a:r>
            <a:r>
              <a:rPr lang="en-US" i="1" dirty="0"/>
              <a:t> </a:t>
            </a:r>
            <a:r>
              <a:rPr lang="en-US" i="1" dirty="0" err="1" smtClean="0"/>
              <a:t>yakui</a:t>
            </a:r>
            <a:r>
              <a:rPr lang="en-US" i="1" dirty="0" smtClean="0"/>
              <a:t>.</a:t>
            </a:r>
            <a:endParaRPr lang="en-US" dirty="0"/>
          </a:p>
        </p:txBody>
      </p:sp>
    </p:spTree>
    <p:extLst>
      <p:ext uri="{BB962C8B-B14F-4D97-AF65-F5344CB8AC3E}">
        <p14:creationId xmlns:p14="http://schemas.microsoft.com/office/powerpoint/2010/main" val="3712292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D70E8F5-235A-4420-8016-4C0140F5D5AC}"/>
              </a:ext>
            </a:extLst>
          </p:cNvPr>
          <p:cNvSpPr txBox="1"/>
          <p:nvPr/>
        </p:nvSpPr>
        <p:spPr>
          <a:xfrm>
            <a:off x="723900" y="393700"/>
            <a:ext cx="10498002"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ANY CULTURE THAT EXISTS NEAR THE SEA RECOGNIZES IT IN ARTISTIC FORM</a:t>
            </a:r>
          </a:p>
        </p:txBody>
      </p:sp>
      <p:sp>
        <p:nvSpPr>
          <p:cNvPr id="3" name="TextBox 2">
            <a:extLst>
              <a:ext uri="{FF2B5EF4-FFF2-40B4-BE49-F238E27FC236}">
                <a16:creationId xmlns:a16="http://schemas.microsoft.com/office/drawing/2014/main" xmlns="" id="{416B274A-8423-4045-B1E3-6F42BBB64FFA}"/>
              </a:ext>
            </a:extLst>
          </p:cNvPr>
          <p:cNvSpPr txBox="1"/>
          <p:nvPr/>
        </p:nvSpPr>
        <p:spPr>
          <a:xfrm>
            <a:off x="377108" y="1673484"/>
            <a:ext cx="2293769" cy="3293209"/>
          </a:xfrm>
          <a:prstGeom prst="rect">
            <a:avLst/>
          </a:prstGeom>
          <a:noFill/>
        </p:spPr>
        <p:txBody>
          <a:bodyPr wrap="non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ART: PAINTING</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ART: SCULPTURE</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ART: MUSIC</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ART: PERFORMANCE</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ART: CRAFT</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ART: FILM</a:t>
            </a:r>
          </a:p>
          <a:p>
            <a:endParaRPr lang="en-US" sz="1400" dirty="0"/>
          </a:p>
          <a:p>
            <a:endParaRPr lang="en-US" dirty="0"/>
          </a:p>
        </p:txBody>
      </p:sp>
      <p:pic>
        <p:nvPicPr>
          <p:cNvPr id="5" name="Picture 4">
            <a:extLst>
              <a:ext uri="{FF2B5EF4-FFF2-40B4-BE49-F238E27FC236}">
                <a16:creationId xmlns:a16="http://schemas.microsoft.com/office/drawing/2014/main" xmlns="" id="{1E0F899B-4BC3-4BFA-94D9-E89D0B35C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9107" y="5666498"/>
            <a:ext cx="1528931" cy="1019287"/>
          </a:xfrm>
          <a:prstGeom prst="rect">
            <a:avLst/>
          </a:prstGeom>
        </p:spPr>
      </p:pic>
      <p:pic>
        <p:nvPicPr>
          <p:cNvPr id="7" name="Picture 6">
            <a:extLst>
              <a:ext uri="{FF2B5EF4-FFF2-40B4-BE49-F238E27FC236}">
                <a16:creationId xmlns:a16="http://schemas.microsoft.com/office/drawing/2014/main" xmlns="" id="{41D7DEF4-D0CA-4867-B91C-E2A9998CEA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4141" y="2322371"/>
            <a:ext cx="1678865" cy="1119243"/>
          </a:xfrm>
          <a:prstGeom prst="rect">
            <a:avLst/>
          </a:prstGeom>
        </p:spPr>
      </p:pic>
      <p:pic>
        <p:nvPicPr>
          <p:cNvPr id="9" name="Picture 8">
            <a:extLst>
              <a:ext uri="{FF2B5EF4-FFF2-40B4-BE49-F238E27FC236}">
                <a16:creationId xmlns:a16="http://schemas.microsoft.com/office/drawing/2014/main" xmlns="" id="{AD9EC06F-3968-487E-9FBB-AE0E4E99A0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6966" y="3716965"/>
            <a:ext cx="2193217" cy="1218454"/>
          </a:xfrm>
          <a:prstGeom prst="rect">
            <a:avLst/>
          </a:prstGeom>
        </p:spPr>
      </p:pic>
      <p:pic>
        <p:nvPicPr>
          <p:cNvPr id="11" name="Picture 10">
            <a:extLst>
              <a:ext uri="{FF2B5EF4-FFF2-40B4-BE49-F238E27FC236}">
                <a16:creationId xmlns:a16="http://schemas.microsoft.com/office/drawing/2014/main" xmlns="" id="{07F85DA4-519A-4B2E-9C1C-5318371D0A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40820" y="979628"/>
            <a:ext cx="1372481" cy="1151113"/>
          </a:xfrm>
          <a:prstGeom prst="rect">
            <a:avLst/>
          </a:prstGeom>
        </p:spPr>
      </p:pic>
      <p:pic>
        <p:nvPicPr>
          <p:cNvPr id="13" name="Picture 12">
            <a:extLst>
              <a:ext uri="{FF2B5EF4-FFF2-40B4-BE49-F238E27FC236}">
                <a16:creationId xmlns:a16="http://schemas.microsoft.com/office/drawing/2014/main" xmlns="" id="{D7C3D0A3-1263-46BC-A899-81B275FAA6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7406" y="979628"/>
            <a:ext cx="1485900" cy="992581"/>
          </a:xfrm>
          <a:prstGeom prst="rect">
            <a:avLst/>
          </a:prstGeom>
        </p:spPr>
      </p:pic>
      <p:pic>
        <p:nvPicPr>
          <p:cNvPr id="15" name="Picture 14">
            <a:extLst>
              <a:ext uri="{FF2B5EF4-FFF2-40B4-BE49-F238E27FC236}">
                <a16:creationId xmlns:a16="http://schemas.microsoft.com/office/drawing/2014/main" xmlns="" id="{C5368F49-7CDB-410D-BFB6-520195802C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0670" y="3716965"/>
            <a:ext cx="1339371" cy="1339371"/>
          </a:xfrm>
          <a:prstGeom prst="rect">
            <a:avLst/>
          </a:prstGeom>
        </p:spPr>
      </p:pic>
      <p:pic>
        <p:nvPicPr>
          <p:cNvPr id="17" name="Picture 16">
            <a:extLst>
              <a:ext uri="{FF2B5EF4-FFF2-40B4-BE49-F238E27FC236}">
                <a16:creationId xmlns:a16="http://schemas.microsoft.com/office/drawing/2014/main" xmlns="" id="{665A45C4-7FC4-42D9-A8C7-AB1A272332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19531" y="5666498"/>
            <a:ext cx="1326879" cy="1242021"/>
          </a:xfrm>
          <a:prstGeom prst="rect">
            <a:avLst/>
          </a:prstGeom>
        </p:spPr>
      </p:pic>
      <p:pic>
        <p:nvPicPr>
          <p:cNvPr id="19" name="Picture 18">
            <a:extLst>
              <a:ext uri="{FF2B5EF4-FFF2-40B4-BE49-F238E27FC236}">
                <a16:creationId xmlns:a16="http://schemas.microsoft.com/office/drawing/2014/main" xmlns="" id="{3EB8CDF9-64B0-4599-8E8E-9A2C2C3162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66968" y="845283"/>
            <a:ext cx="2389082" cy="1201737"/>
          </a:xfrm>
          <a:prstGeom prst="rect">
            <a:avLst/>
          </a:prstGeom>
        </p:spPr>
      </p:pic>
      <p:pic>
        <p:nvPicPr>
          <p:cNvPr id="21" name="Picture 20">
            <a:extLst>
              <a:ext uri="{FF2B5EF4-FFF2-40B4-BE49-F238E27FC236}">
                <a16:creationId xmlns:a16="http://schemas.microsoft.com/office/drawing/2014/main" xmlns="" id="{9D1C4F17-DC5C-4E25-B947-B55CD21EF7A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08446" y="3905538"/>
            <a:ext cx="2037231" cy="1201737"/>
          </a:xfrm>
          <a:prstGeom prst="rect">
            <a:avLst/>
          </a:prstGeom>
        </p:spPr>
      </p:pic>
      <p:pic>
        <p:nvPicPr>
          <p:cNvPr id="23" name="Picture 22">
            <a:extLst>
              <a:ext uri="{FF2B5EF4-FFF2-40B4-BE49-F238E27FC236}">
                <a16:creationId xmlns:a16="http://schemas.microsoft.com/office/drawing/2014/main" xmlns="" id="{0698C913-E539-463E-98B8-C0FA3E500AC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54908" y="5637358"/>
            <a:ext cx="1437753" cy="1261272"/>
          </a:xfrm>
          <a:prstGeom prst="rect">
            <a:avLst/>
          </a:prstGeom>
        </p:spPr>
      </p:pic>
      <p:pic>
        <p:nvPicPr>
          <p:cNvPr id="25" name="Picture 24">
            <a:extLst>
              <a:ext uri="{FF2B5EF4-FFF2-40B4-BE49-F238E27FC236}">
                <a16:creationId xmlns:a16="http://schemas.microsoft.com/office/drawing/2014/main" xmlns="" id="{6812E4A9-4F79-4FF8-85C0-03B4FEA50BF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08446" y="2307123"/>
            <a:ext cx="2031472" cy="1409842"/>
          </a:xfrm>
          <a:prstGeom prst="rect">
            <a:avLst/>
          </a:prstGeom>
        </p:spPr>
      </p:pic>
      <p:pic>
        <p:nvPicPr>
          <p:cNvPr id="27" name="Picture 26">
            <a:extLst>
              <a:ext uri="{FF2B5EF4-FFF2-40B4-BE49-F238E27FC236}">
                <a16:creationId xmlns:a16="http://schemas.microsoft.com/office/drawing/2014/main" xmlns="" id="{4350F0C7-7416-4162-8BB5-000B4E9065D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7793" y="2202499"/>
            <a:ext cx="1811981" cy="1358986"/>
          </a:xfrm>
          <a:prstGeom prst="rect">
            <a:avLst/>
          </a:prstGeom>
        </p:spPr>
      </p:pic>
    </p:spTree>
    <p:extLst>
      <p:ext uri="{BB962C8B-B14F-4D97-AF65-F5344CB8AC3E}">
        <p14:creationId xmlns:p14="http://schemas.microsoft.com/office/powerpoint/2010/main" val="140086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163" y="73571"/>
            <a:ext cx="9642919" cy="6488307"/>
          </a:xfrm>
          <a:prstGeom prst="rect">
            <a:avLst/>
          </a:prstGeom>
        </p:spPr>
      </p:pic>
    </p:spTree>
    <p:extLst>
      <p:ext uri="{BB962C8B-B14F-4D97-AF65-F5344CB8AC3E}">
        <p14:creationId xmlns:p14="http://schemas.microsoft.com/office/powerpoint/2010/main" val="883440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67874"/>
            <a:ext cx="6096000" cy="6122253"/>
          </a:xfrm>
          <a:prstGeom prst="rect">
            <a:avLst/>
          </a:prstGeom>
        </p:spPr>
        <p:txBody>
          <a:bodyPr>
            <a:spAutoFit/>
          </a:bodyPr>
          <a:lstStyle/>
          <a:p>
            <a:pPr>
              <a:lnSpc>
                <a:spcPct val="107000"/>
              </a:lnSpc>
              <a:spcAft>
                <a:spcPts val="800"/>
              </a:spcAft>
            </a:pPr>
            <a:r>
              <a:rPr lang="en-US" sz="3600" b="1" kern="1800" smtClean="0">
                <a:effectLst/>
                <a:latin typeface="Times New Roman" panose="02020603050405020304" pitchFamily="18" charset="0"/>
                <a:ea typeface="Times New Roman" panose="02020603050405020304" pitchFamily="18" charset="0"/>
                <a:cs typeface="Times New Roman" panose="02020603050405020304" pitchFamily="18" charset="0"/>
              </a:rPr>
              <a:t>Sea Fever </a:t>
            </a:r>
            <a:endParaRPr lang="en-US" sz="16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By </a:t>
            </a:r>
            <a:r>
              <a:rPr lang="en-US"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a:rPr>
              <a:t>John Masefield</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52400">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I must go down to the seas again, to the lonely sea and the sky,</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52400">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And all I ask is a tall ship and a star to steer her by;</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52400">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And the wheel’s kick and the wind’s song and the white sail’s shaking,</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52400">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And a grey mist on the sea’s face, and a grey dawn breaking.</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52400">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52400">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I must go down to the seas again, for the call of the running tide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52400">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Is a wild call and a clear call that may not be denied;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52400">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And all I ask is a windy day with the white clouds flying,</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52400">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And the flung spray and the blown spume, and the sea-gulls crying.</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52400">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52400">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I must go down to the seas again, to the vagrant gypsy life,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52400">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To the gull’s way and the whale’s way where the wind’s like a whetted knife;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52400">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And all I ask is a merry yarn from a laughing fellow-rover,</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52400">
              <a:lnSpc>
                <a:spcPct val="107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And quiet sleep and a sweet dream when the long trick’s over.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2047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234" y="-40999"/>
            <a:ext cx="4405525" cy="6641495"/>
          </a:xfrm>
          <a:prstGeom prst="rect">
            <a:avLst/>
          </a:prstGeom>
        </p:spPr>
      </p:pic>
    </p:spTree>
    <p:extLst>
      <p:ext uri="{BB962C8B-B14F-4D97-AF65-F5344CB8AC3E}">
        <p14:creationId xmlns:p14="http://schemas.microsoft.com/office/powerpoint/2010/main" val="573242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807" y="497781"/>
            <a:ext cx="10195034" cy="5663907"/>
          </a:xfrm>
          <a:prstGeom prst="rect">
            <a:avLst/>
          </a:prstGeom>
        </p:spPr>
      </p:pic>
    </p:spTree>
    <p:extLst>
      <p:ext uri="{BB962C8B-B14F-4D97-AF65-F5344CB8AC3E}">
        <p14:creationId xmlns:p14="http://schemas.microsoft.com/office/powerpoint/2010/main" val="445335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436" y="97189"/>
            <a:ext cx="7136522" cy="6561857"/>
          </a:xfrm>
          <a:prstGeom prst="rect">
            <a:avLst/>
          </a:prstGeom>
        </p:spPr>
      </p:pic>
    </p:spTree>
    <p:extLst>
      <p:ext uri="{BB962C8B-B14F-4D97-AF65-F5344CB8AC3E}">
        <p14:creationId xmlns:p14="http://schemas.microsoft.com/office/powerpoint/2010/main" val="852952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241" y="118241"/>
            <a:ext cx="6534807" cy="6534807"/>
          </a:xfrm>
          <a:prstGeom prst="rect">
            <a:avLst/>
          </a:prstGeom>
        </p:spPr>
      </p:pic>
    </p:spTree>
    <p:extLst>
      <p:ext uri="{BB962C8B-B14F-4D97-AF65-F5344CB8AC3E}">
        <p14:creationId xmlns:p14="http://schemas.microsoft.com/office/powerpoint/2010/main" val="1747320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B2A4B0C-31A7-442A-979E-714457179572}"/>
              </a:ext>
            </a:extLst>
          </p:cNvPr>
          <p:cNvSpPr txBox="1"/>
          <p:nvPr/>
        </p:nvSpPr>
        <p:spPr>
          <a:xfrm>
            <a:off x="4762500" y="228600"/>
            <a:ext cx="2934586" cy="646331"/>
          </a:xfrm>
          <a:prstGeom prst="rect">
            <a:avLst/>
          </a:prstGeom>
          <a:noFill/>
        </p:spPr>
        <p:txBody>
          <a:bodyPr wrap="non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THE SEA IN PAINTINGS</a:t>
            </a:r>
          </a:p>
          <a:p>
            <a:pPr algn="ctr"/>
            <a:r>
              <a:rPr lang="en-US" dirty="0">
                <a:latin typeface="Verdana" panose="020B0604030504040204" pitchFamily="34" charset="0"/>
                <a:ea typeface="Verdana" panose="020B0604030504040204" pitchFamily="34" charset="0"/>
                <a:cs typeface="Verdana" panose="020B0604030504040204" pitchFamily="34" charset="0"/>
              </a:rPr>
              <a:t>JAPAN</a:t>
            </a:r>
          </a:p>
        </p:txBody>
      </p:sp>
      <p:pic>
        <p:nvPicPr>
          <p:cNvPr id="4" name="Picture 3">
            <a:extLst>
              <a:ext uri="{FF2B5EF4-FFF2-40B4-BE49-F238E27FC236}">
                <a16:creationId xmlns:a16="http://schemas.microsoft.com/office/drawing/2014/main" xmlns="" id="{8E6C8793-6C28-4238-9DCC-37287D09A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678676"/>
            <a:ext cx="4648200" cy="3127574"/>
          </a:xfrm>
          <a:prstGeom prst="rect">
            <a:avLst/>
          </a:prstGeom>
        </p:spPr>
      </p:pic>
      <p:pic>
        <p:nvPicPr>
          <p:cNvPr id="5" name="Picture 4">
            <a:extLst>
              <a:ext uri="{FF2B5EF4-FFF2-40B4-BE49-F238E27FC236}">
                <a16:creationId xmlns:a16="http://schemas.microsoft.com/office/drawing/2014/main" xmlns="" id="{04064BB1-556F-4AA5-8E26-D2A594066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793" y="1678676"/>
            <a:ext cx="5352568" cy="2692406"/>
          </a:xfrm>
          <a:prstGeom prst="rect">
            <a:avLst/>
          </a:prstGeom>
        </p:spPr>
      </p:pic>
    </p:spTree>
    <p:extLst>
      <p:ext uri="{BB962C8B-B14F-4D97-AF65-F5344CB8AC3E}">
        <p14:creationId xmlns:p14="http://schemas.microsoft.com/office/powerpoint/2010/main" val="982065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2042899-1955-42E5-9C89-4098DF7FF0BA}"/>
              </a:ext>
            </a:extLst>
          </p:cNvPr>
          <p:cNvSpPr txBox="1"/>
          <p:nvPr/>
        </p:nvSpPr>
        <p:spPr>
          <a:xfrm>
            <a:off x="4140200" y="381000"/>
            <a:ext cx="3929794" cy="369332"/>
          </a:xfrm>
          <a:prstGeom prst="rect">
            <a:avLst/>
          </a:prstGeom>
          <a:noFill/>
        </p:spPr>
        <p:txBody>
          <a:bodyPr wrap="none" rtlCol="0">
            <a:spAutoFit/>
          </a:bodyPr>
          <a:lstStyle/>
          <a:p>
            <a:r>
              <a:rPr lang="en-US" dirty="0"/>
              <a:t>NORTH  AMERICAN INDIAN DEPICTIONS</a:t>
            </a:r>
          </a:p>
        </p:txBody>
      </p:sp>
      <p:pic>
        <p:nvPicPr>
          <p:cNvPr id="4" name="Picture 3">
            <a:extLst>
              <a:ext uri="{FF2B5EF4-FFF2-40B4-BE49-F238E27FC236}">
                <a16:creationId xmlns:a16="http://schemas.microsoft.com/office/drawing/2014/main" xmlns="" id="{014E22FC-3100-41D0-97B2-D3EB754D2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750332"/>
            <a:ext cx="5410200" cy="3606800"/>
          </a:xfrm>
          <a:prstGeom prst="rect">
            <a:avLst/>
          </a:prstGeom>
        </p:spPr>
      </p:pic>
      <p:pic>
        <p:nvPicPr>
          <p:cNvPr id="6" name="Picture 5">
            <a:extLst>
              <a:ext uri="{FF2B5EF4-FFF2-40B4-BE49-F238E27FC236}">
                <a16:creationId xmlns:a16="http://schemas.microsoft.com/office/drawing/2014/main" xmlns="" id="{23C6576A-5E41-4BFF-837F-FFCC865327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4597" y="750332"/>
            <a:ext cx="5921803" cy="4862680"/>
          </a:xfrm>
          <a:prstGeom prst="rect">
            <a:avLst/>
          </a:prstGeom>
        </p:spPr>
      </p:pic>
      <p:pic>
        <p:nvPicPr>
          <p:cNvPr id="8" name="Picture 7">
            <a:extLst>
              <a:ext uri="{FF2B5EF4-FFF2-40B4-BE49-F238E27FC236}">
                <a16:creationId xmlns:a16="http://schemas.microsoft.com/office/drawing/2014/main" xmlns="" id="{73C7190C-6C7C-40B0-9088-0CDC4347E0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2459" y="4462920"/>
            <a:ext cx="3183082" cy="2300183"/>
          </a:xfrm>
          <a:prstGeom prst="rect">
            <a:avLst/>
          </a:prstGeom>
        </p:spPr>
      </p:pic>
      <p:sp>
        <p:nvSpPr>
          <p:cNvPr id="9" name="TextBox 8">
            <a:extLst>
              <a:ext uri="{FF2B5EF4-FFF2-40B4-BE49-F238E27FC236}">
                <a16:creationId xmlns:a16="http://schemas.microsoft.com/office/drawing/2014/main" xmlns="" id="{3C1F1974-3D13-4A3F-B546-97B220AC2FB5}"/>
              </a:ext>
            </a:extLst>
          </p:cNvPr>
          <p:cNvSpPr txBox="1"/>
          <p:nvPr/>
        </p:nvSpPr>
        <p:spPr>
          <a:xfrm>
            <a:off x="6426200" y="6210300"/>
            <a:ext cx="3756478" cy="369332"/>
          </a:xfrm>
          <a:prstGeom prst="rect">
            <a:avLst/>
          </a:prstGeom>
          <a:noFill/>
        </p:spPr>
        <p:txBody>
          <a:bodyPr wrap="none" rtlCol="0">
            <a:spAutoFit/>
          </a:bodyPr>
          <a:lstStyle/>
          <a:p>
            <a:r>
              <a:rPr lang="en-US" dirty="0"/>
              <a:t>Depictions from the North West Coast</a:t>
            </a:r>
          </a:p>
        </p:txBody>
      </p:sp>
    </p:spTree>
    <p:extLst>
      <p:ext uri="{BB962C8B-B14F-4D97-AF65-F5344CB8AC3E}">
        <p14:creationId xmlns:p14="http://schemas.microsoft.com/office/powerpoint/2010/main" val="109209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1A41AFB-AA39-4DC3-A8DC-03A5CCE8C11D}"/>
              </a:ext>
            </a:extLst>
          </p:cNvPr>
          <p:cNvSpPr txBox="1"/>
          <p:nvPr/>
        </p:nvSpPr>
        <p:spPr>
          <a:xfrm>
            <a:off x="3340100" y="254000"/>
            <a:ext cx="4595040" cy="369332"/>
          </a:xfrm>
          <a:prstGeom prst="rect">
            <a:avLst/>
          </a:prstGeom>
          <a:noFill/>
        </p:spPr>
        <p:txBody>
          <a:bodyPr wrap="none" rtlCol="0">
            <a:spAutoFit/>
          </a:bodyPr>
          <a:lstStyle/>
          <a:p>
            <a:r>
              <a:rPr lang="en-US" dirty="0"/>
              <a:t>DEPICTIONS FROM SOUTH AMERICAN INDIANS</a:t>
            </a:r>
          </a:p>
        </p:txBody>
      </p:sp>
      <p:pic>
        <p:nvPicPr>
          <p:cNvPr id="4" name="Picture 3">
            <a:extLst>
              <a:ext uri="{FF2B5EF4-FFF2-40B4-BE49-F238E27FC236}">
                <a16:creationId xmlns:a16="http://schemas.microsoft.com/office/drawing/2014/main" xmlns="" id="{64C5C27B-6589-4730-B772-7F1106837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00" y="569081"/>
            <a:ext cx="2648868" cy="3530562"/>
          </a:xfrm>
          <a:prstGeom prst="rect">
            <a:avLst/>
          </a:prstGeom>
        </p:spPr>
      </p:pic>
      <p:pic>
        <p:nvPicPr>
          <p:cNvPr id="6" name="Picture 5">
            <a:extLst>
              <a:ext uri="{FF2B5EF4-FFF2-40B4-BE49-F238E27FC236}">
                <a16:creationId xmlns:a16="http://schemas.microsoft.com/office/drawing/2014/main" xmlns="" id="{9EAF016C-0AAF-467F-A297-4AA846EB5F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2372" y="623332"/>
            <a:ext cx="3471672" cy="1974088"/>
          </a:xfrm>
          <a:prstGeom prst="rect">
            <a:avLst/>
          </a:prstGeom>
        </p:spPr>
      </p:pic>
      <p:pic>
        <p:nvPicPr>
          <p:cNvPr id="8" name="Picture 7">
            <a:extLst>
              <a:ext uri="{FF2B5EF4-FFF2-40B4-BE49-F238E27FC236}">
                <a16:creationId xmlns:a16="http://schemas.microsoft.com/office/drawing/2014/main" xmlns="" id="{DB0C1F28-C0EF-4F16-9F6D-54286BE8E4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3000" y="623332"/>
            <a:ext cx="2590836" cy="3476311"/>
          </a:xfrm>
          <a:prstGeom prst="rect">
            <a:avLst/>
          </a:prstGeom>
        </p:spPr>
      </p:pic>
      <p:pic>
        <p:nvPicPr>
          <p:cNvPr id="10" name="Picture 9">
            <a:extLst>
              <a:ext uri="{FF2B5EF4-FFF2-40B4-BE49-F238E27FC236}">
                <a16:creationId xmlns:a16="http://schemas.microsoft.com/office/drawing/2014/main" xmlns="" id="{9C0C76D3-5E74-4B1A-9289-38C2A95A7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1904" y="3104820"/>
            <a:ext cx="4194048" cy="3925824"/>
          </a:xfrm>
          <a:prstGeom prst="rect">
            <a:avLst/>
          </a:prstGeom>
        </p:spPr>
      </p:pic>
    </p:spTree>
    <p:extLst>
      <p:ext uri="{BB962C8B-B14F-4D97-AF65-F5344CB8AC3E}">
        <p14:creationId xmlns:p14="http://schemas.microsoft.com/office/powerpoint/2010/main" val="3591517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252D537-C465-413B-82F8-66198D367034}"/>
              </a:ext>
            </a:extLst>
          </p:cNvPr>
          <p:cNvSpPr txBox="1"/>
          <p:nvPr/>
        </p:nvSpPr>
        <p:spPr>
          <a:xfrm>
            <a:off x="4622800" y="482600"/>
            <a:ext cx="1953483" cy="369332"/>
          </a:xfrm>
          <a:prstGeom prst="rect">
            <a:avLst/>
          </a:prstGeom>
          <a:noFill/>
        </p:spPr>
        <p:txBody>
          <a:bodyPr wrap="none" rtlCol="0">
            <a:spAutoFit/>
          </a:bodyPr>
          <a:lstStyle/>
          <a:p>
            <a:r>
              <a:rPr lang="en-US" dirty="0"/>
              <a:t>MOTION PICTURES</a:t>
            </a:r>
          </a:p>
        </p:txBody>
      </p:sp>
      <p:pic>
        <p:nvPicPr>
          <p:cNvPr id="4" name="Picture 3">
            <a:extLst>
              <a:ext uri="{FF2B5EF4-FFF2-40B4-BE49-F238E27FC236}">
                <a16:creationId xmlns:a16="http://schemas.microsoft.com/office/drawing/2014/main" xmlns="" id="{68E661DC-8D8F-4398-83C7-ED89D0F39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370" y="1543050"/>
            <a:ext cx="2076450" cy="2076450"/>
          </a:xfrm>
          <a:prstGeom prst="rect">
            <a:avLst/>
          </a:prstGeom>
        </p:spPr>
      </p:pic>
      <p:pic>
        <p:nvPicPr>
          <p:cNvPr id="6" name="Picture 5">
            <a:extLst>
              <a:ext uri="{FF2B5EF4-FFF2-40B4-BE49-F238E27FC236}">
                <a16:creationId xmlns:a16="http://schemas.microsoft.com/office/drawing/2014/main" xmlns="" id="{8E52EAA9-6543-4E10-A2AF-906A4E4DD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2" y="295275"/>
            <a:ext cx="2076450" cy="2076450"/>
          </a:xfrm>
          <a:prstGeom prst="rect">
            <a:avLst/>
          </a:prstGeom>
        </p:spPr>
      </p:pic>
      <p:pic>
        <p:nvPicPr>
          <p:cNvPr id="8" name="Picture 7">
            <a:extLst>
              <a:ext uri="{FF2B5EF4-FFF2-40B4-BE49-F238E27FC236}">
                <a16:creationId xmlns:a16="http://schemas.microsoft.com/office/drawing/2014/main" xmlns="" id="{5B3D3E72-2328-4022-8DC2-D7AF03B5F3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29050"/>
            <a:ext cx="2076450" cy="2076450"/>
          </a:xfrm>
          <a:prstGeom prst="rect">
            <a:avLst/>
          </a:prstGeom>
        </p:spPr>
      </p:pic>
      <p:pic>
        <p:nvPicPr>
          <p:cNvPr id="10" name="Picture 9">
            <a:extLst>
              <a:ext uri="{FF2B5EF4-FFF2-40B4-BE49-F238E27FC236}">
                <a16:creationId xmlns:a16="http://schemas.microsoft.com/office/drawing/2014/main" xmlns="" id="{20074831-4C84-4ED4-9D13-655BEDE900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6775" y="91004"/>
            <a:ext cx="2076450" cy="2076450"/>
          </a:xfrm>
          <a:prstGeom prst="rect">
            <a:avLst/>
          </a:prstGeom>
        </p:spPr>
      </p:pic>
      <p:pic>
        <p:nvPicPr>
          <p:cNvPr id="12" name="Picture 11">
            <a:extLst>
              <a:ext uri="{FF2B5EF4-FFF2-40B4-BE49-F238E27FC236}">
                <a16:creationId xmlns:a16="http://schemas.microsoft.com/office/drawing/2014/main" xmlns="" id="{AB70DD2F-2970-4DEE-9589-3E59855F45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1950" y="895350"/>
            <a:ext cx="2076450" cy="2076450"/>
          </a:xfrm>
          <a:prstGeom prst="rect">
            <a:avLst/>
          </a:prstGeom>
        </p:spPr>
      </p:pic>
      <p:pic>
        <p:nvPicPr>
          <p:cNvPr id="14" name="Picture 13">
            <a:extLst>
              <a:ext uri="{FF2B5EF4-FFF2-40B4-BE49-F238E27FC236}">
                <a16:creationId xmlns:a16="http://schemas.microsoft.com/office/drawing/2014/main" xmlns="" id="{B4AB9FEE-EA64-44F6-87D8-97BB0A82E1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9541" y="1558925"/>
            <a:ext cx="2076450" cy="2076450"/>
          </a:xfrm>
          <a:prstGeom prst="rect">
            <a:avLst/>
          </a:prstGeom>
        </p:spPr>
      </p:pic>
      <p:pic>
        <p:nvPicPr>
          <p:cNvPr id="16" name="Picture 15">
            <a:extLst>
              <a:ext uri="{FF2B5EF4-FFF2-40B4-BE49-F238E27FC236}">
                <a16:creationId xmlns:a16="http://schemas.microsoft.com/office/drawing/2014/main" xmlns="" id="{8B8D1DF6-6E6A-4054-9FEA-690B722B36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6775" y="3804721"/>
            <a:ext cx="2076450" cy="2076450"/>
          </a:xfrm>
          <a:prstGeom prst="rect">
            <a:avLst/>
          </a:prstGeom>
        </p:spPr>
      </p:pic>
      <p:pic>
        <p:nvPicPr>
          <p:cNvPr id="18" name="Picture 17">
            <a:extLst>
              <a:ext uri="{FF2B5EF4-FFF2-40B4-BE49-F238E27FC236}">
                <a16:creationId xmlns:a16="http://schemas.microsoft.com/office/drawing/2014/main" xmlns="" id="{BDBB0FD3-420D-4A63-A0DF-641C2E96DF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8410" y="1129229"/>
            <a:ext cx="1333500" cy="1990725"/>
          </a:xfrm>
          <a:prstGeom prst="rect">
            <a:avLst/>
          </a:prstGeom>
        </p:spPr>
      </p:pic>
      <p:pic>
        <p:nvPicPr>
          <p:cNvPr id="20" name="Picture 19">
            <a:extLst>
              <a:ext uri="{FF2B5EF4-FFF2-40B4-BE49-F238E27FC236}">
                <a16:creationId xmlns:a16="http://schemas.microsoft.com/office/drawing/2014/main" xmlns="" id="{7CEBA9A4-3A70-4A15-85C7-C58CCCC5705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00842" y="3914775"/>
            <a:ext cx="1333500" cy="1990725"/>
          </a:xfrm>
          <a:prstGeom prst="rect">
            <a:avLst/>
          </a:prstGeom>
        </p:spPr>
      </p:pic>
      <p:pic>
        <p:nvPicPr>
          <p:cNvPr id="22" name="Picture 21">
            <a:extLst>
              <a:ext uri="{FF2B5EF4-FFF2-40B4-BE49-F238E27FC236}">
                <a16:creationId xmlns:a16="http://schemas.microsoft.com/office/drawing/2014/main" xmlns="" id="{D9A2A7EE-5060-431A-A31A-9E31E525C7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81800" y="3829050"/>
            <a:ext cx="1333500" cy="1990725"/>
          </a:xfrm>
          <a:prstGeom prst="rect">
            <a:avLst/>
          </a:prstGeom>
        </p:spPr>
      </p:pic>
      <p:pic>
        <p:nvPicPr>
          <p:cNvPr id="24" name="Picture 23">
            <a:extLst>
              <a:ext uri="{FF2B5EF4-FFF2-40B4-BE49-F238E27FC236}">
                <a16:creationId xmlns:a16="http://schemas.microsoft.com/office/drawing/2014/main" xmlns="" id="{03DDC5A7-A3E4-4F69-AF21-A5BEC291EC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23908" y="4668837"/>
            <a:ext cx="1333500" cy="1990725"/>
          </a:xfrm>
          <a:prstGeom prst="rect">
            <a:avLst/>
          </a:prstGeom>
        </p:spPr>
      </p:pic>
    </p:spTree>
    <p:extLst>
      <p:ext uri="{BB962C8B-B14F-4D97-AF65-F5344CB8AC3E}">
        <p14:creationId xmlns:p14="http://schemas.microsoft.com/office/powerpoint/2010/main" val="3938622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481544-6DB4-45D8-BFF9-B5CD0AB75F0E}"/>
              </a:ext>
            </a:extLst>
          </p:cNvPr>
          <p:cNvSpPr txBox="1"/>
          <p:nvPr/>
        </p:nvSpPr>
        <p:spPr>
          <a:xfrm>
            <a:off x="4486947" y="164160"/>
            <a:ext cx="5170005" cy="461665"/>
          </a:xfrm>
          <a:prstGeom prst="rect">
            <a:avLst/>
          </a:prstGeom>
          <a:noFill/>
        </p:spPr>
        <p:txBody>
          <a:bodyPr wrap="none" rtlCol="0">
            <a:spAutoFit/>
          </a:bodyPr>
          <a:lstStyle/>
          <a:p>
            <a:r>
              <a:rPr lang="en-US" sz="2400" b="1" dirty="0">
                <a:solidFill>
                  <a:srgbClr val="FF0000"/>
                </a:solidFill>
                <a:latin typeface="Verdana" panose="020B0604030504040204" pitchFamily="34" charset="0"/>
                <a:ea typeface="Verdana" panose="020B0604030504040204" pitchFamily="34" charset="0"/>
                <a:cs typeface="Verdana" panose="020B0604030504040204" pitchFamily="34" charset="0"/>
              </a:rPr>
              <a:t>AND SOME DOCUMENTARIES</a:t>
            </a:r>
          </a:p>
        </p:txBody>
      </p:sp>
      <p:pic>
        <p:nvPicPr>
          <p:cNvPr id="4" name="Picture 3">
            <a:extLst>
              <a:ext uri="{FF2B5EF4-FFF2-40B4-BE49-F238E27FC236}">
                <a16:creationId xmlns:a16="http://schemas.microsoft.com/office/drawing/2014/main" xmlns="" id="{F8F0A0A8-E299-403C-AC39-23CD85CA6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75" y="4467225"/>
            <a:ext cx="2076450" cy="2076450"/>
          </a:xfrm>
          <a:prstGeom prst="rect">
            <a:avLst/>
          </a:prstGeom>
        </p:spPr>
      </p:pic>
      <p:pic>
        <p:nvPicPr>
          <p:cNvPr id="6" name="Picture 5">
            <a:extLst>
              <a:ext uri="{FF2B5EF4-FFF2-40B4-BE49-F238E27FC236}">
                <a16:creationId xmlns:a16="http://schemas.microsoft.com/office/drawing/2014/main" xmlns="" id="{20DDC736-3858-48D2-97F1-7B1D60236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974" y="3559586"/>
            <a:ext cx="2076450" cy="2076450"/>
          </a:xfrm>
          <a:prstGeom prst="rect">
            <a:avLst/>
          </a:prstGeom>
        </p:spPr>
      </p:pic>
      <p:pic>
        <p:nvPicPr>
          <p:cNvPr id="8" name="Picture 7">
            <a:extLst>
              <a:ext uri="{FF2B5EF4-FFF2-40B4-BE49-F238E27FC236}">
                <a16:creationId xmlns:a16="http://schemas.microsoft.com/office/drawing/2014/main" xmlns="" id="{751B5497-A90F-4BC5-B897-4901A5EA45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4875" y="115089"/>
            <a:ext cx="2276475" cy="2857500"/>
          </a:xfrm>
          <a:prstGeom prst="rect">
            <a:avLst/>
          </a:prstGeom>
        </p:spPr>
      </p:pic>
      <p:pic>
        <p:nvPicPr>
          <p:cNvPr id="16" name="Picture 15">
            <a:extLst>
              <a:ext uri="{FF2B5EF4-FFF2-40B4-BE49-F238E27FC236}">
                <a16:creationId xmlns:a16="http://schemas.microsoft.com/office/drawing/2014/main" xmlns="" id="{BA68BF2D-587A-4DA8-8EBB-C5D2230F03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976" y="262155"/>
            <a:ext cx="1742971" cy="2392807"/>
          </a:xfrm>
          <a:prstGeom prst="rect">
            <a:avLst/>
          </a:prstGeom>
        </p:spPr>
      </p:pic>
      <p:pic>
        <p:nvPicPr>
          <p:cNvPr id="18" name="Picture 17">
            <a:extLst>
              <a:ext uri="{FF2B5EF4-FFF2-40B4-BE49-F238E27FC236}">
                <a16:creationId xmlns:a16="http://schemas.microsoft.com/office/drawing/2014/main" xmlns="" id="{BB779D11-E056-4CE7-90B7-8D89C8D2FB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6949" y="770705"/>
            <a:ext cx="2104904" cy="3120520"/>
          </a:xfrm>
          <a:prstGeom prst="rect">
            <a:avLst/>
          </a:prstGeom>
        </p:spPr>
      </p:pic>
      <p:pic>
        <p:nvPicPr>
          <p:cNvPr id="20" name="Picture 19">
            <a:extLst>
              <a:ext uri="{FF2B5EF4-FFF2-40B4-BE49-F238E27FC236}">
                <a16:creationId xmlns:a16="http://schemas.microsoft.com/office/drawing/2014/main" xmlns="" id="{63479EDE-F416-47CC-85BD-E92D27A9F3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2529" y="3795073"/>
            <a:ext cx="1721166" cy="2462511"/>
          </a:xfrm>
          <a:prstGeom prst="rect">
            <a:avLst/>
          </a:prstGeom>
        </p:spPr>
      </p:pic>
      <p:pic>
        <p:nvPicPr>
          <p:cNvPr id="22" name="Picture 21">
            <a:extLst>
              <a:ext uri="{FF2B5EF4-FFF2-40B4-BE49-F238E27FC236}">
                <a16:creationId xmlns:a16="http://schemas.microsoft.com/office/drawing/2014/main" xmlns="" id="{6E9CCECE-DC87-4441-98C5-85FECD2445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5912" y="724930"/>
            <a:ext cx="2001267" cy="2834656"/>
          </a:xfrm>
          <a:prstGeom prst="rect">
            <a:avLst/>
          </a:prstGeom>
        </p:spPr>
      </p:pic>
      <p:pic>
        <p:nvPicPr>
          <p:cNvPr id="24" name="Picture 23">
            <a:extLst>
              <a:ext uri="{FF2B5EF4-FFF2-40B4-BE49-F238E27FC236}">
                <a16:creationId xmlns:a16="http://schemas.microsoft.com/office/drawing/2014/main" xmlns="" id="{5C2E3BAC-D2B7-4F5B-968B-3E9F6AA8B4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92466" y="4221162"/>
            <a:ext cx="2568575" cy="2568575"/>
          </a:xfrm>
          <a:prstGeom prst="rect">
            <a:avLst/>
          </a:prstGeom>
        </p:spPr>
      </p:pic>
      <p:pic>
        <p:nvPicPr>
          <p:cNvPr id="26" name="Picture 25">
            <a:extLst>
              <a:ext uri="{FF2B5EF4-FFF2-40B4-BE49-F238E27FC236}">
                <a16:creationId xmlns:a16="http://schemas.microsoft.com/office/drawing/2014/main" xmlns="" id="{7E6D2986-D119-449D-A61E-6C2DD56343F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73575" y="3820908"/>
            <a:ext cx="2019300" cy="2857500"/>
          </a:xfrm>
          <a:prstGeom prst="rect">
            <a:avLst/>
          </a:prstGeom>
        </p:spPr>
      </p:pic>
      <p:pic>
        <p:nvPicPr>
          <p:cNvPr id="28" name="Picture 27">
            <a:extLst>
              <a:ext uri="{FF2B5EF4-FFF2-40B4-BE49-F238E27FC236}">
                <a16:creationId xmlns:a16="http://schemas.microsoft.com/office/drawing/2014/main" xmlns="" id="{BECE37AA-69F0-4D8F-B439-BB6C22BCB0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800" y="686832"/>
            <a:ext cx="2587416" cy="2587416"/>
          </a:xfrm>
          <a:prstGeom prst="rect">
            <a:avLst/>
          </a:prstGeom>
        </p:spPr>
      </p:pic>
    </p:spTree>
    <p:extLst>
      <p:ext uri="{BB962C8B-B14F-4D97-AF65-F5344CB8AC3E}">
        <p14:creationId xmlns:p14="http://schemas.microsoft.com/office/powerpoint/2010/main" val="61714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902" y="-97574"/>
            <a:ext cx="9274098" cy="6955574"/>
          </a:xfrm>
          <a:prstGeom prst="rect">
            <a:avLst/>
          </a:prstGeom>
        </p:spPr>
      </p:pic>
    </p:spTree>
    <p:extLst>
      <p:ext uri="{BB962C8B-B14F-4D97-AF65-F5344CB8AC3E}">
        <p14:creationId xmlns:p14="http://schemas.microsoft.com/office/powerpoint/2010/main" val="428704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407" y="346841"/>
            <a:ext cx="9292722" cy="6191276"/>
          </a:xfrm>
          <a:prstGeom prst="rect">
            <a:avLst/>
          </a:prstGeom>
        </p:spPr>
      </p:pic>
    </p:spTree>
    <p:extLst>
      <p:ext uri="{BB962C8B-B14F-4D97-AF65-F5344CB8AC3E}">
        <p14:creationId xmlns:p14="http://schemas.microsoft.com/office/powerpoint/2010/main" val="1969053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51" y="156340"/>
            <a:ext cx="9796688" cy="6433646"/>
          </a:xfrm>
          <a:prstGeom prst="rect">
            <a:avLst/>
          </a:prstGeom>
        </p:spPr>
      </p:pic>
    </p:spTree>
    <p:extLst>
      <p:ext uri="{BB962C8B-B14F-4D97-AF65-F5344CB8AC3E}">
        <p14:creationId xmlns:p14="http://schemas.microsoft.com/office/powerpoint/2010/main" val="2362735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419" y="0"/>
            <a:ext cx="10058400" cy="6573853"/>
          </a:xfrm>
          <a:prstGeom prst="rect">
            <a:avLst/>
          </a:prstGeom>
        </p:spPr>
      </p:pic>
    </p:spTree>
    <p:extLst>
      <p:ext uri="{BB962C8B-B14F-4D97-AF65-F5344CB8AC3E}">
        <p14:creationId xmlns:p14="http://schemas.microsoft.com/office/powerpoint/2010/main" val="1042364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064" y="0"/>
            <a:ext cx="10058400" cy="6681651"/>
          </a:xfrm>
          <a:prstGeom prst="rect">
            <a:avLst/>
          </a:prstGeom>
        </p:spPr>
      </p:pic>
    </p:spTree>
    <p:extLst>
      <p:ext uri="{BB962C8B-B14F-4D97-AF65-F5344CB8AC3E}">
        <p14:creationId xmlns:p14="http://schemas.microsoft.com/office/powerpoint/2010/main" val="3443667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3" y="1265710"/>
            <a:ext cx="12107917" cy="4742267"/>
          </a:xfrm>
          <a:prstGeom prst="rect">
            <a:avLst/>
          </a:prstGeom>
        </p:spPr>
      </p:pic>
    </p:spTree>
    <p:extLst>
      <p:ext uri="{BB962C8B-B14F-4D97-AF65-F5344CB8AC3E}">
        <p14:creationId xmlns:p14="http://schemas.microsoft.com/office/powerpoint/2010/main" val="3390135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1989</Words>
  <Application>Microsoft Office PowerPoint</Application>
  <PresentationFormat>Custom</PresentationFormat>
  <Paragraphs>140</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JohnB</cp:lastModifiedBy>
  <cp:revision>19</cp:revision>
  <dcterms:created xsi:type="dcterms:W3CDTF">2017-08-20T18:05:56Z</dcterms:created>
  <dcterms:modified xsi:type="dcterms:W3CDTF">2018-02-02T21:11:21Z</dcterms:modified>
</cp:coreProperties>
</file>